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12"/>
  </p:notesMasterIdLst>
  <p:handoutMasterIdLst>
    <p:handoutMasterId r:id="rId13"/>
  </p:handoutMasterIdLst>
  <p:sldIdLst>
    <p:sldId id="256" r:id="rId2"/>
    <p:sldId id="304" r:id="rId3"/>
    <p:sldId id="257" r:id="rId4"/>
    <p:sldId id="305" r:id="rId5"/>
    <p:sldId id="282" r:id="rId6"/>
    <p:sldId id="329" r:id="rId7"/>
    <p:sldId id="327" r:id="rId8"/>
    <p:sldId id="328" r:id="rId9"/>
    <p:sldId id="330" r:id="rId10"/>
    <p:sldId id="281" r:id="rId11"/>
  </p:sldIdLst>
  <p:sldSz cx="9144000" cy="6858000" type="screen4x3"/>
  <p:notesSz cx="6797675" cy="987425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29" autoAdjust="0"/>
  </p:normalViewPr>
  <p:slideViewPr>
    <p:cSldViewPr>
      <p:cViewPr varScale="1">
        <p:scale>
          <a:sx n="108" d="100"/>
          <a:sy n="108" d="100"/>
        </p:scale>
        <p:origin x="1734"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1"/>
            <a:ext cx="2945659" cy="493712"/>
          </a:xfrm>
          <a:prstGeom prst="rect">
            <a:avLst/>
          </a:prstGeom>
        </p:spPr>
        <p:txBody>
          <a:bodyPr vert="horz" lIns="91440" tIns="45720" rIns="91440" bIns="45720" rtlCol="0"/>
          <a:lstStyle>
            <a:lvl1pPr algn="l">
              <a:defRPr sz="1200"/>
            </a:lvl1pPr>
          </a:lstStyle>
          <a:p>
            <a:endParaRPr lang="el-GR" dirty="0"/>
          </a:p>
        </p:txBody>
      </p:sp>
      <p:sp>
        <p:nvSpPr>
          <p:cNvPr id="3" name="Date Placeholder 2"/>
          <p:cNvSpPr>
            <a:spLocks noGrp="1"/>
          </p:cNvSpPr>
          <p:nvPr>
            <p:ph type="dt" sz="quarter" idx="1"/>
          </p:nvPr>
        </p:nvSpPr>
        <p:spPr>
          <a:xfrm>
            <a:off x="3850447" y="11"/>
            <a:ext cx="2945659" cy="493712"/>
          </a:xfrm>
          <a:prstGeom prst="rect">
            <a:avLst/>
          </a:prstGeom>
        </p:spPr>
        <p:txBody>
          <a:bodyPr vert="horz" lIns="91440" tIns="45720" rIns="91440" bIns="45720" rtlCol="0"/>
          <a:lstStyle>
            <a:lvl1pPr algn="r">
              <a:defRPr sz="1200"/>
            </a:lvl1pPr>
          </a:lstStyle>
          <a:p>
            <a:fld id="{196A978E-749F-47F4-BC76-2D45392995DF}" type="datetimeFigureOut">
              <a:rPr lang="el-GR" smtClean="0"/>
              <a:t>5/10/2017</a:t>
            </a:fld>
            <a:endParaRPr lang="el-GR" dirty="0"/>
          </a:p>
        </p:txBody>
      </p:sp>
      <p:sp>
        <p:nvSpPr>
          <p:cNvPr id="4" name="Footer Placeholder 3"/>
          <p:cNvSpPr>
            <a:spLocks noGrp="1"/>
          </p:cNvSpPr>
          <p:nvPr>
            <p:ph type="ftr" sz="quarter" idx="2"/>
          </p:nvPr>
        </p:nvSpPr>
        <p:spPr>
          <a:xfrm>
            <a:off x="4" y="9378835"/>
            <a:ext cx="2945659" cy="493712"/>
          </a:xfrm>
          <a:prstGeom prst="rect">
            <a:avLst/>
          </a:prstGeom>
        </p:spPr>
        <p:txBody>
          <a:bodyPr vert="horz" lIns="91440" tIns="45720" rIns="91440" bIns="45720" rtlCol="0" anchor="b"/>
          <a:lstStyle>
            <a:lvl1pPr algn="l">
              <a:defRPr sz="1200"/>
            </a:lvl1pPr>
          </a:lstStyle>
          <a:p>
            <a:endParaRPr lang="el-GR" dirty="0"/>
          </a:p>
        </p:txBody>
      </p:sp>
      <p:sp>
        <p:nvSpPr>
          <p:cNvPr id="5" name="Slide Number Placeholder 4"/>
          <p:cNvSpPr>
            <a:spLocks noGrp="1"/>
          </p:cNvSpPr>
          <p:nvPr>
            <p:ph type="sldNum" sz="quarter" idx="3"/>
          </p:nvPr>
        </p:nvSpPr>
        <p:spPr>
          <a:xfrm>
            <a:off x="3850447" y="9378835"/>
            <a:ext cx="2945659" cy="493712"/>
          </a:xfrm>
          <a:prstGeom prst="rect">
            <a:avLst/>
          </a:prstGeom>
        </p:spPr>
        <p:txBody>
          <a:bodyPr vert="horz" lIns="91440" tIns="45720" rIns="91440" bIns="45720" rtlCol="0" anchor="b"/>
          <a:lstStyle>
            <a:lvl1pPr algn="r">
              <a:defRPr sz="1200"/>
            </a:lvl1pPr>
          </a:lstStyle>
          <a:p>
            <a:fld id="{A8272693-C004-40C9-ABD4-E4B5880CEAB4}" type="slidenum">
              <a:rPr lang="el-GR" smtClean="0"/>
              <a:t>‹#›</a:t>
            </a:fld>
            <a:endParaRPr lang="el-GR" dirty="0"/>
          </a:p>
        </p:txBody>
      </p:sp>
    </p:spTree>
    <p:extLst>
      <p:ext uri="{BB962C8B-B14F-4D97-AF65-F5344CB8AC3E}">
        <p14:creationId xmlns:p14="http://schemas.microsoft.com/office/powerpoint/2010/main" val="133828132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1"/>
            <a:ext cx="2945659" cy="493712"/>
          </a:xfrm>
          <a:prstGeom prst="rect">
            <a:avLst/>
          </a:prstGeom>
        </p:spPr>
        <p:txBody>
          <a:bodyPr vert="horz" lIns="91440" tIns="45720" rIns="91440" bIns="45720" rtlCol="0"/>
          <a:lstStyle>
            <a:lvl1pPr algn="l">
              <a:defRPr sz="1200"/>
            </a:lvl1pPr>
          </a:lstStyle>
          <a:p>
            <a:endParaRPr lang="el-GR" dirty="0"/>
          </a:p>
        </p:txBody>
      </p:sp>
      <p:sp>
        <p:nvSpPr>
          <p:cNvPr id="3" name="Date Placeholder 2"/>
          <p:cNvSpPr>
            <a:spLocks noGrp="1"/>
          </p:cNvSpPr>
          <p:nvPr>
            <p:ph type="dt" idx="1"/>
          </p:nvPr>
        </p:nvSpPr>
        <p:spPr>
          <a:xfrm>
            <a:off x="3850447" y="11"/>
            <a:ext cx="2945659" cy="493712"/>
          </a:xfrm>
          <a:prstGeom prst="rect">
            <a:avLst/>
          </a:prstGeom>
        </p:spPr>
        <p:txBody>
          <a:bodyPr vert="horz" lIns="91440" tIns="45720" rIns="91440" bIns="45720" rtlCol="0"/>
          <a:lstStyle>
            <a:lvl1pPr algn="r">
              <a:defRPr sz="1200"/>
            </a:lvl1pPr>
          </a:lstStyle>
          <a:p>
            <a:fld id="{E2F51035-DEA0-4A8E-B31D-43E797DC5313}" type="datetimeFigureOut">
              <a:rPr lang="el-GR" smtClean="0"/>
              <a:t>5/10/2017</a:t>
            </a:fld>
            <a:endParaRPr lang="el-GR" dirty="0"/>
          </a:p>
        </p:txBody>
      </p:sp>
      <p:sp>
        <p:nvSpPr>
          <p:cNvPr id="4" name="Slide Image Placehold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el-GR" dirty="0"/>
          </a:p>
        </p:txBody>
      </p:sp>
      <p:sp>
        <p:nvSpPr>
          <p:cNvPr id="5" name="Notes Placeholder 4"/>
          <p:cNvSpPr>
            <a:spLocks noGrp="1"/>
          </p:cNvSpPr>
          <p:nvPr>
            <p:ph type="body" sz="quarter" idx="3"/>
          </p:nvPr>
        </p:nvSpPr>
        <p:spPr>
          <a:xfrm>
            <a:off x="679768" y="4690269"/>
            <a:ext cx="5438140" cy="44434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4" y="9378835"/>
            <a:ext cx="2945659" cy="493712"/>
          </a:xfrm>
          <a:prstGeom prst="rect">
            <a:avLst/>
          </a:prstGeom>
        </p:spPr>
        <p:txBody>
          <a:bodyPr vert="horz" lIns="91440" tIns="45720" rIns="91440" bIns="45720" rtlCol="0" anchor="b"/>
          <a:lstStyle>
            <a:lvl1pPr algn="l">
              <a:defRPr sz="1200"/>
            </a:lvl1pPr>
          </a:lstStyle>
          <a:p>
            <a:endParaRPr lang="el-GR" dirty="0"/>
          </a:p>
        </p:txBody>
      </p:sp>
      <p:sp>
        <p:nvSpPr>
          <p:cNvPr id="7" name="Slide Number Placeholder 6"/>
          <p:cNvSpPr>
            <a:spLocks noGrp="1"/>
          </p:cNvSpPr>
          <p:nvPr>
            <p:ph type="sldNum" sz="quarter" idx="5"/>
          </p:nvPr>
        </p:nvSpPr>
        <p:spPr>
          <a:xfrm>
            <a:off x="3850447" y="9378835"/>
            <a:ext cx="2945659" cy="493712"/>
          </a:xfrm>
          <a:prstGeom prst="rect">
            <a:avLst/>
          </a:prstGeom>
        </p:spPr>
        <p:txBody>
          <a:bodyPr vert="horz" lIns="91440" tIns="45720" rIns="91440" bIns="45720" rtlCol="0" anchor="b"/>
          <a:lstStyle>
            <a:lvl1pPr algn="r">
              <a:defRPr sz="1200"/>
            </a:lvl1pPr>
          </a:lstStyle>
          <a:p>
            <a:fld id="{D92FC028-8DEF-4887-B42D-D0EE6C17CB56}" type="slidenum">
              <a:rPr lang="el-GR" smtClean="0"/>
              <a:t>‹#›</a:t>
            </a:fld>
            <a:endParaRPr lang="el-GR" dirty="0"/>
          </a:p>
        </p:txBody>
      </p:sp>
    </p:spTree>
    <p:extLst>
      <p:ext uri="{BB962C8B-B14F-4D97-AF65-F5344CB8AC3E}">
        <p14:creationId xmlns:p14="http://schemas.microsoft.com/office/powerpoint/2010/main" val="380115666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D92FC028-8DEF-4887-B42D-D0EE6C17CB56}" type="slidenum">
              <a:rPr lang="el-GR" smtClean="0"/>
              <a:t>2</a:t>
            </a:fld>
            <a:endParaRPr lang="el-GR"/>
          </a:p>
        </p:txBody>
      </p:sp>
      <p:sp>
        <p:nvSpPr>
          <p:cNvPr id="6" name="Footer Placeholder 5"/>
          <p:cNvSpPr>
            <a:spLocks noGrp="1"/>
          </p:cNvSpPr>
          <p:nvPr>
            <p:ph type="ftr" sz="quarter" idx="11"/>
          </p:nvPr>
        </p:nvSpPr>
        <p:spPr/>
        <p:txBody>
          <a:bodyPr/>
          <a:lstStyle/>
          <a:p>
            <a:endParaRPr lang="el-GR"/>
          </a:p>
        </p:txBody>
      </p:sp>
    </p:spTree>
    <p:extLst>
      <p:ext uri="{BB962C8B-B14F-4D97-AF65-F5344CB8AC3E}">
        <p14:creationId xmlns:p14="http://schemas.microsoft.com/office/powerpoint/2010/main" val="795034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D92FC028-8DEF-4887-B42D-D0EE6C17CB56}" type="slidenum">
              <a:rPr lang="el-GR" smtClean="0"/>
              <a:t>3</a:t>
            </a:fld>
            <a:endParaRPr lang="el-GR" dirty="0"/>
          </a:p>
        </p:txBody>
      </p:sp>
      <p:sp>
        <p:nvSpPr>
          <p:cNvPr id="6" name="Footer Placeholder 5"/>
          <p:cNvSpPr>
            <a:spLocks noGrp="1"/>
          </p:cNvSpPr>
          <p:nvPr>
            <p:ph type="ftr" sz="quarter" idx="11"/>
          </p:nvPr>
        </p:nvSpPr>
        <p:spPr/>
        <p:txBody>
          <a:bodyPr/>
          <a:lstStyle/>
          <a:p>
            <a:endParaRPr lang="el-GR" dirty="0"/>
          </a:p>
        </p:txBody>
      </p:sp>
    </p:spTree>
    <p:extLst>
      <p:ext uri="{BB962C8B-B14F-4D97-AF65-F5344CB8AC3E}">
        <p14:creationId xmlns:p14="http://schemas.microsoft.com/office/powerpoint/2010/main" val="795034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D92FC028-8DEF-4887-B42D-D0EE6C17CB56}" type="slidenum">
              <a:rPr lang="el-GR" smtClean="0"/>
              <a:t>4</a:t>
            </a:fld>
            <a:endParaRPr lang="el-GR"/>
          </a:p>
        </p:txBody>
      </p:sp>
      <p:sp>
        <p:nvSpPr>
          <p:cNvPr id="6" name="Footer Placeholder 5"/>
          <p:cNvSpPr>
            <a:spLocks noGrp="1"/>
          </p:cNvSpPr>
          <p:nvPr>
            <p:ph type="ftr" sz="quarter" idx="11"/>
          </p:nvPr>
        </p:nvSpPr>
        <p:spPr/>
        <p:txBody>
          <a:bodyPr/>
          <a:lstStyle/>
          <a:p>
            <a:endParaRPr lang="el-GR"/>
          </a:p>
        </p:txBody>
      </p:sp>
    </p:spTree>
    <p:extLst>
      <p:ext uri="{BB962C8B-B14F-4D97-AF65-F5344CB8AC3E}">
        <p14:creationId xmlns:p14="http://schemas.microsoft.com/office/powerpoint/2010/main" val="795034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D92FC028-8DEF-4887-B42D-D0EE6C17CB56}" type="slidenum">
              <a:rPr lang="el-GR" smtClean="0"/>
              <a:t>5</a:t>
            </a:fld>
            <a:endParaRPr lang="el-GR" dirty="0"/>
          </a:p>
        </p:txBody>
      </p:sp>
      <p:sp>
        <p:nvSpPr>
          <p:cNvPr id="6" name="Footer Placeholder 5"/>
          <p:cNvSpPr>
            <a:spLocks noGrp="1"/>
          </p:cNvSpPr>
          <p:nvPr>
            <p:ph type="ftr" sz="quarter" idx="11"/>
          </p:nvPr>
        </p:nvSpPr>
        <p:spPr/>
        <p:txBody>
          <a:bodyPr/>
          <a:lstStyle/>
          <a:p>
            <a:endParaRPr lang="el-GR" dirty="0"/>
          </a:p>
        </p:txBody>
      </p:sp>
    </p:spTree>
    <p:extLst>
      <p:ext uri="{BB962C8B-B14F-4D97-AF65-F5344CB8AC3E}">
        <p14:creationId xmlns:p14="http://schemas.microsoft.com/office/powerpoint/2010/main" val="795034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D92FC028-8DEF-4887-B42D-D0EE6C17CB56}" type="slidenum">
              <a:rPr lang="el-GR" smtClean="0"/>
              <a:t>6</a:t>
            </a:fld>
            <a:endParaRPr lang="el-GR" dirty="0"/>
          </a:p>
        </p:txBody>
      </p:sp>
      <p:sp>
        <p:nvSpPr>
          <p:cNvPr id="6" name="Footer Placeholder 5"/>
          <p:cNvSpPr>
            <a:spLocks noGrp="1"/>
          </p:cNvSpPr>
          <p:nvPr>
            <p:ph type="ftr" sz="quarter" idx="11"/>
          </p:nvPr>
        </p:nvSpPr>
        <p:spPr/>
        <p:txBody>
          <a:bodyPr/>
          <a:lstStyle/>
          <a:p>
            <a:endParaRPr lang="el-GR" dirty="0"/>
          </a:p>
        </p:txBody>
      </p:sp>
    </p:spTree>
    <p:extLst>
      <p:ext uri="{BB962C8B-B14F-4D97-AF65-F5344CB8AC3E}">
        <p14:creationId xmlns:p14="http://schemas.microsoft.com/office/powerpoint/2010/main" val="314950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D92FC028-8DEF-4887-B42D-D0EE6C17CB56}" type="slidenum">
              <a:rPr lang="el-GR" smtClean="0"/>
              <a:t>7</a:t>
            </a:fld>
            <a:endParaRPr lang="el-GR" dirty="0"/>
          </a:p>
        </p:txBody>
      </p:sp>
      <p:sp>
        <p:nvSpPr>
          <p:cNvPr id="6" name="Footer Placeholder 5"/>
          <p:cNvSpPr>
            <a:spLocks noGrp="1"/>
          </p:cNvSpPr>
          <p:nvPr>
            <p:ph type="ftr" sz="quarter" idx="11"/>
          </p:nvPr>
        </p:nvSpPr>
        <p:spPr/>
        <p:txBody>
          <a:bodyPr/>
          <a:lstStyle/>
          <a:p>
            <a:endParaRPr lang="el-GR" dirty="0"/>
          </a:p>
        </p:txBody>
      </p:sp>
    </p:spTree>
    <p:extLst>
      <p:ext uri="{BB962C8B-B14F-4D97-AF65-F5344CB8AC3E}">
        <p14:creationId xmlns:p14="http://schemas.microsoft.com/office/powerpoint/2010/main" val="2499996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D92FC028-8DEF-4887-B42D-D0EE6C17CB56}" type="slidenum">
              <a:rPr lang="el-GR" smtClean="0"/>
              <a:t>8</a:t>
            </a:fld>
            <a:endParaRPr lang="el-GR" dirty="0"/>
          </a:p>
        </p:txBody>
      </p:sp>
      <p:sp>
        <p:nvSpPr>
          <p:cNvPr id="6" name="Footer Placeholder 5"/>
          <p:cNvSpPr>
            <a:spLocks noGrp="1"/>
          </p:cNvSpPr>
          <p:nvPr>
            <p:ph type="ftr" sz="quarter" idx="11"/>
          </p:nvPr>
        </p:nvSpPr>
        <p:spPr/>
        <p:txBody>
          <a:bodyPr/>
          <a:lstStyle/>
          <a:p>
            <a:endParaRPr lang="el-GR" dirty="0"/>
          </a:p>
        </p:txBody>
      </p:sp>
    </p:spTree>
    <p:extLst>
      <p:ext uri="{BB962C8B-B14F-4D97-AF65-F5344CB8AC3E}">
        <p14:creationId xmlns:p14="http://schemas.microsoft.com/office/powerpoint/2010/main" val="1105122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D92FC028-8DEF-4887-B42D-D0EE6C17CB56}" type="slidenum">
              <a:rPr lang="el-GR" smtClean="0"/>
              <a:t>9</a:t>
            </a:fld>
            <a:endParaRPr lang="el-GR" dirty="0"/>
          </a:p>
        </p:txBody>
      </p:sp>
      <p:sp>
        <p:nvSpPr>
          <p:cNvPr id="6" name="Footer Placeholder 5"/>
          <p:cNvSpPr>
            <a:spLocks noGrp="1"/>
          </p:cNvSpPr>
          <p:nvPr>
            <p:ph type="ftr" sz="quarter" idx="11"/>
          </p:nvPr>
        </p:nvSpPr>
        <p:spPr/>
        <p:txBody>
          <a:bodyPr/>
          <a:lstStyle/>
          <a:p>
            <a:endParaRPr lang="el-GR" dirty="0"/>
          </a:p>
        </p:txBody>
      </p:sp>
    </p:spTree>
    <p:extLst>
      <p:ext uri="{BB962C8B-B14F-4D97-AF65-F5344CB8AC3E}">
        <p14:creationId xmlns:p14="http://schemas.microsoft.com/office/powerpoint/2010/main" val="1488918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D92FC028-8DEF-4887-B42D-D0EE6C17CB56}" type="slidenum">
              <a:rPr lang="el-GR" smtClean="0"/>
              <a:t>10</a:t>
            </a:fld>
            <a:endParaRPr lang="el-GR" dirty="0"/>
          </a:p>
        </p:txBody>
      </p:sp>
      <p:sp>
        <p:nvSpPr>
          <p:cNvPr id="6" name="Footer Placeholder 5"/>
          <p:cNvSpPr>
            <a:spLocks noGrp="1"/>
          </p:cNvSpPr>
          <p:nvPr>
            <p:ph type="ftr" sz="quarter" idx="11"/>
          </p:nvPr>
        </p:nvSpPr>
        <p:spPr/>
        <p:txBody>
          <a:bodyPr/>
          <a:lstStyle/>
          <a:p>
            <a:endParaRPr lang="el-GR" dirty="0"/>
          </a:p>
        </p:txBody>
      </p:sp>
    </p:spTree>
    <p:extLst>
      <p:ext uri="{BB962C8B-B14F-4D97-AF65-F5344CB8AC3E}">
        <p14:creationId xmlns:p14="http://schemas.microsoft.com/office/powerpoint/2010/main" val="795034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9D8FFB04-4B0F-43C2-B603-00E1A27B780B}" type="datetime1">
              <a:rPr lang="el-GR" smtClean="0"/>
              <a:t>5/10/2017</a:t>
            </a:fld>
            <a:endParaRPr lang="el-GR" dirty="0"/>
          </a:p>
        </p:txBody>
      </p:sp>
      <p:sp>
        <p:nvSpPr>
          <p:cNvPr id="8" name="Slide Number Placeholder 7"/>
          <p:cNvSpPr>
            <a:spLocks noGrp="1"/>
          </p:cNvSpPr>
          <p:nvPr>
            <p:ph type="sldNum" sz="quarter" idx="11"/>
          </p:nvPr>
        </p:nvSpPr>
        <p:spPr/>
        <p:txBody>
          <a:bodyPr/>
          <a:lstStyle/>
          <a:p>
            <a:fld id="{EFDE2C65-4478-4BC9-B423-078CAB12C2A3}" type="slidenum">
              <a:rPr lang="el-GR" smtClean="0"/>
              <a:t>‹#›</a:t>
            </a:fld>
            <a:endParaRPr lang="el-GR" dirty="0"/>
          </a:p>
        </p:txBody>
      </p:sp>
      <p:sp>
        <p:nvSpPr>
          <p:cNvPr id="9" name="Footer Placeholder 8"/>
          <p:cNvSpPr>
            <a:spLocks noGrp="1"/>
          </p:cNvSpPr>
          <p:nvPr>
            <p:ph type="ftr" sz="quarter" idx="12"/>
          </p:nvPr>
        </p:nvSpPr>
        <p:spPr/>
        <p:txBody>
          <a:bodyPr/>
          <a:lstStyle/>
          <a:p>
            <a:r>
              <a:rPr lang="el-GR"/>
              <a:t>............</a:t>
            </a:r>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59E776-827B-4531-A941-A01E83FE7D2E}" type="datetime1">
              <a:rPr lang="el-GR" smtClean="0"/>
              <a:t>5/10/2017</a:t>
            </a:fld>
            <a:endParaRPr lang="el-GR" dirty="0"/>
          </a:p>
        </p:txBody>
      </p:sp>
      <p:sp>
        <p:nvSpPr>
          <p:cNvPr id="5" name="Footer Placeholder 4"/>
          <p:cNvSpPr>
            <a:spLocks noGrp="1"/>
          </p:cNvSpPr>
          <p:nvPr>
            <p:ph type="ftr" sz="quarter" idx="11"/>
          </p:nvPr>
        </p:nvSpPr>
        <p:spPr/>
        <p:txBody>
          <a:bodyPr/>
          <a:lstStyle/>
          <a:p>
            <a:r>
              <a:rPr lang="el-GR"/>
              <a:t>............</a:t>
            </a:r>
            <a:endParaRPr lang="el-GR" dirty="0"/>
          </a:p>
        </p:txBody>
      </p:sp>
      <p:sp>
        <p:nvSpPr>
          <p:cNvPr id="6" name="Slide Number Placeholder 5"/>
          <p:cNvSpPr>
            <a:spLocks noGrp="1"/>
          </p:cNvSpPr>
          <p:nvPr>
            <p:ph type="sldNum" sz="quarter" idx="12"/>
          </p:nvPr>
        </p:nvSpPr>
        <p:spPr/>
        <p:txBody>
          <a:bodyPr/>
          <a:lstStyle/>
          <a:p>
            <a:fld id="{EFDE2C65-4478-4BC9-B423-078CAB12C2A3}" type="slidenum">
              <a:rPr lang="el-GR" smtClean="0"/>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A42033-352E-4AEA-98F1-78282101587C}" type="datetime1">
              <a:rPr lang="el-GR" smtClean="0"/>
              <a:t>5/10/2017</a:t>
            </a:fld>
            <a:endParaRPr lang="el-GR" dirty="0"/>
          </a:p>
        </p:txBody>
      </p:sp>
      <p:sp>
        <p:nvSpPr>
          <p:cNvPr id="5" name="Footer Placeholder 4"/>
          <p:cNvSpPr>
            <a:spLocks noGrp="1"/>
          </p:cNvSpPr>
          <p:nvPr>
            <p:ph type="ftr" sz="quarter" idx="11"/>
          </p:nvPr>
        </p:nvSpPr>
        <p:spPr/>
        <p:txBody>
          <a:bodyPr/>
          <a:lstStyle/>
          <a:p>
            <a:r>
              <a:rPr lang="el-GR"/>
              <a:t>............</a:t>
            </a:r>
            <a:endParaRPr lang="el-GR" dirty="0"/>
          </a:p>
        </p:txBody>
      </p:sp>
      <p:sp>
        <p:nvSpPr>
          <p:cNvPr id="6" name="Slide Number Placeholder 5"/>
          <p:cNvSpPr>
            <a:spLocks noGrp="1"/>
          </p:cNvSpPr>
          <p:nvPr>
            <p:ph type="sldNum" sz="quarter" idx="12"/>
          </p:nvPr>
        </p:nvSpPr>
        <p:spPr/>
        <p:txBody>
          <a:bodyPr/>
          <a:lstStyle/>
          <a:p>
            <a:fld id="{EFDE2C65-4478-4BC9-B423-078CAB12C2A3}" type="slidenum">
              <a:rPr lang="el-GR" smtClean="0"/>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79F2BA-2EF4-4E58-9AC0-9EE7F148F397}" type="datetime1">
              <a:rPr lang="el-GR" smtClean="0"/>
              <a:t>5/10/2017</a:t>
            </a:fld>
            <a:endParaRPr lang="el-GR" dirty="0"/>
          </a:p>
        </p:txBody>
      </p:sp>
      <p:sp>
        <p:nvSpPr>
          <p:cNvPr id="5" name="Footer Placeholder 4"/>
          <p:cNvSpPr>
            <a:spLocks noGrp="1"/>
          </p:cNvSpPr>
          <p:nvPr>
            <p:ph type="ftr" sz="quarter" idx="11"/>
          </p:nvPr>
        </p:nvSpPr>
        <p:spPr/>
        <p:txBody>
          <a:bodyPr/>
          <a:lstStyle/>
          <a:p>
            <a:r>
              <a:rPr lang="el-GR"/>
              <a:t>............</a:t>
            </a:r>
            <a:endParaRPr lang="el-GR" dirty="0"/>
          </a:p>
        </p:txBody>
      </p:sp>
      <p:sp>
        <p:nvSpPr>
          <p:cNvPr id="6" name="Slide Number Placeholder 5"/>
          <p:cNvSpPr>
            <a:spLocks noGrp="1"/>
          </p:cNvSpPr>
          <p:nvPr>
            <p:ph type="sldNum" sz="quarter" idx="12"/>
          </p:nvPr>
        </p:nvSpPr>
        <p:spPr/>
        <p:txBody>
          <a:bodyPr/>
          <a:lstStyle/>
          <a:p>
            <a:fld id="{EFDE2C65-4478-4BC9-B423-078CAB12C2A3}" type="slidenum">
              <a:rPr lang="el-GR" smtClean="0"/>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1DD51C-62A2-4D59-BB77-2BF0A45F6FB9}" type="datetime1">
              <a:rPr lang="el-GR" smtClean="0"/>
              <a:t>5/10/2017</a:t>
            </a:fld>
            <a:endParaRPr lang="el-GR" dirty="0"/>
          </a:p>
        </p:txBody>
      </p:sp>
      <p:sp>
        <p:nvSpPr>
          <p:cNvPr id="5" name="Footer Placeholder 4"/>
          <p:cNvSpPr>
            <a:spLocks noGrp="1"/>
          </p:cNvSpPr>
          <p:nvPr>
            <p:ph type="ftr" sz="quarter" idx="11"/>
          </p:nvPr>
        </p:nvSpPr>
        <p:spPr/>
        <p:txBody>
          <a:bodyPr/>
          <a:lstStyle/>
          <a:p>
            <a:r>
              <a:rPr lang="el-GR"/>
              <a:t>............</a:t>
            </a:r>
            <a:endParaRPr lang="el-GR" dirty="0"/>
          </a:p>
        </p:txBody>
      </p:sp>
      <p:sp>
        <p:nvSpPr>
          <p:cNvPr id="6" name="Slide Number Placeholder 5"/>
          <p:cNvSpPr>
            <a:spLocks noGrp="1"/>
          </p:cNvSpPr>
          <p:nvPr>
            <p:ph type="sldNum" sz="quarter" idx="12"/>
          </p:nvPr>
        </p:nvSpPr>
        <p:spPr/>
        <p:txBody>
          <a:bodyPr/>
          <a:lstStyle/>
          <a:p>
            <a:fld id="{EFDE2C65-4478-4BC9-B423-078CAB12C2A3}" type="slidenum">
              <a:rPr lang="el-GR" smtClean="0"/>
              <a:t>‹#›</a:t>
            </a:fld>
            <a:endParaRPr lang="el-GR"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280329-1078-4B10-9B0B-992374F28B61}" type="datetime1">
              <a:rPr lang="el-GR" smtClean="0"/>
              <a:t>5/10/2017</a:t>
            </a:fld>
            <a:endParaRPr lang="el-GR" dirty="0"/>
          </a:p>
        </p:txBody>
      </p:sp>
      <p:sp>
        <p:nvSpPr>
          <p:cNvPr id="6" name="Footer Placeholder 5"/>
          <p:cNvSpPr>
            <a:spLocks noGrp="1"/>
          </p:cNvSpPr>
          <p:nvPr>
            <p:ph type="ftr" sz="quarter" idx="11"/>
          </p:nvPr>
        </p:nvSpPr>
        <p:spPr/>
        <p:txBody>
          <a:bodyPr/>
          <a:lstStyle/>
          <a:p>
            <a:r>
              <a:rPr lang="el-GR"/>
              <a:t>............</a:t>
            </a:r>
            <a:endParaRPr lang="el-GR" dirty="0"/>
          </a:p>
        </p:txBody>
      </p:sp>
      <p:sp>
        <p:nvSpPr>
          <p:cNvPr id="7" name="Slide Number Placeholder 6"/>
          <p:cNvSpPr>
            <a:spLocks noGrp="1"/>
          </p:cNvSpPr>
          <p:nvPr>
            <p:ph type="sldNum" sz="quarter" idx="12"/>
          </p:nvPr>
        </p:nvSpPr>
        <p:spPr/>
        <p:txBody>
          <a:bodyPr/>
          <a:lstStyle/>
          <a:p>
            <a:fld id="{EFDE2C65-4478-4BC9-B423-078CAB12C2A3}" type="slidenum">
              <a:rPr lang="el-GR" smtClean="0"/>
              <a:t>‹#›</a:t>
            </a:fld>
            <a:endParaRPr lang="el-GR"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2499D3E-4FA9-467E-9CEE-22B33D919139}" type="datetime1">
              <a:rPr lang="el-GR" smtClean="0"/>
              <a:t>5/10/2017</a:t>
            </a:fld>
            <a:endParaRPr lang="el-GR" dirty="0"/>
          </a:p>
        </p:txBody>
      </p:sp>
      <p:sp>
        <p:nvSpPr>
          <p:cNvPr id="8" name="Footer Placeholder 7"/>
          <p:cNvSpPr>
            <a:spLocks noGrp="1"/>
          </p:cNvSpPr>
          <p:nvPr>
            <p:ph type="ftr" sz="quarter" idx="11"/>
          </p:nvPr>
        </p:nvSpPr>
        <p:spPr/>
        <p:txBody>
          <a:bodyPr/>
          <a:lstStyle/>
          <a:p>
            <a:r>
              <a:rPr lang="el-GR"/>
              <a:t>............</a:t>
            </a:r>
            <a:endParaRPr lang="el-GR" dirty="0"/>
          </a:p>
        </p:txBody>
      </p:sp>
      <p:sp>
        <p:nvSpPr>
          <p:cNvPr id="9" name="Slide Number Placeholder 8"/>
          <p:cNvSpPr>
            <a:spLocks noGrp="1"/>
          </p:cNvSpPr>
          <p:nvPr>
            <p:ph type="sldNum" sz="quarter" idx="12"/>
          </p:nvPr>
        </p:nvSpPr>
        <p:spPr/>
        <p:txBody>
          <a:bodyPr/>
          <a:lstStyle/>
          <a:p>
            <a:fld id="{EFDE2C65-4478-4BC9-B423-078CAB12C2A3}" type="slidenum">
              <a:rPr lang="el-GR" smtClean="0"/>
              <a:t>‹#›</a:t>
            </a:fld>
            <a:endParaRPr lang="el-GR" dirty="0"/>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295BF1-7279-4437-82BB-AB20E42F91E1}" type="datetime1">
              <a:rPr lang="el-GR" smtClean="0"/>
              <a:t>5/10/2017</a:t>
            </a:fld>
            <a:endParaRPr lang="el-GR" dirty="0"/>
          </a:p>
        </p:txBody>
      </p:sp>
      <p:sp>
        <p:nvSpPr>
          <p:cNvPr id="4" name="Footer Placeholder 3"/>
          <p:cNvSpPr>
            <a:spLocks noGrp="1"/>
          </p:cNvSpPr>
          <p:nvPr>
            <p:ph type="ftr" sz="quarter" idx="11"/>
          </p:nvPr>
        </p:nvSpPr>
        <p:spPr/>
        <p:txBody>
          <a:bodyPr/>
          <a:lstStyle/>
          <a:p>
            <a:r>
              <a:rPr lang="el-GR"/>
              <a:t>............</a:t>
            </a:r>
            <a:endParaRPr lang="el-GR" dirty="0"/>
          </a:p>
        </p:txBody>
      </p:sp>
      <p:sp>
        <p:nvSpPr>
          <p:cNvPr id="5" name="Slide Number Placeholder 4"/>
          <p:cNvSpPr>
            <a:spLocks noGrp="1"/>
          </p:cNvSpPr>
          <p:nvPr>
            <p:ph type="sldNum" sz="quarter" idx="12"/>
          </p:nvPr>
        </p:nvSpPr>
        <p:spPr/>
        <p:txBody>
          <a:bodyPr/>
          <a:lstStyle/>
          <a:p>
            <a:fld id="{EFDE2C65-4478-4BC9-B423-078CAB12C2A3}" type="slidenum">
              <a:rPr lang="el-GR" smtClean="0"/>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A076D-2179-483D-81CA-36BF3A14AB47}" type="datetime1">
              <a:rPr lang="el-GR" smtClean="0"/>
              <a:t>5/10/2017</a:t>
            </a:fld>
            <a:endParaRPr lang="el-GR" dirty="0"/>
          </a:p>
        </p:txBody>
      </p:sp>
      <p:sp>
        <p:nvSpPr>
          <p:cNvPr id="3" name="Footer Placeholder 2"/>
          <p:cNvSpPr>
            <a:spLocks noGrp="1"/>
          </p:cNvSpPr>
          <p:nvPr>
            <p:ph type="ftr" sz="quarter" idx="11"/>
          </p:nvPr>
        </p:nvSpPr>
        <p:spPr/>
        <p:txBody>
          <a:bodyPr/>
          <a:lstStyle/>
          <a:p>
            <a:r>
              <a:rPr lang="el-GR"/>
              <a:t>............</a:t>
            </a:r>
            <a:endParaRPr lang="el-GR" dirty="0"/>
          </a:p>
        </p:txBody>
      </p:sp>
      <p:sp>
        <p:nvSpPr>
          <p:cNvPr id="4" name="Slide Number Placeholder 3"/>
          <p:cNvSpPr>
            <a:spLocks noGrp="1"/>
          </p:cNvSpPr>
          <p:nvPr>
            <p:ph type="sldNum" sz="quarter" idx="12"/>
          </p:nvPr>
        </p:nvSpPr>
        <p:spPr/>
        <p:txBody>
          <a:bodyPr/>
          <a:lstStyle/>
          <a:p>
            <a:fld id="{EFDE2C65-4478-4BC9-B423-078CAB12C2A3}" type="slidenum">
              <a:rPr lang="el-GR" smtClean="0"/>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4E4B89-6785-4358-8626-C0DBC63415DE}" type="datetime1">
              <a:rPr lang="el-GR" smtClean="0"/>
              <a:t>5/10/2017</a:t>
            </a:fld>
            <a:endParaRPr lang="el-GR" dirty="0"/>
          </a:p>
        </p:txBody>
      </p:sp>
      <p:sp>
        <p:nvSpPr>
          <p:cNvPr id="6" name="Footer Placeholder 5"/>
          <p:cNvSpPr>
            <a:spLocks noGrp="1"/>
          </p:cNvSpPr>
          <p:nvPr>
            <p:ph type="ftr" sz="quarter" idx="11"/>
          </p:nvPr>
        </p:nvSpPr>
        <p:spPr/>
        <p:txBody>
          <a:bodyPr/>
          <a:lstStyle/>
          <a:p>
            <a:r>
              <a:rPr lang="el-GR"/>
              <a:t>............</a:t>
            </a:r>
            <a:endParaRPr lang="el-GR" dirty="0"/>
          </a:p>
        </p:txBody>
      </p:sp>
      <p:sp>
        <p:nvSpPr>
          <p:cNvPr id="7" name="Slide Number Placeholder 6"/>
          <p:cNvSpPr>
            <a:spLocks noGrp="1"/>
          </p:cNvSpPr>
          <p:nvPr>
            <p:ph type="sldNum" sz="quarter" idx="12"/>
          </p:nvPr>
        </p:nvSpPr>
        <p:spPr/>
        <p:txBody>
          <a:bodyPr/>
          <a:lstStyle/>
          <a:p>
            <a:fld id="{EFDE2C65-4478-4BC9-B423-078CAB12C2A3}" type="slidenum">
              <a:rPr lang="el-GR" smtClean="0"/>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0001F3-F2C9-42A2-A52E-B3A2FAE2ADE8}" type="datetime1">
              <a:rPr lang="el-GR" smtClean="0"/>
              <a:t>5/10/2017</a:t>
            </a:fld>
            <a:endParaRPr lang="el-GR" dirty="0"/>
          </a:p>
        </p:txBody>
      </p:sp>
      <p:sp>
        <p:nvSpPr>
          <p:cNvPr id="6" name="Footer Placeholder 5"/>
          <p:cNvSpPr>
            <a:spLocks noGrp="1"/>
          </p:cNvSpPr>
          <p:nvPr>
            <p:ph type="ftr" sz="quarter" idx="11"/>
          </p:nvPr>
        </p:nvSpPr>
        <p:spPr/>
        <p:txBody>
          <a:bodyPr/>
          <a:lstStyle/>
          <a:p>
            <a:r>
              <a:rPr lang="el-GR"/>
              <a:t>............</a:t>
            </a:r>
            <a:endParaRPr lang="el-GR" dirty="0"/>
          </a:p>
        </p:txBody>
      </p:sp>
      <p:sp>
        <p:nvSpPr>
          <p:cNvPr id="7" name="Slide Number Placeholder 6"/>
          <p:cNvSpPr>
            <a:spLocks noGrp="1"/>
          </p:cNvSpPr>
          <p:nvPr>
            <p:ph type="sldNum" sz="quarter" idx="12"/>
          </p:nvPr>
        </p:nvSpPr>
        <p:spPr/>
        <p:txBody>
          <a:bodyPr/>
          <a:lstStyle/>
          <a:p>
            <a:fld id="{EFDE2C65-4478-4BC9-B423-078CAB12C2A3}" type="slidenum">
              <a:rPr lang="el-GR" smtClean="0"/>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8FB0C92-655C-415D-B43D-FF3BEBA9FB00}" type="datetime1">
              <a:rPr lang="el-GR" smtClean="0"/>
              <a:t>5/10/2017</a:t>
            </a:fld>
            <a:endParaRPr lang="el-GR"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l-GR"/>
              <a:t>............</a:t>
            </a:r>
            <a:endParaRPr lang="el-GR"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EFDE2C65-4478-4BC9-B423-078CAB12C2A3}" type="slidenum">
              <a:rPr lang="el-GR" smtClean="0"/>
              <a:t>‹#›</a:t>
            </a:fld>
            <a:endParaRPr lang="el-GR"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8"/>
          <p:cNvSpPr txBox="1">
            <a:spLocks noChangeArrowheads="1"/>
          </p:cNvSpPr>
          <p:nvPr/>
        </p:nvSpPr>
        <p:spPr bwMode="auto">
          <a:xfrm>
            <a:off x="3275856" y="4968750"/>
            <a:ext cx="5508352"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r>
              <a:rPr lang="el-GR" sz="1400" b="1" dirty="0">
                <a:latin typeface="Century Gothic" pitchFamily="34" charset="0"/>
              </a:rPr>
              <a:t>Ευγενία Παπαθανασοπούλου</a:t>
            </a:r>
          </a:p>
          <a:p>
            <a:pPr algn="r"/>
            <a:r>
              <a:rPr lang="el-GR" sz="1400" dirty="0">
                <a:latin typeface="Century Gothic" pitchFamily="34" charset="0"/>
              </a:rPr>
              <a:t>Δικηγόρος </a:t>
            </a:r>
            <a:r>
              <a:rPr lang="en-US" sz="1400" dirty="0">
                <a:latin typeface="Century Gothic" pitchFamily="34" charset="0"/>
              </a:rPr>
              <a:t>LL.M.</a:t>
            </a:r>
            <a:r>
              <a:rPr lang="el-GR" sz="1400" dirty="0">
                <a:latin typeface="Century Gothic" pitchFamily="34" charset="0"/>
              </a:rPr>
              <a:t> </a:t>
            </a:r>
          </a:p>
          <a:p>
            <a:pPr algn="r"/>
            <a:r>
              <a:rPr lang="el-GR" sz="1400" dirty="0">
                <a:latin typeface="Century Gothic" pitchFamily="34" charset="0"/>
              </a:rPr>
              <a:t>Διαπιστευμένη</a:t>
            </a:r>
            <a:r>
              <a:rPr lang="en-US" sz="1400" dirty="0">
                <a:latin typeface="Century Gothic" pitchFamily="34" charset="0"/>
              </a:rPr>
              <a:t> </a:t>
            </a:r>
            <a:r>
              <a:rPr lang="el-GR" sz="1400" dirty="0">
                <a:latin typeface="Century Gothic" pitchFamily="34" charset="0"/>
              </a:rPr>
              <a:t>Διαμεσολαβήτρια </a:t>
            </a:r>
            <a:r>
              <a:rPr lang="en-US" sz="1400" dirty="0">
                <a:latin typeface="Century Gothic" pitchFamily="34" charset="0"/>
              </a:rPr>
              <a:t>CEDR </a:t>
            </a:r>
            <a:endParaRPr lang="el-GR" sz="1400" dirty="0">
              <a:latin typeface="Century Gothic" pitchFamily="34" charset="0"/>
            </a:endParaRPr>
          </a:p>
          <a:p>
            <a:pPr algn="r"/>
            <a:r>
              <a:rPr lang="en-US" sz="1400" dirty="0">
                <a:latin typeface="Century Gothic" pitchFamily="34" charset="0"/>
              </a:rPr>
              <a:t>&amp; </a:t>
            </a:r>
            <a:r>
              <a:rPr lang="el-GR" sz="1400" dirty="0">
                <a:latin typeface="Century Gothic" pitchFamily="34" charset="0"/>
              </a:rPr>
              <a:t>Υπουργείο Δικαιοσύνης</a:t>
            </a:r>
          </a:p>
          <a:p>
            <a:pPr algn="r"/>
            <a:r>
              <a:rPr lang="en-US" sz="1400" dirty="0">
                <a:latin typeface="Century Gothic" pitchFamily="34" charset="0"/>
              </a:rPr>
              <a:t>4</a:t>
            </a:r>
            <a:r>
              <a:rPr lang="el-GR" sz="1400" dirty="0">
                <a:latin typeface="Century Gothic" pitchFamily="34" charset="0"/>
              </a:rPr>
              <a:t>/</a:t>
            </a:r>
            <a:r>
              <a:rPr lang="en-US" sz="1400" dirty="0">
                <a:latin typeface="Century Gothic" pitchFamily="34" charset="0"/>
              </a:rPr>
              <a:t>10</a:t>
            </a:r>
            <a:r>
              <a:rPr lang="el-GR" sz="1400" dirty="0">
                <a:latin typeface="Century Gothic" pitchFamily="34" charset="0"/>
              </a:rPr>
              <a:t>/2017</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2204864"/>
            <a:ext cx="3600400" cy="2571712"/>
          </a:xfrm>
          <a:prstGeom prst="rect">
            <a:avLst/>
          </a:prstGeom>
        </p:spPr>
      </p:pic>
      <p:sp>
        <p:nvSpPr>
          <p:cNvPr id="2" name="TextBox 1"/>
          <p:cNvSpPr txBox="1"/>
          <p:nvPr/>
        </p:nvSpPr>
        <p:spPr>
          <a:xfrm>
            <a:off x="609521" y="548680"/>
            <a:ext cx="7992888" cy="954107"/>
          </a:xfrm>
          <a:prstGeom prst="rect">
            <a:avLst/>
          </a:prstGeom>
          <a:noFill/>
        </p:spPr>
        <p:txBody>
          <a:bodyPr wrap="square" rtlCol="0">
            <a:spAutoFit/>
          </a:bodyPr>
          <a:lstStyle/>
          <a:p>
            <a:pPr algn="ctr"/>
            <a:r>
              <a:rPr lang="el-GR" sz="2800" b="1" dirty="0">
                <a:solidFill>
                  <a:schemeClr val="accent3"/>
                </a:solidFill>
                <a:effectLst>
                  <a:outerShdw blurRad="38100" dist="38100" dir="2700000" algn="tl">
                    <a:srgbClr val="000000">
                      <a:alpha val="43137"/>
                    </a:srgbClr>
                  </a:outerShdw>
                </a:effectLst>
                <a:latin typeface="Century Gothic" pitchFamily="34" charset="0"/>
                <a:cs typeface="Arial" pitchFamily="34" charset="0"/>
              </a:rPr>
              <a:t>Υποχρεωτική Διαμεσολάβηση -</a:t>
            </a:r>
          </a:p>
          <a:p>
            <a:pPr algn="ctr"/>
            <a:r>
              <a:rPr lang="el-GR" sz="2800" b="1" dirty="0">
                <a:solidFill>
                  <a:schemeClr val="accent3"/>
                </a:solidFill>
                <a:effectLst>
                  <a:outerShdw blurRad="38100" dist="38100" dir="2700000" algn="tl">
                    <a:srgbClr val="000000">
                      <a:alpha val="43137"/>
                    </a:srgbClr>
                  </a:outerShdw>
                </a:effectLst>
                <a:latin typeface="Century Gothic" pitchFamily="34" charset="0"/>
                <a:cs typeface="Arial" pitchFamily="34" charset="0"/>
              </a:rPr>
              <a:t>Η μεγάλη τομή</a:t>
            </a:r>
            <a:endParaRPr lang="el-GR" sz="2800" dirty="0">
              <a:effectLst>
                <a:outerShdw blurRad="38100" dist="38100" dir="2700000" algn="tl">
                  <a:srgbClr val="000000">
                    <a:alpha val="43137"/>
                  </a:srgbClr>
                </a:outerShdw>
              </a:effectLst>
            </a:endParaRPr>
          </a:p>
        </p:txBody>
      </p:sp>
      <p:pic>
        <p:nvPicPr>
          <p:cNvPr id="1026" name="Picture 2" descr="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3568" y="5301208"/>
            <a:ext cx="806407" cy="98824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mediationlogo.bmp"/>
          <p:cNvPicPr>
            <a:picLocks noChangeAspect="1"/>
          </p:cNvPicPr>
          <p:nvPr/>
        </p:nvPicPr>
        <p:blipFill>
          <a:blip r:embed="rId4" cstate="print"/>
          <a:stretch>
            <a:fillRect/>
          </a:stretch>
        </p:blipFill>
        <p:spPr>
          <a:xfrm>
            <a:off x="4951301" y="2204864"/>
            <a:ext cx="3337571" cy="2304256"/>
          </a:xfrm>
          <a:prstGeom prst="rect">
            <a:avLst/>
          </a:prstGeom>
        </p:spPr>
      </p:pic>
    </p:spTree>
    <p:extLst>
      <p:ext uri="{BB962C8B-B14F-4D97-AF65-F5344CB8AC3E}">
        <p14:creationId xmlns:p14="http://schemas.microsoft.com/office/powerpoint/2010/main" val="26074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611560" y="3068960"/>
            <a:ext cx="7772400" cy="648072"/>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9600" b="1" dirty="0">
                <a:solidFill>
                  <a:schemeClr val="accent3"/>
                </a:solidFill>
                <a:latin typeface="Century Gothic" pitchFamily="34" charset="0"/>
              </a:rPr>
              <a:t>ΣΑΣ</a:t>
            </a:r>
            <a:r>
              <a:rPr lang="el-GR" sz="9600" b="1" dirty="0">
                <a:solidFill>
                  <a:srgbClr val="FFC000"/>
                </a:solidFill>
                <a:latin typeface="Century Gothic" pitchFamily="34" charset="0"/>
              </a:rPr>
              <a:t> </a:t>
            </a:r>
            <a:r>
              <a:rPr lang="el-GR" sz="9600" b="1" dirty="0">
                <a:solidFill>
                  <a:schemeClr val="accent3"/>
                </a:solidFill>
                <a:latin typeface="Century Gothic" pitchFamily="34" charset="0"/>
              </a:rPr>
              <a:t>ΕΥΧΑΡΙΣΤΩ </a:t>
            </a:r>
          </a:p>
          <a:p>
            <a:endParaRPr lang="el-GR" sz="9600" b="1">
              <a:solidFill>
                <a:schemeClr val="accent3"/>
              </a:solidFill>
              <a:latin typeface="Century Gothic" pitchFamily="34" charset="0"/>
            </a:endParaRPr>
          </a:p>
          <a:p>
            <a:endParaRPr lang="el-GR" sz="9600" b="1" dirty="0">
              <a:solidFill>
                <a:schemeClr val="accent3"/>
              </a:solidFill>
              <a:latin typeface="Century Gothic" pitchFamily="34" charset="0"/>
            </a:endParaRPr>
          </a:p>
          <a:p>
            <a:r>
              <a:rPr lang="el-GR" sz="9600" b="1" i="1" dirty="0">
                <a:solidFill>
                  <a:schemeClr val="accent3"/>
                </a:solidFill>
                <a:latin typeface="Century Gothic" pitchFamily="34" charset="0"/>
              </a:rPr>
              <a:t>Ερωτήσεις?</a:t>
            </a:r>
            <a:endParaRPr lang="el-GR" sz="9600" i="1" dirty="0">
              <a:solidFill>
                <a:schemeClr val="accent3"/>
              </a:solidFill>
              <a:latin typeface="Century Gothic" pitchFamily="34" charset="0"/>
            </a:endParaRPr>
          </a:p>
        </p:txBody>
      </p:sp>
      <p:sp>
        <p:nvSpPr>
          <p:cNvPr id="5" name="Slide Number Placeholder 4"/>
          <p:cNvSpPr>
            <a:spLocks noGrp="1"/>
          </p:cNvSpPr>
          <p:nvPr>
            <p:ph type="sldNum" sz="quarter" idx="11"/>
          </p:nvPr>
        </p:nvSpPr>
        <p:spPr>
          <a:xfrm>
            <a:off x="4283968" y="6309320"/>
            <a:ext cx="561975" cy="365125"/>
          </a:xfrm>
        </p:spPr>
        <p:txBody>
          <a:bodyPr/>
          <a:lstStyle/>
          <a:p>
            <a:pPr algn="ctr"/>
            <a:r>
              <a:rPr lang="en-US" dirty="0"/>
              <a:t>- </a:t>
            </a:r>
            <a:fld id="{EFDE2C65-4478-4BC9-B423-078CAB12C2A3}" type="slidenum">
              <a:rPr lang="el-GR" smtClean="0"/>
              <a:pPr algn="ctr"/>
              <a:t>10</a:t>
            </a:fld>
            <a:r>
              <a:rPr lang="en-US" dirty="0"/>
              <a:t> -</a:t>
            </a:r>
            <a:endParaRPr lang="el-GR" dirty="0"/>
          </a:p>
        </p:txBody>
      </p:sp>
    </p:spTree>
    <p:extLst>
      <p:ext uri="{BB962C8B-B14F-4D97-AF65-F5344CB8AC3E}">
        <p14:creationId xmlns:p14="http://schemas.microsoft.com/office/powerpoint/2010/main" val="2819108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258564" y="404664"/>
            <a:ext cx="8334004"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1800" b="1" u="sng" dirty="0">
                <a:solidFill>
                  <a:schemeClr val="accent3"/>
                </a:solidFill>
                <a:latin typeface="Century Gothic" pitchFamily="34" charset="0"/>
                <a:cs typeface="AngsanaUPC" pitchFamily="18" charset="-34"/>
              </a:rPr>
              <a:t>Υποχρεωτική Διαμεσολάβηση?</a:t>
            </a:r>
          </a:p>
        </p:txBody>
      </p:sp>
      <p:sp>
        <p:nvSpPr>
          <p:cNvPr id="8" name="Text Box 28"/>
          <p:cNvSpPr txBox="1">
            <a:spLocks noChangeArrowheads="1"/>
          </p:cNvSpPr>
          <p:nvPr/>
        </p:nvSpPr>
        <p:spPr bwMode="auto">
          <a:xfrm>
            <a:off x="407348" y="1412776"/>
            <a:ext cx="7909000" cy="3647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50000"/>
              </a:lnSpc>
            </a:pPr>
            <a:endParaRPr lang="el-GR" sz="1400" dirty="0">
              <a:latin typeface="Century Gothic" pitchFamily="34" charset="0"/>
            </a:endParaRPr>
          </a:p>
          <a:p>
            <a:pPr marL="285750" indent="-285750" algn="ctr">
              <a:lnSpc>
                <a:spcPct val="150000"/>
              </a:lnSpc>
              <a:buFont typeface="Wingdings" pitchFamily="2" charset="2"/>
              <a:buChar char="Ø"/>
            </a:pPr>
            <a:r>
              <a:rPr lang="el-GR" sz="1400" b="1" dirty="0">
                <a:latin typeface="Century Gothic" pitchFamily="34" charset="0"/>
              </a:rPr>
              <a:t>ΥΠΟΧΡΕΩΤΙΚΟΤΗΤΑ ΤΗΣ ΔΙΑΜΕΣΟΛΑΒΗΣΗΣ </a:t>
            </a:r>
            <a:r>
              <a:rPr lang="el-GR" sz="1400" dirty="0">
                <a:latin typeface="Century Gothic" pitchFamily="34" charset="0"/>
              </a:rPr>
              <a:t>ΟΞΥΜΩΡΟ</a:t>
            </a:r>
            <a:r>
              <a:rPr lang="el-GR" sz="1400" dirty="0">
                <a:latin typeface="Tahoma" panose="020B0604030504040204" pitchFamily="34" charset="0"/>
                <a:ea typeface="Tahoma" panose="020B0604030504040204" pitchFamily="34" charset="0"/>
                <a:cs typeface="Tahoma" panose="020B0604030504040204" pitchFamily="34" charset="0"/>
              </a:rPr>
              <a:t>?</a:t>
            </a:r>
            <a:r>
              <a:rPr lang="el-GR" sz="1400" dirty="0">
                <a:latin typeface="Century Gothic" pitchFamily="34" charset="0"/>
              </a:rPr>
              <a:t> </a:t>
            </a:r>
          </a:p>
          <a:p>
            <a:pPr marL="285750" indent="-285750" algn="ctr">
              <a:lnSpc>
                <a:spcPct val="150000"/>
              </a:lnSpc>
              <a:buFont typeface="Wingdings" pitchFamily="2" charset="2"/>
              <a:buChar char="Ø"/>
            </a:pPr>
            <a:endParaRPr lang="el-GR" sz="1400" dirty="0">
              <a:latin typeface="Century Gothic" pitchFamily="34" charset="0"/>
            </a:endParaRPr>
          </a:p>
          <a:p>
            <a:pPr marL="285750" indent="-285750" algn="ctr">
              <a:lnSpc>
                <a:spcPct val="150000"/>
              </a:lnSpc>
              <a:buFont typeface="Wingdings" pitchFamily="2" charset="2"/>
              <a:buChar char="Ø"/>
            </a:pPr>
            <a:endParaRPr lang="el-GR" sz="1400" dirty="0">
              <a:latin typeface="Century Gothic" pitchFamily="34" charset="0"/>
            </a:endParaRPr>
          </a:p>
          <a:p>
            <a:pPr marL="285750" indent="-285750" algn="ctr">
              <a:lnSpc>
                <a:spcPct val="150000"/>
              </a:lnSpc>
              <a:buFont typeface="Wingdings" pitchFamily="2" charset="2"/>
              <a:buChar char="Ø"/>
            </a:pPr>
            <a:r>
              <a:rPr lang="el-GR" sz="1400" dirty="0">
                <a:latin typeface="Century Gothic" pitchFamily="34" charset="0"/>
              </a:rPr>
              <a:t>ΣΙΓΟΥΡΑ </a:t>
            </a:r>
            <a:r>
              <a:rPr lang="el-GR" sz="1400" b="1" dirty="0">
                <a:latin typeface="Century Gothic" pitchFamily="34" charset="0"/>
              </a:rPr>
              <a:t>ΑΜΦΙΛΕΓΟΜΕΝΟ ΖΗΤΗΜΑ</a:t>
            </a:r>
            <a:r>
              <a:rPr lang="el-GR" sz="1400" dirty="0">
                <a:latin typeface="Century Gothic" pitchFamily="34" charset="0"/>
              </a:rPr>
              <a:t>, όχι για όλες τις περιπτώσεις</a:t>
            </a:r>
            <a:r>
              <a:rPr lang="en-US" sz="1400" dirty="0">
                <a:latin typeface="Century Gothic" pitchFamily="34" charset="0"/>
              </a:rPr>
              <a:t>.</a:t>
            </a:r>
            <a:endParaRPr lang="el-GR" sz="1400" dirty="0">
              <a:latin typeface="Century Gothic" pitchFamily="34" charset="0"/>
            </a:endParaRPr>
          </a:p>
          <a:p>
            <a:pPr marL="285750" indent="-285750" algn="ctr">
              <a:lnSpc>
                <a:spcPct val="150000"/>
              </a:lnSpc>
              <a:buFont typeface="Wingdings" pitchFamily="2" charset="2"/>
              <a:buChar char="Ø"/>
            </a:pPr>
            <a:endParaRPr lang="el-GR" sz="1400" b="1" dirty="0">
              <a:latin typeface="Century Gothic" pitchFamily="34" charset="0"/>
            </a:endParaRPr>
          </a:p>
          <a:p>
            <a:pPr marL="285750" indent="-285750" algn="ctr">
              <a:lnSpc>
                <a:spcPct val="150000"/>
              </a:lnSpc>
              <a:buFont typeface="Wingdings" pitchFamily="2" charset="2"/>
              <a:buChar char="Ø"/>
            </a:pPr>
            <a:endParaRPr lang="el-GR" sz="1400" b="1" dirty="0">
              <a:latin typeface="Century Gothic" pitchFamily="34" charset="0"/>
            </a:endParaRPr>
          </a:p>
          <a:p>
            <a:pPr marL="285750" indent="-285750" algn="ctr">
              <a:lnSpc>
                <a:spcPct val="150000"/>
              </a:lnSpc>
              <a:buFont typeface="Wingdings" pitchFamily="2" charset="2"/>
              <a:buChar char="Ø"/>
            </a:pPr>
            <a:r>
              <a:rPr lang="el-GR" sz="1400" b="1" dirty="0">
                <a:latin typeface="Century Gothic" pitchFamily="34" charset="0"/>
              </a:rPr>
              <a:t>ΜΠΟΡΕΙΣ </a:t>
            </a:r>
            <a:r>
              <a:rPr lang="el-GR" sz="1400" dirty="0">
                <a:latin typeface="Century Gothic" pitchFamily="34" charset="0"/>
              </a:rPr>
              <a:t>ΝΑ ΟΔΗΓΗΣΕΙΣ ΕΝΑ ΑΛΟΓΟ ΣΤΗ ΠΗΓΗ, </a:t>
            </a:r>
          </a:p>
          <a:p>
            <a:pPr algn="ctr">
              <a:lnSpc>
                <a:spcPct val="150000"/>
              </a:lnSpc>
            </a:pPr>
            <a:r>
              <a:rPr lang="el-GR" sz="1400" dirty="0">
                <a:latin typeface="Century Gothic" pitchFamily="34" charset="0"/>
              </a:rPr>
              <a:t>αλλά </a:t>
            </a:r>
            <a:r>
              <a:rPr lang="el-GR" sz="1400" i="1" u="sng" dirty="0">
                <a:latin typeface="Century Gothic" pitchFamily="34" charset="0"/>
              </a:rPr>
              <a:t>δεν μπορείς </a:t>
            </a:r>
            <a:r>
              <a:rPr lang="el-GR" sz="1400" dirty="0">
                <a:latin typeface="Century Gothic" pitchFamily="34" charset="0"/>
              </a:rPr>
              <a:t>να το υποχρεώσεις να πιεί νερό.</a:t>
            </a:r>
          </a:p>
          <a:p>
            <a:pPr marL="285750" indent="-285750" algn="ctr">
              <a:lnSpc>
                <a:spcPct val="150000"/>
              </a:lnSpc>
              <a:buFont typeface="Wingdings" pitchFamily="2" charset="2"/>
              <a:buChar char="Ø"/>
            </a:pPr>
            <a:endParaRPr lang="el-GR" sz="1400" dirty="0">
              <a:latin typeface="Century Gothic" pitchFamily="34" charset="0"/>
            </a:endParaRPr>
          </a:p>
          <a:p>
            <a:pPr marL="285750" indent="-285750" algn="ctr">
              <a:lnSpc>
                <a:spcPct val="150000"/>
              </a:lnSpc>
              <a:buFont typeface="Wingdings" pitchFamily="2" charset="2"/>
              <a:buChar char="Ø"/>
            </a:pPr>
            <a:endParaRPr lang="el-GR" sz="1400" dirty="0">
              <a:latin typeface="Century Gothic" pitchFamily="34" charset="0"/>
            </a:endParaRPr>
          </a:p>
        </p:txBody>
      </p:sp>
      <p:sp>
        <p:nvSpPr>
          <p:cNvPr id="5" name="Slide Number Placeholder 4"/>
          <p:cNvSpPr>
            <a:spLocks noGrp="1"/>
          </p:cNvSpPr>
          <p:nvPr>
            <p:ph type="sldNum" sz="quarter" idx="11"/>
          </p:nvPr>
        </p:nvSpPr>
        <p:spPr>
          <a:xfrm>
            <a:off x="4213064" y="6309320"/>
            <a:ext cx="561975" cy="365125"/>
          </a:xfrm>
        </p:spPr>
        <p:txBody>
          <a:bodyPr/>
          <a:lstStyle/>
          <a:p>
            <a:pPr algn="ctr"/>
            <a:r>
              <a:rPr lang="en-US" dirty="0"/>
              <a:t>- </a:t>
            </a:r>
            <a:fld id="{EFDE2C65-4478-4BC9-B423-078CAB12C2A3}" type="slidenum">
              <a:rPr lang="el-GR" smtClean="0"/>
              <a:pPr algn="ctr"/>
              <a:t>2</a:t>
            </a:fld>
            <a:r>
              <a:rPr lang="en-US" dirty="0"/>
              <a:t> -</a:t>
            </a:r>
            <a:endParaRPr lang="el-GR"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0232" y="4653136"/>
            <a:ext cx="1664067" cy="1292099"/>
          </a:xfrm>
          <a:prstGeom prst="rect">
            <a:avLst/>
          </a:prstGeom>
        </p:spPr>
      </p:pic>
    </p:spTree>
    <p:extLst>
      <p:ext uri="{BB962C8B-B14F-4D97-AF65-F5344CB8AC3E}">
        <p14:creationId xmlns:p14="http://schemas.microsoft.com/office/powerpoint/2010/main" val="3009178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700101" y="188640"/>
            <a:ext cx="7772400" cy="136815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1800" b="1" u="sng" dirty="0">
                <a:solidFill>
                  <a:schemeClr val="accent3"/>
                </a:solidFill>
                <a:latin typeface="Century Gothic" pitchFamily="34" charset="0"/>
                <a:cs typeface="AngsanaUPC" pitchFamily="18" charset="-34"/>
              </a:rPr>
              <a:t>Έκθεση της Επιτροπής προς το ΕΚ, το Συμβούλιο και την ΕΟΚΕ σχετικά με την εφαρμογή της Οδηγίας 2008/52/ΕΚ για θέματα διαμεσολάβησης σε αστικές και εμπορικές υποθέσεις της 26.8.2016 </a:t>
            </a:r>
          </a:p>
          <a:p>
            <a:r>
              <a:rPr lang="el-GR" sz="1400" b="1" u="sng" dirty="0">
                <a:solidFill>
                  <a:schemeClr val="accent3"/>
                </a:solidFill>
                <a:latin typeface="Century Gothic" pitchFamily="34" charset="0"/>
                <a:cs typeface="AngsanaUPC" pitchFamily="18" charset="-34"/>
              </a:rPr>
              <a:t>[</a:t>
            </a:r>
            <a:r>
              <a:rPr lang="en-US" sz="1400" b="1" u="sng" dirty="0">
                <a:solidFill>
                  <a:schemeClr val="accent3"/>
                </a:solidFill>
                <a:latin typeface="Century Gothic" pitchFamily="34" charset="0"/>
                <a:cs typeface="AngsanaUPC" pitchFamily="18" charset="-34"/>
              </a:rPr>
              <a:t>COM (2016) 542 final]</a:t>
            </a:r>
            <a:endParaRPr lang="el-GR" sz="1400" b="1" u="sng" dirty="0">
              <a:solidFill>
                <a:schemeClr val="accent3"/>
              </a:solidFill>
              <a:latin typeface="Century Gothic" pitchFamily="34" charset="0"/>
              <a:cs typeface="AngsanaUPC" pitchFamily="18" charset="-34"/>
            </a:endParaRPr>
          </a:p>
        </p:txBody>
      </p:sp>
      <p:sp>
        <p:nvSpPr>
          <p:cNvPr id="8" name="Text Box 28"/>
          <p:cNvSpPr txBox="1">
            <a:spLocks noChangeArrowheads="1"/>
          </p:cNvSpPr>
          <p:nvPr/>
        </p:nvSpPr>
        <p:spPr bwMode="auto">
          <a:xfrm>
            <a:off x="539552" y="1563972"/>
            <a:ext cx="8136904" cy="4457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lgn="just">
              <a:lnSpc>
                <a:spcPct val="150000"/>
              </a:lnSpc>
              <a:spcAft>
                <a:spcPts val="400"/>
              </a:spcAft>
              <a:buFont typeface="Wingdings" pitchFamily="2" charset="2"/>
              <a:buChar char="Ø"/>
            </a:pPr>
            <a:r>
              <a:rPr lang="el-GR" sz="1400" b="1" dirty="0">
                <a:latin typeface="Century Gothic" pitchFamily="34" charset="0"/>
              </a:rPr>
              <a:t>Η διαμεσολάβηση είναι υποχρεωτική σε συγκεκριμένες κατηγορίες υποθέσεων σε αρκετά κράτη μέλη </a:t>
            </a:r>
            <a:r>
              <a:rPr lang="el-GR" sz="1400" i="1" dirty="0">
                <a:latin typeface="Century Gothic" pitchFamily="34" charset="0"/>
              </a:rPr>
              <a:t>(Ιταλία, Ουγγαρία, Κροατία, Σλοβακία, Τσεχία, Λιθουανία, Λουξεμβούργο, καθώς και Αγγλία και Ουαλία</a:t>
            </a:r>
            <a:r>
              <a:rPr lang="en-US" sz="1400" i="1" dirty="0">
                <a:latin typeface="Century Gothic" pitchFamily="34" charset="0"/>
              </a:rPr>
              <a:t>).</a:t>
            </a:r>
            <a:endParaRPr lang="el-GR" sz="1400" i="1" dirty="0">
              <a:latin typeface="Century Gothic" pitchFamily="34" charset="0"/>
            </a:endParaRPr>
          </a:p>
          <a:p>
            <a:pPr marL="285750" indent="-285750" algn="just">
              <a:lnSpc>
                <a:spcPct val="150000"/>
              </a:lnSpc>
              <a:spcAft>
                <a:spcPts val="400"/>
              </a:spcAft>
              <a:buFont typeface="Wingdings" pitchFamily="2" charset="2"/>
              <a:buChar char="Ø"/>
            </a:pPr>
            <a:r>
              <a:rPr lang="el-GR" sz="1400" b="1" dirty="0">
                <a:latin typeface="Century Gothic" pitchFamily="34" charset="0"/>
              </a:rPr>
              <a:t>Οι πρακτικές για την παροχή κινήτρων </a:t>
            </a:r>
            <a:r>
              <a:rPr lang="el-GR" sz="1400" dirty="0">
                <a:latin typeface="Century Gothic" pitchFamily="34" charset="0"/>
              </a:rPr>
              <a:t>(προτροπών κλπ.) κρίθηκαν αναποτελεσματικές</a:t>
            </a:r>
            <a:r>
              <a:rPr lang="en-US" sz="1400" dirty="0">
                <a:latin typeface="Century Gothic" pitchFamily="34" charset="0"/>
              </a:rPr>
              <a:t>.</a:t>
            </a:r>
          </a:p>
          <a:p>
            <a:pPr marL="285750" indent="-285750" algn="just">
              <a:lnSpc>
                <a:spcPct val="150000"/>
              </a:lnSpc>
              <a:spcAft>
                <a:spcPts val="400"/>
              </a:spcAft>
              <a:buFont typeface="Wingdings" pitchFamily="2" charset="2"/>
              <a:buChar char="Ø"/>
            </a:pPr>
            <a:r>
              <a:rPr lang="el-GR" sz="1400" b="1" dirty="0">
                <a:latin typeface="Century Gothic" pitchFamily="34" charset="0"/>
              </a:rPr>
              <a:t>Η παροχή οικονομικών κινήτρων στους διαδίκους </a:t>
            </a:r>
            <a:r>
              <a:rPr lang="el-GR" sz="1400" dirty="0">
                <a:latin typeface="Century Gothic" pitchFamily="34" charset="0"/>
              </a:rPr>
              <a:t>μέσω μειώσεων ή επιστροφής δικαστικών δαπανών και εξόδων παράστασης ή άλλων κινήτρων έτυχε ευρύτερης υποστήριξης και προτείνεται ως η </a:t>
            </a:r>
            <a:r>
              <a:rPr lang="el-GR" sz="1400" b="1" dirty="0">
                <a:latin typeface="Century Gothic" pitchFamily="34" charset="0"/>
              </a:rPr>
              <a:t>ΒΕΛΤΙΣΤΗ ΠΡΑΚΤΙΚΗ</a:t>
            </a:r>
            <a:r>
              <a:rPr lang="en-US" sz="1400" b="1" dirty="0">
                <a:latin typeface="Century Gothic" pitchFamily="34" charset="0"/>
              </a:rPr>
              <a:t>.</a:t>
            </a:r>
            <a:endParaRPr lang="el-GR" sz="1400" b="1" dirty="0">
              <a:latin typeface="Century Gothic" pitchFamily="34" charset="0"/>
            </a:endParaRPr>
          </a:p>
          <a:p>
            <a:pPr marL="285750" indent="-285750" algn="just">
              <a:lnSpc>
                <a:spcPct val="150000"/>
              </a:lnSpc>
              <a:spcAft>
                <a:spcPts val="400"/>
              </a:spcAft>
              <a:buFont typeface="Wingdings" pitchFamily="2" charset="2"/>
              <a:buChar char="Ø"/>
            </a:pPr>
            <a:r>
              <a:rPr lang="el-GR" sz="1400" b="1" dirty="0">
                <a:latin typeface="Century Gothic" pitchFamily="34" charset="0"/>
              </a:rPr>
              <a:t>Επιβολή κυρώσεων ως μέσο προώθησης της προσφυγής σε διαμεσολάβηση </a:t>
            </a:r>
            <a:r>
              <a:rPr lang="el-GR" sz="1400" dirty="0">
                <a:latin typeface="Century Gothic" pitchFamily="34" charset="0"/>
              </a:rPr>
              <a:t>έτυχε περιορισμένης υποστήριξης</a:t>
            </a:r>
            <a:r>
              <a:rPr lang="en-US" sz="1400" dirty="0">
                <a:latin typeface="Century Gothic" pitchFamily="34" charset="0"/>
              </a:rPr>
              <a:t>.</a:t>
            </a:r>
            <a:endParaRPr lang="el-GR" sz="1400" dirty="0">
              <a:latin typeface="Century Gothic" pitchFamily="34" charset="0"/>
            </a:endParaRPr>
          </a:p>
          <a:p>
            <a:pPr marL="285750" indent="-285750" algn="just">
              <a:lnSpc>
                <a:spcPct val="150000"/>
              </a:lnSpc>
              <a:spcAft>
                <a:spcPts val="400"/>
              </a:spcAft>
              <a:buFont typeface="Wingdings" pitchFamily="2" charset="2"/>
              <a:buChar char="Ø"/>
            </a:pPr>
            <a:r>
              <a:rPr lang="el-GR" sz="1400" dirty="0">
                <a:latin typeface="Century Gothic" pitchFamily="34" charset="0"/>
              </a:rPr>
              <a:t>Η </a:t>
            </a:r>
            <a:r>
              <a:rPr lang="el-GR" sz="1400" b="1" dirty="0">
                <a:latin typeface="Century Gothic" pitchFamily="34" charset="0"/>
              </a:rPr>
              <a:t>πλειονότητα των ενδιαφερομένων φορέων </a:t>
            </a:r>
            <a:r>
              <a:rPr lang="el-GR" sz="1400" dirty="0">
                <a:latin typeface="Century Gothic" pitchFamily="34" charset="0"/>
              </a:rPr>
              <a:t>(ιδιωτών, διαμεσολαβητών, δικαστών, δικηγόρων, άλλων επαγγελματιών του νομικού κλάδου, οργανώσεων, δημοσίων αρχών)</a:t>
            </a:r>
            <a:r>
              <a:rPr lang="el-GR" sz="1400" b="1" dirty="0">
                <a:latin typeface="Century Gothic" pitchFamily="34" charset="0"/>
              </a:rPr>
              <a:t> υπέρ της ενίσχυσης του υποχρεωτικού χαρακτήρα </a:t>
            </a:r>
            <a:r>
              <a:rPr lang="el-GR" sz="1400" dirty="0">
                <a:latin typeface="Century Gothic" pitchFamily="34" charset="0"/>
              </a:rPr>
              <a:t>της διαμεσολάβησης, αντιδρούν τα κράτη μέλη και οι πανεπιστημιακοί.</a:t>
            </a:r>
          </a:p>
        </p:txBody>
      </p:sp>
      <p:sp>
        <p:nvSpPr>
          <p:cNvPr id="5" name="Slide Number Placeholder 4"/>
          <p:cNvSpPr>
            <a:spLocks noGrp="1"/>
          </p:cNvSpPr>
          <p:nvPr>
            <p:ph type="sldNum" sz="quarter" idx="11"/>
          </p:nvPr>
        </p:nvSpPr>
        <p:spPr>
          <a:xfrm>
            <a:off x="4305314" y="6350849"/>
            <a:ext cx="561975" cy="365125"/>
          </a:xfrm>
        </p:spPr>
        <p:txBody>
          <a:bodyPr/>
          <a:lstStyle/>
          <a:p>
            <a:pPr algn="ctr"/>
            <a:r>
              <a:rPr lang="en-US" dirty="0"/>
              <a:t>- </a:t>
            </a:r>
            <a:fld id="{EFDE2C65-4478-4BC9-B423-078CAB12C2A3}" type="slidenum">
              <a:rPr lang="el-GR" smtClean="0"/>
              <a:pPr algn="ctr"/>
              <a:t>3</a:t>
            </a:fld>
            <a:r>
              <a:rPr lang="en-US" dirty="0"/>
              <a:t> -</a:t>
            </a:r>
            <a:endParaRPr lang="el-GR" dirty="0"/>
          </a:p>
        </p:txBody>
      </p:sp>
    </p:spTree>
    <p:extLst>
      <p:ext uri="{BB962C8B-B14F-4D97-AF65-F5344CB8AC3E}">
        <p14:creationId xmlns:p14="http://schemas.microsoft.com/office/powerpoint/2010/main" val="3177512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721803" y="269280"/>
            <a:ext cx="77724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1800" b="1" u="sng" dirty="0">
                <a:solidFill>
                  <a:schemeClr val="accent3"/>
                </a:solidFill>
                <a:latin typeface="Century Gothic" pitchFamily="34" charset="0"/>
                <a:cs typeface="AngsanaUPC" pitchFamily="18" charset="-34"/>
              </a:rPr>
              <a:t>Επιχειρήματα κατά και υπέρ της Υποχρεωτικής Διαμεσολάβησης</a:t>
            </a:r>
            <a:endParaRPr lang="el-GR" sz="1400" b="1" u="sng" dirty="0">
              <a:solidFill>
                <a:schemeClr val="accent3"/>
              </a:solidFill>
              <a:latin typeface="Century Gothic" pitchFamily="34" charset="0"/>
              <a:cs typeface="AngsanaUPC" pitchFamily="18" charset="-34"/>
            </a:endParaRPr>
          </a:p>
        </p:txBody>
      </p:sp>
      <p:sp>
        <p:nvSpPr>
          <p:cNvPr id="5" name="Slide Number Placeholder 4"/>
          <p:cNvSpPr>
            <a:spLocks noGrp="1"/>
          </p:cNvSpPr>
          <p:nvPr>
            <p:ph type="sldNum" sz="quarter" idx="11"/>
          </p:nvPr>
        </p:nvSpPr>
        <p:spPr>
          <a:xfrm>
            <a:off x="4327016" y="6309320"/>
            <a:ext cx="561975" cy="365125"/>
          </a:xfrm>
        </p:spPr>
        <p:txBody>
          <a:bodyPr/>
          <a:lstStyle/>
          <a:p>
            <a:pPr algn="ctr"/>
            <a:r>
              <a:rPr lang="en-US" dirty="0"/>
              <a:t>- </a:t>
            </a:r>
            <a:fld id="{EFDE2C65-4478-4BC9-B423-078CAB12C2A3}" type="slidenum">
              <a:rPr lang="el-GR" smtClean="0"/>
              <a:pPr algn="ctr"/>
              <a:t>4</a:t>
            </a:fld>
            <a:r>
              <a:rPr lang="en-US" dirty="0"/>
              <a:t> -</a:t>
            </a:r>
            <a:endParaRPr lang="el-GR" dirty="0"/>
          </a:p>
        </p:txBody>
      </p:sp>
      <p:graphicFrame>
        <p:nvGraphicFramePr>
          <p:cNvPr id="2" name="Table 1"/>
          <p:cNvGraphicFramePr>
            <a:graphicFrameLocks noGrp="1"/>
          </p:cNvGraphicFramePr>
          <p:nvPr>
            <p:extLst>
              <p:ext uri="{D42A27DB-BD31-4B8C-83A1-F6EECF244321}">
                <p14:modId xmlns:p14="http://schemas.microsoft.com/office/powerpoint/2010/main" val="275772890"/>
              </p:ext>
            </p:extLst>
          </p:nvPr>
        </p:nvGraphicFramePr>
        <p:xfrm>
          <a:off x="456469" y="1340768"/>
          <a:ext cx="8208912" cy="4206240"/>
        </p:xfrm>
        <a:graphic>
          <a:graphicData uri="http://schemas.openxmlformats.org/drawingml/2006/table">
            <a:tbl>
              <a:tblPr firstRow="1" bandRow="1">
                <a:tableStyleId>{5C22544A-7EE6-4342-B048-85BDC9FD1C3A}</a:tableStyleId>
              </a:tblPr>
              <a:tblGrid>
                <a:gridCol w="4125122">
                  <a:extLst>
                    <a:ext uri="{9D8B030D-6E8A-4147-A177-3AD203B41FA5}">
                      <a16:colId xmlns:a16="http://schemas.microsoft.com/office/drawing/2014/main" val="4059020185"/>
                    </a:ext>
                  </a:extLst>
                </a:gridCol>
                <a:gridCol w="4083790">
                  <a:extLst>
                    <a:ext uri="{9D8B030D-6E8A-4147-A177-3AD203B41FA5}">
                      <a16:colId xmlns:a16="http://schemas.microsoft.com/office/drawing/2014/main" val="3180918038"/>
                    </a:ext>
                  </a:extLst>
                </a:gridCol>
              </a:tblGrid>
              <a:tr h="33116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200" b="0" kern="1200" dirty="0">
                          <a:solidFill>
                            <a:schemeClr val="tx1"/>
                          </a:solidFill>
                          <a:latin typeface="+mj-lt"/>
                          <a:ea typeface="+mn-ea"/>
                          <a:cs typeface="+mn-cs"/>
                        </a:rPr>
                        <a:t>Υπονομεύει την ουσία (</a:t>
                      </a:r>
                      <a:r>
                        <a:rPr lang="en-US" sz="1200" b="0" kern="1200" dirty="0">
                          <a:solidFill>
                            <a:schemeClr val="tx1"/>
                          </a:solidFill>
                          <a:latin typeface="+mj-lt"/>
                          <a:ea typeface="+mn-ea"/>
                          <a:cs typeface="+mn-cs"/>
                        </a:rPr>
                        <a:t>raison d’ </a:t>
                      </a:r>
                      <a:r>
                        <a:rPr lang="en-US" sz="1200" b="0" kern="1200" dirty="0" err="1">
                          <a:solidFill>
                            <a:schemeClr val="tx1"/>
                          </a:solidFill>
                          <a:latin typeface="+mj-lt"/>
                          <a:ea typeface="+mn-ea"/>
                          <a:cs typeface="+mn-cs"/>
                        </a:rPr>
                        <a:t>être</a:t>
                      </a:r>
                      <a:r>
                        <a:rPr lang="el-GR" sz="1200" b="0" kern="1200" dirty="0">
                          <a:solidFill>
                            <a:schemeClr val="tx1"/>
                          </a:solidFill>
                          <a:latin typeface="+mj-lt"/>
                          <a:ea typeface="+mn-ea"/>
                          <a:cs typeface="+mn-cs"/>
                        </a:rPr>
                        <a:t>)</a:t>
                      </a:r>
                      <a:r>
                        <a:rPr lang="el-GR" sz="1200" b="0" kern="1200" baseline="0" dirty="0">
                          <a:solidFill>
                            <a:schemeClr val="tx1"/>
                          </a:solidFill>
                          <a:latin typeface="+mj-lt"/>
                          <a:ea typeface="+mn-ea"/>
                          <a:cs typeface="+mn-cs"/>
                        </a:rPr>
                        <a:t> </a:t>
                      </a:r>
                      <a:r>
                        <a:rPr lang="el-GR" sz="1200" b="0" kern="1200" dirty="0">
                          <a:solidFill>
                            <a:schemeClr val="tx1"/>
                          </a:solidFill>
                          <a:latin typeface="+mj-lt"/>
                          <a:ea typeface="+mn-ea"/>
                          <a:cs typeface="+mn-cs"/>
                        </a:rPr>
                        <a:t>της διαμεσολάβησης, λόγω της φύσης μόνον προαιρετική και συναινετική</a:t>
                      </a:r>
                      <a:r>
                        <a:rPr lang="en-US" sz="1200" b="0" kern="1200" dirty="0">
                          <a:solidFill>
                            <a:schemeClr val="tx1"/>
                          </a:solidFill>
                          <a:latin typeface="+mj-lt"/>
                          <a:ea typeface="+mn-ea"/>
                          <a:cs typeface="+mn-cs"/>
                        </a:rPr>
                        <a:t>.</a:t>
                      </a:r>
                      <a:endParaRPr lang="el-GR" sz="1200" b="0" kern="1200" dirty="0">
                        <a:solidFill>
                          <a:schemeClr val="tx1"/>
                        </a:solidFill>
                        <a:latin typeface="+mj-lt"/>
                        <a:ea typeface="+mn-ea"/>
                        <a:cs typeface="+mn-cs"/>
                      </a:endParaRPr>
                    </a:p>
                  </a:txBody>
                  <a:tcPr>
                    <a:solidFill>
                      <a:schemeClr val="bg1">
                        <a:lumMod val="95000"/>
                      </a:schemeClr>
                    </a:solidFill>
                  </a:tcPr>
                </a:tc>
                <a:tc>
                  <a:txBody>
                    <a:bodyPr/>
                    <a:lstStyle/>
                    <a:p>
                      <a:pPr algn="ctr"/>
                      <a:r>
                        <a:rPr lang="el-GR" sz="1200" b="0" dirty="0">
                          <a:solidFill>
                            <a:schemeClr val="tx1"/>
                          </a:solidFill>
                          <a:latin typeface="+mj-lt"/>
                        </a:rPr>
                        <a:t>Η </a:t>
                      </a:r>
                      <a:r>
                        <a:rPr lang="el-GR" sz="1200" b="0" dirty="0" err="1">
                          <a:solidFill>
                            <a:schemeClr val="tx1"/>
                          </a:solidFill>
                          <a:latin typeface="+mj-lt"/>
                        </a:rPr>
                        <a:t>υποχρεωτικότητα</a:t>
                      </a:r>
                      <a:r>
                        <a:rPr lang="el-GR" sz="1200" b="0" dirty="0">
                          <a:solidFill>
                            <a:schemeClr val="tx1"/>
                          </a:solidFill>
                          <a:latin typeface="+mj-lt"/>
                        </a:rPr>
                        <a:t> δεν αφορά </a:t>
                      </a:r>
                      <a:endParaRPr lang="en-US" sz="1200" b="0" dirty="0">
                        <a:solidFill>
                          <a:schemeClr val="tx1"/>
                        </a:solidFill>
                        <a:latin typeface="+mj-lt"/>
                      </a:endParaRPr>
                    </a:p>
                    <a:p>
                      <a:pPr algn="ctr"/>
                      <a:r>
                        <a:rPr lang="el-GR" sz="1200" b="0" dirty="0">
                          <a:solidFill>
                            <a:schemeClr val="tx1"/>
                          </a:solidFill>
                          <a:latin typeface="+mj-lt"/>
                        </a:rPr>
                        <a:t>στην ουσία της διαμεσολάβησης, </a:t>
                      </a:r>
                      <a:endParaRPr lang="en-US" sz="1200" b="0" dirty="0">
                        <a:solidFill>
                          <a:schemeClr val="tx1"/>
                        </a:solidFill>
                        <a:latin typeface="+mj-lt"/>
                      </a:endParaRPr>
                    </a:p>
                    <a:p>
                      <a:pPr algn="ctr"/>
                      <a:r>
                        <a:rPr lang="el-GR" sz="1200" b="0" dirty="0">
                          <a:solidFill>
                            <a:schemeClr val="tx1"/>
                          </a:solidFill>
                          <a:latin typeface="+mj-lt"/>
                        </a:rPr>
                        <a:t>αλλά στο μέσο</a:t>
                      </a:r>
                      <a:r>
                        <a:rPr lang="en-US" sz="1200" b="0" baseline="0" dirty="0">
                          <a:solidFill>
                            <a:schemeClr val="tx1"/>
                          </a:solidFill>
                          <a:latin typeface="+mj-lt"/>
                        </a:rPr>
                        <a:t> </a:t>
                      </a:r>
                      <a:r>
                        <a:rPr lang="el-GR" sz="1200" b="0" dirty="0">
                          <a:solidFill>
                            <a:schemeClr val="tx1"/>
                          </a:solidFill>
                          <a:latin typeface="+mj-lt"/>
                        </a:rPr>
                        <a:t>και στον τρόπο</a:t>
                      </a:r>
                      <a:r>
                        <a:rPr lang="en-US" sz="1200" b="0" dirty="0">
                          <a:solidFill>
                            <a:schemeClr val="tx1"/>
                          </a:solidFill>
                          <a:latin typeface="+mj-lt"/>
                        </a:rPr>
                        <a:t>.</a:t>
                      </a:r>
                      <a:r>
                        <a:rPr lang="el-GR" sz="1200" dirty="0">
                          <a:solidFill>
                            <a:schemeClr val="tx1"/>
                          </a:solidFill>
                          <a:latin typeface="+mj-lt"/>
                        </a:rPr>
                        <a:t> </a:t>
                      </a:r>
                    </a:p>
                  </a:txBody>
                  <a:tcPr>
                    <a:solidFill>
                      <a:schemeClr val="bg1">
                        <a:lumMod val="95000"/>
                      </a:schemeClr>
                    </a:solidFill>
                  </a:tcPr>
                </a:tc>
                <a:extLst>
                  <a:ext uri="{0D108BD9-81ED-4DB2-BD59-A6C34878D82A}">
                    <a16:rowId xmlns:a16="http://schemas.microsoft.com/office/drawing/2014/main" val="2941858981"/>
                  </a:ext>
                </a:extLst>
              </a:tr>
              <a:tr h="573200">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endParaRPr lang="en-US" sz="1200" dirty="0">
                        <a:solidFill>
                          <a:schemeClr val="tx1"/>
                        </a:solidFill>
                        <a:latin typeface="+mj-lt"/>
                      </a:endParaRPr>
                    </a:p>
                    <a:p>
                      <a:pPr marL="0" marR="0" indent="0" algn="ctr" defTabSz="914400" rtl="0" eaLnBrk="1" fontAlgn="auto" latinLnBrk="0" hangingPunct="1">
                        <a:lnSpc>
                          <a:spcPct val="150000"/>
                        </a:lnSpc>
                        <a:spcBef>
                          <a:spcPts val="0"/>
                        </a:spcBef>
                        <a:spcAft>
                          <a:spcPts val="0"/>
                        </a:spcAft>
                        <a:buClrTx/>
                        <a:buSzTx/>
                        <a:buFontTx/>
                        <a:buNone/>
                        <a:tabLst/>
                        <a:defRPr/>
                      </a:pPr>
                      <a:r>
                        <a:rPr lang="el-GR" sz="1200" dirty="0">
                          <a:solidFill>
                            <a:schemeClr val="tx1"/>
                          </a:solidFill>
                          <a:latin typeface="+mj-lt"/>
                        </a:rPr>
                        <a:t>Είναι ανταγωνιστική προς τη δικαιοσύνη</a:t>
                      </a:r>
                      <a:r>
                        <a:rPr lang="en-US" sz="1200" dirty="0">
                          <a:solidFill>
                            <a:schemeClr val="tx1"/>
                          </a:solidFill>
                          <a:latin typeface="+mj-lt"/>
                        </a:rPr>
                        <a:t>.</a:t>
                      </a:r>
                      <a:r>
                        <a:rPr lang="el-GR" sz="1200" dirty="0">
                          <a:solidFill>
                            <a:schemeClr val="tx1"/>
                          </a:solidFill>
                          <a:latin typeface="+mj-lt"/>
                        </a:rPr>
                        <a:t> </a:t>
                      </a:r>
                    </a:p>
                  </a:txBody>
                  <a:tcP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j-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latin typeface="+mj-lt"/>
                          <a:ea typeface="+mn-ea"/>
                          <a:cs typeface="+mn-cs"/>
                        </a:rPr>
                        <a:t>Είναι θεσμός που λειτουργεί παράλληλα,</a:t>
                      </a:r>
                      <a:r>
                        <a:rPr lang="el-GR" sz="1200" kern="1200" baseline="0" dirty="0">
                          <a:solidFill>
                            <a:schemeClr val="tx1"/>
                          </a:solidFill>
                          <a:latin typeface="+mj-lt"/>
                          <a:ea typeface="+mn-ea"/>
                          <a:cs typeface="+mn-cs"/>
                        </a:rPr>
                        <a:t> δεν επιβάλλεται </a:t>
                      </a:r>
                      <a:r>
                        <a:rPr lang="en-US" sz="1200" kern="1200" baseline="0" dirty="0">
                          <a:solidFill>
                            <a:schemeClr val="tx1"/>
                          </a:solidFill>
                          <a:latin typeface="+mj-lt"/>
                          <a:ea typeface="+mn-ea"/>
                          <a:cs typeface="+mn-cs"/>
                        </a:rPr>
                        <a:t>in lieu </a:t>
                      </a:r>
                      <a:r>
                        <a:rPr lang="el-GR" sz="1200" kern="1200" baseline="0">
                          <a:solidFill>
                            <a:schemeClr val="tx1"/>
                          </a:solidFill>
                          <a:latin typeface="+mj-lt"/>
                          <a:ea typeface="+mn-ea"/>
                          <a:cs typeface="+mn-cs"/>
                        </a:rPr>
                        <a:t>των δικαστηρίων</a:t>
                      </a:r>
                      <a:r>
                        <a:rPr lang="en-US" sz="1200" kern="1200" baseline="0">
                          <a:solidFill>
                            <a:schemeClr val="tx1"/>
                          </a:solidFill>
                          <a:latin typeface="+mj-lt"/>
                          <a:ea typeface="+mn-ea"/>
                          <a:cs typeface="+mn-cs"/>
                        </a:rPr>
                        <a:t> </a:t>
                      </a:r>
                      <a:r>
                        <a:rPr lang="el-GR" sz="1200" kern="1200" dirty="0">
                          <a:solidFill>
                            <a:schemeClr val="tx1"/>
                          </a:solidFill>
                          <a:latin typeface="+mj-lt"/>
                          <a:ea typeface="+mn-ea"/>
                          <a:cs typeface="+mn-cs"/>
                        </a:rPr>
                        <a:t>και η έλλειψή της παρακωλύει την προώθηση της διαμεσολάβησης.</a:t>
                      </a:r>
                    </a:p>
                  </a:txBody>
                  <a:tcPr>
                    <a:solidFill>
                      <a:schemeClr val="bg1">
                        <a:lumMod val="95000"/>
                      </a:schemeClr>
                    </a:solidFill>
                  </a:tcPr>
                </a:tc>
                <a:extLst>
                  <a:ext uri="{0D108BD9-81ED-4DB2-BD59-A6C34878D82A}">
                    <a16:rowId xmlns:a16="http://schemas.microsoft.com/office/drawing/2014/main" val="195331545"/>
                  </a:ext>
                </a:extLst>
              </a:tr>
              <a:tr h="7369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j-lt"/>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200" dirty="0">
                        <a:latin typeface="+mj-lt"/>
                      </a:endParaRPr>
                    </a:p>
                    <a:p>
                      <a:pPr marL="0" marR="0" indent="0" algn="ctr" defTabSz="914400" rtl="0" eaLnBrk="1" fontAlgn="auto" latinLnBrk="0" hangingPunct="1">
                        <a:lnSpc>
                          <a:spcPct val="100000"/>
                        </a:lnSpc>
                        <a:spcBef>
                          <a:spcPts val="0"/>
                        </a:spcBef>
                        <a:spcAft>
                          <a:spcPts val="0"/>
                        </a:spcAft>
                        <a:buClrTx/>
                        <a:buSzTx/>
                        <a:buFontTx/>
                        <a:buNone/>
                        <a:tabLst/>
                        <a:defRPr/>
                      </a:pPr>
                      <a:r>
                        <a:rPr lang="el-GR" sz="1200" dirty="0">
                          <a:latin typeface="+mj-lt"/>
                        </a:rPr>
                        <a:t>Αποστερεί τα μέρη από το συνταγματικά κατοχυρωμένο δικαίωμα του φυσικού δικαστή (άρθρο 47 του Χάρτη Θεμελιωδών </a:t>
                      </a:r>
                      <a:endParaRPr lang="en-US" sz="1200" dirty="0">
                        <a:latin typeface="+mj-lt"/>
                      </a:endParaRPr>
                    </a:p>
                    <a:p>
                      <a:pPr marL="0" marR="0" indent="0" algn="ctr" defTabSz="914400" rtl="0" eaLnBrk="1" fontAlgn="auto" latinLnBrk="0" hangingPunct="1">
                        <a:lnSpc>
                          <a:spcPct val="100000"/>
                        </a:lnSpc>
                        <a:spcBef>
                          <a:spcPts val="0"/>
                        </a:spcBef>
                        <a:spcAft>
                          <a:spcPts val="0"/>
                        </a:spcAft>
                        <a:buClrTx/>
                        <a:buSzTx/>
                        <a:buFontTx/>
                        <a:buNone/>
                        <a:tabLst/>
                        <a:defRPr/>
                      </a:pPr>
                      <a:r>
                        <a:rPr lang="el-GR" sz="1200" dirty="0">
                          <a:latin typeface="+mj-lt"/>
                        </a:rPr>
                        <a:t>Δικαιωμάτων της ΕΕ)</a:t>
                      </a:r>
                      <a:r>
                        <a:rPr lang="en-US" sz="1200" dirty="0">
                          <a:latin typeface="+mj-lt"/>
                        </a:rPr>
                        <a:t> </a:t>
                      </a:r>
                      <a:r>
                        <a:rPr lang="el-GR" sz="1200" dirty="0">
                          <a:latin typeface="+mj-lt"/>
                        </a:rPr>
                        <a:t>και</a:t>
                      </a:r>
                      <a:r>
                        <a:rPr lang="el-GR" sz="1200" baseline="0" dirty="0">
                          <a:latin typeface="+mj-lt"/>
                        </a:rPr>
                        <a:t> τίθεται θέμα αντισυνταγματικότητας</a:t>
                      </a:r>
                      <a:r>
                        <a:rPr lang="en-US" sz="1200" dirty="0">
                          <a:latin typeface="+mj-lt"/>
                        </a:rPr>
                        <a:t>.</a:t>
                      </a:r>
                      <a:endParaRPr lang="el-GR" sz="1200" dirty="0">
                        <a:solidFill>
                          <a:schemeClr val="tx1"/>
                        </a:solidFill>
                        <a:latin typeface="+mj-lt"/>
                      </a:endParaRPr>
                    </a:p>
                  </a:txBody>
                  <a:tcP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200" dirty="0">
                          <a:solidFill>
                            <a:schemeClr val="tx1"/>
                          </a:solidFill>
                          <a:latin typeface="+mj-lt"/>
                        </a:rPr>
                        <a:t>Η υποχρεωτική επίλυση διαφοράς με διαμεσολάβηση </a:t>
                      </a:r>
                      <a:r>
                        <a:rPr lang="el-GR" sz="1200" kern="1200" dirty="0">
                          <a:solidFill>
                            <a:schemeClr val="dk1"/>
                          </a:solidFill>
                          <a:effectLst/>
                          <a:latin typeface="+mj-lt"/>
                          <a:ea typeface="+mn-ea"/>
                          <a:cs typeface="+mn-cs"/>
                        </a:rPr>
                        <a:t>≠</a:t>
                      </a:r>
                    </a:p>
                    <a:p>
                      <a:pPr algn="ctr"/>
                      <a:r>
                        <a:rPr lang="el-GR" sz="1200" dirty="0">
                          <a:solidFill>
                            <a:schemeClr val="tx1"/>
                          </a:solidFill>
                          <a:latin typeface="+mj-lt"/>
                        </a:rPr>
                        <a:t> της υποχρεωτικής παραπομπής της σε διαμεσολάβηση. </a:t>
                      </a:r>
                    </a:p>
                    <a:p>
                      <a:pPr algn="ctr"/>
                      <a:r>
                        <a:rPr lang="el-GR" sz="1200" dirty="0">
                          <a:solidFill>
                            <a:schemeClr val="tx1"/>
                          </a:solidFill>
                          <a:latin typeface="+mj-lt"/>
                        </a:rPr>
                        <a:t>Πάντα τα μέρη έχουν την ευχέρεια διακοπής της διαδικασίας και προσφυγής στα δικαστήρια. </a:t>
                      </a:r>
                      <a:endParaRPr lang="en-US" sz="1200" dirty="0">
                        <a:solidFill>
                          <a:schemeClr val="tx1"/>
                        </a:solidFill>
                        <a:latin typeface="+mj-lt"/>
                      </a:endParaRPr>
                    </a:p>
                    <a:p>
                      <a:pPr algn="ctr"/>
                      <a:r>
                        <a:rPr lang="el-GR" sz="1200" dirty="0">
                          <a:solidFill>
                            <a:schemeClr val="tx1"/>
                          </a:solidFill>
                          <a:latin typeface="+mj-lt"/>
                        </a:rPr>
                        <a:t>[Άρθρο 5.2 της Οδηγίας 2008/52, άρθρο 3.1. περ. δ ν. 3898/2010]. Επιπρόσθετα, το Σύνταγμα επιτρέπει σε δύο περιπτώσεις υποχρεωτικής επίλυσης διαφορών με υπαγωγή σε διαιτησία [άρθρα 22 παρ.2 και 107] </a:t>
                      </a:r>
                    </a:p>
                  </a:txBody>
                  <a:tcPr>
                    <a:solidFill>
                      <a:schemeClr val="bg1">
                        <a:lumMod val="95000"/>
                      </a:schemeClr>
                    </a:solidFill>
                  </a:tcPr>
                </a:tc>
                <a:extLst>
                  <a:ext uri="{0D108BD9-81ED-4DB2-BD59-A6C34878D82A}">
                    <a16:rowId xmlns:a16="http://schemas.microsoft.com/office/drawing/2014/main" val="3060139105"/>
                  </a:ext>
                </a:extLst>
              </a:tr>
              <a:tr h="734924">
                <a:tc>
                  <a:txBody>
                    <a:bodyPr/>
                    <a:lstStyle/>
                    <a:p>
                      <a:pPr algn="ctr"/>
                      <a:endParaRPr lang="en-US" sz="1200" dirty="0">
                        <a:solidFill>
                          <a:schemeClr val="tx1"/>
                        </a:solidFill>
                        <a:latin typeface="+mj-lt"/>
                      </a:endParaRPr>
                    </a:p>
                    <a:p>
                      <a:pPr algn="ctr"/>
                      <a:r>
                        <a:rPr lang="el-GR" sz="1200" dirty="0">
                          <a:solidFill>
                            <a:schemeClr val="tx1"/>
                          </a:solidFill>
                          <a:latin typeface="+mj-lt"/>
                        </a:rPr>
                        <a:t>Δημιουργεί πρόσθετο κόστος και καθυστερεί</a:t>
                      </a:r>
                      <a:r>
                        <a:rPr lang="el-GR" sz="1200" baseline="0" dirty="0">
                          <a:solidFill>
                            <a:schemeClr val="tx1"/>
                          </a:solidFill>
                          <a:latin typeface="+mj-lt"/>
                        </a:rPr>
                        <a:t> την πρόοδο της δίκης</a:t>
                      </a:r>
                      <a:r>
                        <a:rPr lang="en-US" sz="1200" baseline="0" dirty="0">
                          <a:solidFill>
                            <a:schemeClr val="tx1"/>
                          </a:solidFill>
                          <a:latin typeface="+mj-lt"/>
                        </a:rPr>
                        <a:t>.</a:t>
                      </a:r>
                    </a:p>
                    <a:p>
                      <a:pPr algn="ctr"/>
                      <a:endParaRPr lang="el-GR" sz="1200" dirty="0">
                        <a:solidFill>
                          <a:schemeClr val="tx1"/>
                        </a:solidFill>
                        <a:latin typeface="+mj-lt"/>
                      </a:endParaRPr>
                    </a:p>
                  </a:txBody>
                  <a:tcPr>
                    <a:solidFill>
                      <a:schemeClr val="bg1">
                        <a:lumMod val="95000"/>
                      </a:schemeClr>
                    </a:solidFill>
                  </a:tcPr>
                </a:tc>
                <a:tc>
                  <a:txBody>
                    <a:bodyPr/>
                    <a:lstStyle/>
                    <a:p>
                      <a:pPr algn="ctr"/>
                      <a:endParaRPr lang="en-US" sz="1200" dirty="0">
                        <a:solidFill>
                          <a:schemeClr val="tx1"/>
                        </a:solidFill>
                        <a:latin typeface="+mj-lt"/>
                      </a:endParaRPr>
                    </a:p>
                    <a:p>
                      <a:pPr algn="ctr"/>
                      <a:r>
                        <a:rPr lang="el-GR" sz="1200" dirty="0">
                          <a:solidFill>
                            <a:schemeClr val="tx1"/>
                          </a:solidFill>
                          <a:latin typeface="+mj-lt"/>
                        </a:rPr>
                        <a:t>Μη δαπανηρή</a:t>
                      </a:r>
                      <a:r>
                        <a:rPr lang="el-GR" sz="1200" baseline="0" dirty="0">
                          <a:solidFill>
                            <a:schemeClr val="tx1"/>
                          </a:solidFill>
                          <a:latin typeface="+mj-lt"/>
                        </a:rPr>
                        <a:t> διαδικασία και μπορεί να κινηθεί παράλληλα με τη δικαστική διαδικασία χωρίς περαιτέρω καθυστέρηση.</a:t>
                      </a:r>
                      <a:endParaRPr lang="en-US" sz="1200" baseline="0" dirty="0">
                        <a:solidFill>
                          <a:schemeClr val="tx1"/>
                        </a:solidFill>
                        <a:latin typeface="+mj-lt"/>
                      </a:endParaRPr>
                    </a:p>
                  </a:txBody>
                  <a:tcPr>
                    <a:solidFill>
                      <a:schemeClr val="bg1">
                        <a:lumMod val="95000"/>
                      </a:schemeClr>
                    </a:solidFill>
                  </a:tcPr>
                </a:tc>
                <a:extLst>
                  <a:ext uri="{0D108BD9-81ED-4DB2-BD59-A6C34878D82A}">
                    <a16:rowId xmlns:a16="http://schemas.microsoft.com/office/drawing/2014/main" val="34659786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3178283"/>
              </p:ext>
            </p:extLst>
          </p:nvPr>
        </p:nvGraphicFramePr>
        <p:xfrm>
          <a:off x="458700" y="856845"/>
          <a:ext cx="8208912" cy="370840"/>
        </p:xfrm>
        <a:graphic>
          <a:graphicData uri="http://schemas.openxmlformats.org/drawingml/2006/table">
            <a:tbl>
              <a:tblPr firstRow="1" bandRow="1">
                <a:tableStyleId>{5C22544A-7EE6-4342-B048-85BDC9FD1C3A}</a:tableStyleId>
              </a:tblPr>
              <a:tblGrid>
                <a:gridCol w="4104456">
                  <a:extLst>
                    <a:ext uri="{9D8B030D-6E8A-4147-A177-3AD203B41FA5}">
                      <a16:colId xmlns:a16="http://schemas.microsoft.com/office/drawing/2014/main" val="1490220537"/>
                    </a:ext>
                  </a:extLst>
                </a:gridCol>
                <a:gridCol w="4104456">
                  <a:extLst>
                    <a:ext uri="{9D8B030D-6E8A-4147-A177-3AD203B41FA5}">
                      <a16:colId xmlns:a16="http://schemas.microsoft.com/office/drawing/2014/main" val="637887398"/>
                    </a:ext>
                  </a:extLst>
                </a:gridCol>
              </a:tblGrid>
              <a:tr h="370840">
                <a:tc>
                  <a:txBody>
                    <a:bodyPr/>
                    <a:lstStyle/>
                    <a:p>
                      <a:pPr algn="ctr"/>
                      <a:r>
                        <a:rPr lang="el-GR" b="1" dirty="0">
                          <a:solidFill>
                            <a:schemeClr val="tx1"/>
                          </a:solidFill>
                          <a:latin typeface="+mj-lt"/>
                        </a:rPr>
                        <a:t>ΚΑΤΑ</a:t>
                      </a:r>
                    </a:p>
                  </a:txBody>
                  <a:tcPr>
                    <a:solidFill>
                      <a:schemeClr val="bg1">
                        <a:lumMod val="85000"/>
                      </a:schemeClr>
                    </a:solidFill>
                  </a:tcPr>
                </a:tc>
                <a:tc>
                  <a:txBody>
                    <a:bodyPr/>
                    <a:lstStyle/>
                    <a:p>
                      <a:pPr algn="ctr"/>
                      <a:r>
                        <a:rPr lang="el-GR" b="1" dirty="0">
                          <a:solidFill>
                            <a:schemeClr val="tx1"/>
                          </a:solidFill>
                          <a:latin typeface="+mj-lt"/>
                        </a:rPr>
                        <a:t>ΥΠΕΡ</a:t>
                      </a:r>
                    </a:p>
                  </a:txBody>
                  <a:tcPr>
                    <a:solidFill>
                      <a:schemeClr val="bg1">
                        <a:lumMod val="85000"/>
                      </a:schemeClr>
                    </a:solidFill>
                  </a:tcPr>
                </a:tc>
                <a:extLst>
                  <a:ext uri="{0D108BD9-81ED-4DB2-BD59-A6C34878D82A}">
                    <a16:rowId xmlns:a16="http://schemas.microsoft.com/office/drawing/2014/main" val="3398180223"/>
                  </a:ext>
                </a:extLst>
              </a:tr>
            </a:tbl>
          </a:graphicData>
        </a:graphic>
      </p:graphicFrame>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42136" y="5547008"/>
            <a:ext cx="1637578" cy="883396"/>
          </a:xfrm>
          <a:prstGeom prst="rect">
            <a:avLst/>
          </a:prstGeom>
        </p:spPr>
      </p:pic>
    </p:spTree>
    <p:extLst>
      <p:ext uri="{BB962C8B-B14F-4D97-AF65-F5344CB8AC3E}">
        <p14:creationId xmlns:p14="http://schemas.microsoft.com/office/powerpoint/2010/main" val="680977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820168" y="260648"/>
            <a:ext cx="77724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1800" b="1" u="sng" dirty="0">
                <a:solidFill>
                  <a:schemeClr val="accent3"/>
                </a:solidFill>
                <a:latin typeface="Century Gothic" pitchFamily="34" charset="0"/>
                <a:cs typeface="AngsanaUPC" pitchFamily="18" charset="-34"/>
              </a:rPr>
              <a:t>Απόφαση ΔΕΕ (1</a:t>
            </a:r>
            <a:r>
              <a:rPr lang="el-GR" sz="1800" b="1" u="sng" baseline="30000" dirty="0">
                <a:solidFill>
                  <a:schemeClr val="accent3"/>
                </a:solidFill>
                <a:latin typeface="Century Gothic" pitchFamily="34" charset="0"/>
                <a:cs typeface="AngsanaUPC" pitchFamily="18" charset="-34"/>
              </a:rPr>
              <a:t>ο</a:t>
            </a:r>
            <a:r>
              <a:rPr lang="el-GR" sz="1800" b="1" u="sng" dirty="0">
                <a:solidFill>
                  <a:schemeClr val="accent3"/>
                </a:solidFill>
                <a:latin typeface="Century Gothic" pitchFamily="34" charset="0"/>
                <a:cs typeface="AngsanaUPC" pitchFamily="18" charset="-34"/>
              </a:rPr>
              <a:t> τμήμα) της 14/6/2017</a:t>
            </a:r>
            <a:endParaRPr lang="en-US" sz="1800" b="1" u="sng" dirty="0">
              <a:solidFill>
                <a:schemeClr val="accent3"/>
              </a:solidFill>
              <a:latin typeface="Century Gothic" pitchFamily="34" charset="0"/>
              <a:cs typeface="AngsanaUPC" pitchFamily="18" charset="-34"/>
            </a:endParaRPr>
          </a:p>
          <a:p>
            <a:r>
              <a:rPr lang="el-GR" sz="1800" b="1" u="sng" dirty="0">
                <a:solidFill>
                  <a:schemeClr val="accent3"/>
                </a:solidFill>
                <a:latin typeface="Century Gothic" pitchFamily="34" charset="0"/>
                <a:cs typeface="AngsanaUPC" pitchFamily="18" charset="-34"/>
              </a:rPr>
              <a:t>Υπόθεση </a:t>
            </a:r>
            <a:r>
              <a:rPr lang="en-US" sz="1800" b="1" u="sng" dirty="0">
                <a:solidFill>
                  <a:schemeClr val="accent3"/>
                </a:solidFill>
                <a:latin typeface="Century Gothic" pitchFamily="34" charset="0"/>
                <a:cs typeface="AngsanaUPC" pitchFamily="18" charset="-34"/>
              </a:rPr>
              <a:t>C-75/16</a:t>
            </a:r>
            <a:endParaRPr lang="el-GR" sz="1800" b="1" u="sng" dirty="0">
              <a:solidFill>
                <a:schemeClr val="accent3"/>
              </a:solidFill>
              <a:latin typeface="Century Gothic" pitchFamily="34" charset="0"/>
              <a:cs typeface="AngsanaUPC" pitchFamily="18" charset="-34"/>
            </a:endParaRPr>
          </a:p>
        </p:txBody>
      </p:sp>
      <p:sp>
        <p:nvSpPr>
          <p:cNvPr id="6" name="Slide Number Placeholder 5"/>
          <p:cNvSpPr>
            <a:spLocks noGrp="1"/>
          </p:cNvSpPr>
          <p:nvPr>
            <p:ph type="sldNum" sz="quarter" idx="11"/>
          </p:nvPr>
        </p:nvSpPr>
        <p:spPr>
          <a:xfrm>
            <a:off x="4108663" y="6317593"/>
            <a:ext cx="561975" cy="365125"/>
          </a:xfrm>
        </p:spPr>
        <p:txBody>
          <a:bodyPr/>
          <a:lstStyle/>
          <a:p>
            <a:pPr algn="ctr"/>
            <a:r>
              <a:rPr lang="en-US" dirty="0"/>
              <a:t>- </a:t>
            </a:r>
            <a:fld id="{EFDE2C65-4478-4BC9-B423-078CAB12C2A3}" type="slidenum">
              <a:rPr lang="el-GR" smtClean="0"/>
              <a:pPr algn="ctr"/>
              <a:t>5</a:t>
            </a:fld>
            <a:r>
              <a:rPr lang="en-US" dirty="0"/>
              <a:t> -</a:t>
            </a:r>
            <a:endParaRPr lang="el-GR" dirty="0"/>
          </a:p>
        </p:txBody>
      </p:sp>
      <p:sp>
        <p:nvSpPr>
          <p:cNvPr id="9" name="Text Box 28"/>
          <p:cNvSpPr txBox="1">
            <a:spLocks noChangeArrowheads="1"/>
          </p:cNvSpPr>
          <p:nvPr/>
        </p:nvSpPr>
        <p:spPr bwMode="auto">
          <a:xfrm>
            <a:off x="437560" y="1196752"/>
            <a:ext cx="8136904"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lgn="just">
              <a:lnSpc>
                <a:spcPct val="150000"/>
              </a:lnSpc>
              <a:buFont typeface="Wingdings" pitchFamily="2" charset="2"/>
              <a:buChar char="Ø"/>
            </a:pPr>
            <a:r>
              <a:rPr lang="el-GR" sz="1400" dirty="0">
                <a:latin typeface="Century Gothic" pitchFamily="34" charset="0"/>
              </a:rPr>
              <a:t>Υποχρεωτική παραπομπή σε εναλλακτική επίλυση καταναλωτικών διαφορών (ΕΕΔ), βασισμένη σε προδικαστικό ερώτημα που έθεσε στο ΔΕΕ αίτηση του </a:t>
            </a:r>
            <a:r>
              <a:rPr lang="en-US" sz="1400" dirty="0" err="1">
                <a:latin typeface="Century Gothic" pitchFamily="34" charset="0"/>
              </a:rPr>
              <a:t>Tribunale</a:t>
            </a:r>
            <a:r>
              <a:rPr lang="en-US" sz="1400" dirty="0">
                <a:latin typeface="Century Gothic" pitchFamily="34" charset="0"/>
              </a:rPr>
              <a:t> </a:t>
            </a:r>
            <a:r>
              <a:rPr lang="en-US" sz="1400" dirty="0" err="1">
                <a:latin typeface="Century Gothic" pitchFamily="34" charset="0"/>
              </a:rPr>
              <a:t>Ordinario</a:t>
            </a:r>
            <a:r>
              <a:rPr lang="en-US" sz="1400" dirty="0">
                <a:latin typeface="Century Gothic" pitchFamily="34" charset="0"/>
              </a:rPr>
              <a:t> di Verona (</a:t>
            </a:r>
            <a:r>
              <a:rPr lang="el-GR" sz="1400" dirty="0">
                <a:latin typeface="Century Gothic" pitchFamily="34" charset="0"/>
              </a:rPr>
              <a:t>Ιταλία), για την έκδοση προδικαστικής απόφασης  - </a:t>
            </a:r>
            <a:r>
              <a:rPr lang="en-US" sz="1400" b="1" dirty="0" err="1">
                <a:latin typeface="Century Gothic" pitchFamily="34" charset="0"/>
              </a:rPr>
              <a:t>Livio</a:t>
            </a:r>
            <a:r>
              <a:rPr lang="en-US" sz="1400" b="1" dirty="0">
                <a:latin typeface="Century Gothic" pitchFamily="34" charset="0"/>
              </a:rPr>
              <a:t> </a:t>
            </a:r>
            <a:r>
              <a:rPr lang="en-US" sz="1400" b="1" dirty="0" err="1">
                <a:latin typeface="Century Gothic" pitchFamily="34" charset="0"/>
              </a:rPr>
              <a:t>Menini</a:t>
            </a:r>
            <a:r>
              <a:rPr lang="en-US" sz="1400" b="1" dirty="0">
                <a:latin typeface="Century Gothic" pitchFamily="34" charset="0"/>
              </a:rPr>
              <a:t>, Maria Antonia </a:t>
            </a:r>
            <a:r>
              <a:rPr lang="en-US" sz="1400" b="1" dirty="0" err="1">
                <a:latin typeface="Century Gothic" pitchFamily="34" charset="0"/>
              </a:rPr>
              <a:t>Rampanelli</a:t>
            </a:r>
            <a:r>
              <a:rPr lang="en-US" sz="1400" b="1" dirty="0">
                <a:latin typeface="Century Gothic" pitchFamily="34" charset="0"/>
              </a:rPr>
              <a:t> v. Bianco </a:t>
            </a:r>
            <a:r>
              <a:rPr lang="en-US" sz="1400" b="1" dirty="0" err="1">
                <a:latin typeface="Century Gothic" pitchFamily="34" charset="0"/>
              </a:rPr>
              <a:t>Popolare</a:t>
            </a:r>
            <a:r>
              <a:rPr lang="en-US" sz="1400" b="1" dirty="0">
                <a:latin typeface="Century Gothic" pitchFamily="34" charset="0"/>
              </a:rPr>
              <a:t> – </a:t>
            </a:r>
            <a:r>
              <a:rPr lang="en-US" sz="1400" b="1" dirty="0" err="1">
                <a:latin typeface="Century Gothic" pitchFamily="34" charset="0"/>
              </a:rPr>
              <a:t>Societa</a:t>
            </a:r>
            <a:r>
              <a:rPr lang="en-US" sz="1400" b="1" dirty="0">
                <a:latin typeface="Century Gothic" pitchFamily="34" charset="0"/>
              </a:rPr>
              <a:t> </a:t>
            </a:r>
            <a:r>
              <a:rPr lang="en-US" sz="1400" b="1" dirty="0" err="1">
                <a:latin typeface="Century Gothic" pitchFamily="34" charset="0"/>
              </a:rPr>
              <a:t>Cooperativa</a:t>
            </a:r>
            <a:r>
              <a:rPr lang="el-GR" sz="1400" b="1" dirty="0">
                <a:latin typeface="Century Gothic" pitchFamily="34" charset="0"/>
              </a:rPr>
              <a:t>.</a:t>
            </a:r>
            <a:endParaRPr lang="en-US" sz="1400" b="1" dirty="0">
              <a:latin typeface="Century Gothic" pitchFamily="34" charset="0"/>
            </a:endParaRPr>
          </a:p>
          <a:p>
            <a:pPr marL="285750" indent="-285750" algn="just">
              <a:lnSpc>
                <a:spcPct val="150000"/>
              </a:lnSpc>
              <a:buFont typeface="Wingdings" pitchFamily="2" charset="2"/>
              <a:buChar char="Ø"/>
            </a:pPr>
            <a:endParaRPr lang="en-US" sz="1400" b="1" i="1" dirty="0">
              <a:latin typeface="Century Gothic" pitchFamily="34" charset="0"/>
            </a:endParaRPr>
          </a:p>
          <a:p>
            <a:pPr marL="285750" indent="-285750" algn="just">
              <a:lnSpc>
                <a:spcPct val="150000"/>
              </a:lnSpc>
              <a:buFont typeface="Wingdings" pitchFamily="2" charset="2"/>
              <a:buChar char="Ø"/>
            </a:pPr>
            <a:r>
              <a:rPr lang="el-GR" sz="1400" b="1" i="1" dirty="0">
                <a:latin typeface="Century Gothic" pitchFamily="34" charset="0"/>
              </a:rPr>
              <a:t>Στήριξη ιταλικής εθνικής νομοθεσίας που επιβάλλει στους καταναλωτές τη διαμεσολάβηση, ως προϋπόθεση του παραδεκτού της ένδικης προσφυγής, σχετικά με τις διαφορές του άρθρου 2.1 της Οδηγίας 2013/11, </a:t>
            </a:r>
            <a:r>
              <a:rPr lang="el-GR" sz="1400" i="1" dirty="0">
                <a:latin typeface="Century Gothic" pitchFamily="34" charset="0"/>
              </a:rPr>
              <a:t>στο βαθμό που δεν εμποδίζει τα μέρη να ασκήσουν το δικαίωμα πρόσβασης στο δικαστικό σύστημα και η προθεσμία παραγραφής δεν λήγει κατά τη διάρκεια της διαδικασίας διαμεσολάβησης</a:t>
            </a:r>
            <a:r>
              <a:rPr lang="el-GR" sz="1400" dirty="0">
                <a:latin typeface="Century Gothic" pitchFamily="34" charset="0"/>
              </a:rPr>
              <a:t>.</a:t>
            </a:r>
          </a:p>
          <a:p>
            <a:pPr marL="285750" indent="-285750" algn="just">
              <a:lnSpc>
                <a:spcPct val="150000"/>
              </a:lnSpc>
              <a:buFont typeface="Wingdings" pitchFamily="2" charset="2"/>
              <a:buChar char="Ø"/>
            </a:pPr>
            <a:endParaRPr lang="el-GR" sz="1400" b="1" i="1" dirty="0">
              <a:latin typeface="Century Gothic" pitchFamily="34" charset="0"/>
            </a:endParaRPr>
          </a:p>
          <a:p>
            <a:pPr marL="285750" indent="-285750" algn="just">
              <a:lnSpc>
                <a:spcPct val="150000"/>
              </a:lnSpc>
              <a:buFont typeface="Wingdings" pitchFamily="2" charset="2"/>
              <a:buChar char="Ø"/>
            </a:pPr>
            <a:r>
              <a:rPr lang="el-GR" sz="1400" b="1" i="1" dirty="0">
                <a:latin typeface="Century Gothic" pitchFamily="34" charset="0"/>
              </a:rPr>
              <a:t>Αποκλεισμός εθνικής νομοθεσίας που επιβάλλει στους καταναλωτές την επιβολή κυρώσεων, </a:t>
            </a:r>
            <a:r>
              <a:rPr lang="el-GR" sz="1400" i="1" dirty="0">
                <a:latin typeface="Century Gothic" pitchFamily="34" charset="0"/>
              </a:rPr>
              <a:t>όταν αποχωρούν από τη διαδικασία διαμεσολάβησης χωρίς την απόδειξη εύλογης αιτίας για την απόφασή τους</a:t>
            </a:r>
            <a:r>
              <a:rPr lang="el-GR" sz="1400" dirty="0">
                <a:latin typeface="Century Gothic" pitchFamily="34" charset="0"/>
              </a:rPr>
              <a:t>.</a:t>
            </a:r>
          </a:p>
        </p:txBody>
      </p:sp>
    </p:spTree>
    <p:extLst>
      <p:ext uri="{BB962C8B-B14F-4D97-AF65-F5344CB8AC3E}">
        <p14:creationId xmlns:p14="http://schemas.microsoft.com/office/powerpoint/2010/main" val="3702845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899592" y="332656"/>
            <a:ext cx="2520280" cy="1368152"/>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1800" b="1" u="sng" dirty="0">
                <a:solidFill>
                  <a:schemeClr val="accent3"/>
                </a:solidFill>
                <a:latin typeface="Century Gothic" pitchFamily="34" charset="0"/>
                <a:cs typeface="AngsanaUPC" pitchFamily="18" charset="-34"/>
              </a:rPr>
              <a:t>Δικαστική Διαμάχη </a:t>
            </a:r>
          </a:p>
          <a:p>
            <a:endParaRPr lang="el-GR" sz="1800" b="1" u="sng" dirty="0">
              <a:solidFill>
                <a:schemeClr val="accent3"/>
              </a:solidFill>
              <a:latin typeface="Century Gothic" pitchFamily="34" charset="0"/>
              <a:cs typeface="AngsanaUPC" pitchFamily="18" charset="-34"/>
            </a:endParaRPr>
          </a:p>
          <a:p>
            <a:pPr marL="285750" indent="-285750" algn="l">
              <a:buFont typeface="Wingdings" panose="05000000000000000000" pitchFamily="2" charset="2"/>
              <a:buChar char="ü"/>
            </a:pPr>
            <a:r>
              <a:rPr lang="el-GR" sz="1600" dirty="0">
                <a:solidFill>
                  <a:schemeClr val="accent3"/>
                </a:solidFill>
                <a:latin typeface="Century Gothic" pitchFamily="34" charset="0"/>
                <a:cs typeface="AngsanaUPC" pitchFamily="18" charset="-34"/>
              </a:rPr>
              <a:t>Ιδιαίτερα ακριβό, </a:t>
            </a:r>
          </a:p>
          <a:p>
            <a:pPr marL="285750" indent="-285750" algn="l">
              <a:buFont typeface="Wingdings" panose="05000000000000000000" pitchFamily="2" charset="2"/>
              <a:buChar char="ü"/>
            </a:pPr>
            <a:r>
              <a:rPr lang="el-GR" sz="1600" dirty="0">
                <a:solidFill>
                  <a:schemeClr val="accent3"/>
                </a:solidFill>
                <a:latin typeface="Century Gothic" pitchFamily="34" charset="0"/>
                <a:cs typeface="AngsanaUPC" pitchFamily="18" charset="-34"/>
              </a:rPr>
              <a:t>πολύ αργό και </a:t>
            </a:r>
          </a:p>
          <a:p>
            <a:pPr marL="285750" indent="-285750" algn="l">
              <a:buFont typeface="Wingdings" panose="05000000000000000000" pitchFamily="2" charset="2"/>
              <a:buChar char="ü"/>
            </a:pPr>
            <a:r>
              <a:rPr lang="el-GR" sz="1600" dirty="0">
                <a:solidFill>
                  <a:schemeClr val="accent3"/>
                </a:solidFill>
                <a:latin typeface="Century Gothic" pitchFamily="34" charset="0"/>
                <a:cs typeface="AngsanaUPC" pitchFamily="18" charset="-34"/>
              </a:rPr>
              <a:t>απαιτεί πολλή ενέργεια</a:t>
            </a:r>
          </a:p>
          <a:p>
            <a:pPr marL="285750" indent="-285750" algn="l">
              <a:buFont typeface="Wingdings" panose="05000000000000000000" pitchFamily="2" charset="2"/>
              <a:buChar char="ü"/>
            </a:pPr>
            <a:r>
              <a:rPr lang="el-GR" sz="1600" dirty="0">
                <a:solidFill>
                  <a:schemeClr val="accent3"/>
                </a:solidFill>
                <a:latin typeface="Century Gothic" pitchFamily="34" charset="0"/>
                <a:cs typeface="AngsanaUPC" pitchFamily="18" charset="-34"/>
              </a:rPr>
              <a:t>προκαλεί πολύ πόνο</a:t>
            </a:r>
          </a:p>
        </p:txBody>
      </p:sp>
      <p:sp>
        <p:nvSpPr>
          <p:cNvPr id="6" name="Slide Number Placeholder 5"/>
          <p:cNvSpPr>
            <a:spLocks noGrp="1"/>
          </p:cNvSpPr>
          <p:nvPr>
            <p:ph type="sldNum" sz="quarter" idx="11"/>
          </p:nvPr>
        </p:nvSpPr>
        <p:spPr>
          <a:xfrm>
            <a:off x="4108663" y="6317593"/>
            <a:ext cx="561975" cy="365125"/>
          </a:xfrm>
        </p:spPr>
        <p:txBody>
          <a:bodyPr/>
          <a:lstStyle/>
          <a:p>
            <a:pPr algn="ctr"/>
            <a:r>
              <a:rPr lang="en-US" dirty="0"/>
              <a:t>- </a:t>
            </a:r>
            <a:fld id="{EFDE2C65-4478-4BC9-B423-078CAB12C2A3}" type="slidenum">
              <a:rPr lang="el-GR" smtClean="0"/>
              <a:pPr algn="ctr"/>
              <a:t>6</a:t>
            </a:fld>
            <a:r>
              <a:rPr lang="en-US" dirty="0"/>
              <a:t> -</a:t>
            </a:r>
            <a:endParaRPr lang="el-GR" dirty="0"/>
          </a:p>
        </p:txBody>
      </p:sp>
      <p:pic>
        <p:nvPicPr>
          <p:cNvPr id="2050" name="Picture 2" descr="Σχετική εικόνα"/>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1988840"/>
            <a:ext cx="2714625" cy="3361954"/>
          </a:xfrm>
          <a:prstGeom prst="rect">
            <a:avLst/>
          </a:prstGeom>
          <a:noFill/>
          <a:extLst>
            <a:ext uri="{909E8E84-426E-40DD-AFC4-6F175D3DCCD1}">
              <a14:hiddenFill xmlns:a14="http://schemas.microsoft.com/office/drawing/2010/main">
                <a:solidFill>
                  <a:srgbClr val="FFFFFF"/>
                </a:solidFill>
              </a14:hiddenFill>
            </a:ext>
          </a:extLst>
        </p:spPr>
      </p:pic>
      <p:sp>
        <p:nvSpPr>
          <p:cNvPr id="8" name="Title 3"/>
          <p:cNvSpPr txBox="1">
            <a:spLocks/>
          </p:cNvSpPr>
          <p:nvPr/>
        </p:nvSpPr>
        <p:spPr>
          <a:xfrm>
            <a:off x="5076056" y="404664"/>
            <a:ext cx="2664297" cy="1368152"/>
          </a:xfrm>
          <a:prstGeom prst="rect">
            <a:avLst/>
          </a:prstGeom>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400" b="1" u="sng" dirty="0">
                <a:solidFill>
                  <a:schemeClr val="accent3"/>
                </a:solidFill>
                <a:latin typeface="Century Gothic" pitchFamily="34" charset="0"/>
                <a:cs typeface="AngsanaUPC" pitchFamily="18" charset="-34"/>
              </a:rPr>
              <a:t>Διαμεσολάβηση</a:t>
            </a:r>
          </a:p>
          <a:p>
            <a:endParaRPr lang="el-GR" sz="1800" b="1" u="sng" dirty="0">
              <a:solidFill>
                <a:schemeClr val="accent3"/>
              </a:solidFill>
              <a:latin typeface="Century Gothic" pitchFamily="34" charset="0"/>
              <a:cs typeface="AngsanaUPC" pitchFamily="18" charset="-34"/>
            </a:endParaRPr>
          </a:p>
          <a:p>
            <a:pPr marL="285750" indent="-285750" algn="l">
              <a:buFont typeface="Wingdings" panose="05000000000000000000" pitchFamily="2" charset="2"/>
              <a:buChar char="ü"/>
            </a:pPr>
            <a:r>
              <a:rPr lang="el-GR" sz="2100" dirty="0">
                <a:solidFill>
                  <a:schemeClr val="accent3"/>
                </a:solidFill>
                <a:latin typeface="Century Gothic" pitchFamily="34" charset="0"/>
                <a:cs typeface="AngsanaUPC" pitchFamily="18" charset="-34"/>
              </a:rPr>
              <a:t>Φτηνό, </a:t>
            </a:r>
          </a:p>
          <a:p>
            <a:pPr marL="285750" indent="-285750" algn="l">
              <a:buFont typeface="Wingdings" panose="05000000000000000000" pitchFamily="2" charset="2"/>
              <a:buChar char="ü"/>
            </a:pPr>
            <a:r>
              <a:rPr lang="el-GR" sz="2100" dirty="0">
                <a:solidFill>
                  <a:schemeClr val="accent3"/>
                </a:solidFill>
                <a:latin typeface="Century Gothic" pitchFamily="34" charset="0"/>
                <a:cs typeface="AngsanaUPC" pitchFamily="18" charset="-34"/>
              </a:rPr>
              <a:t>εύκολο στη χρήση,</a:t>
            </a:r>
          </a:p>
          <a:p>
            <a:pPr marL="285750" indent="-285750" algn="l">
              <a:buFont typeface="Wingdings" panose="05000000000000000000" pitchFamily="2" charset="2"/>
              <a:buChar char="ü"/>
            </a:pPr>
            <a:r>
              <a:rPr lang="el-GR" sz="2100" dirty="0">
                <a:solidFill>
                  <a:schemeClr val="accent3"/>
                </a:solidFill>
                <a:latin typeface="Century Gothic" pitchFamily="34" charset="0"/>
                <a:cs typeface="AngsanaUPC" pitchFamily="18" charset="-34"/>
              </a:rPr>
              <a:t>εξοικονόμηση χρόνου, κόστους και ενέργειας</a:t>
            </a:r>
          </a:p>
        </p:txBody>
      </p:sp>
      <p:pic>
        <p:nvPicPr>
          <p:cNvPr id="3076" name="Picture 4" descr="Αποτέλεσμα εικόνας για κουτί χαλασμένο"/>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3" y="2060848"/>
            <a:ext cx="3024336" cy="30438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4262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820168" y="260648"/>
            <a:ext cx="77724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1800" b="1" u="sng" dirty="0">
                <a:solidFill>
                  <a:schemeClr val="accent3"/>
                </a:solidFill>
                <a:latin typeface="Century Gothic" pitchFamily="34" charset="0"/>
                <a:cs typeface="AngsanaUPC" pitchFamily="18" charset="-34"/>
              </a:rPr>
              <a:t>ΓΙΑΤΙ???</a:t>
            </a:r>
          </a:p>
        </p:txBody>
      </p:sp>
      <p:sp>
        <p:nvSpPr>
          <p:cNvPr id="6" name="Slide Number Placeholder 5"/>
          <p:cNvSpPr>
            <a:spLocks noGrp="1"/>
          </p:cNvSpPr>
          <p:nvPr>
            <p:ph type="sldNum" sz="quarter" idx="11"/>
          </p:nvPr>
        </p:nvSpPr>
        <p:spPr>
          <a:xfrm>
            <a:off x="4108663" y="6317593"/>
            <a:ext cx="561975" cy="365125"/>
          </a:xfrm>
        </p:spPr>
        <p:txBody>
          <a:bodyPr/>
          <a:lstStyle/>
          <a:p>
            <a:pPr algn="ctr"/>
            <a:r>
              <a:rPr lang="en-US" dirty="0"/>
              <a:t>- </a:t>
            </a:r>
            <a:fld id="{EFDE2C65-4478-4BC9-B423-078CAB12C2A3}" type="slidenum">
              <a:rPr lang="el-GR" smtClean="0"/>
              <a:pPr algn="ctr"/>
              <a:t>7</a:t>
            </a:fld>
            <a:r>
              <a:rPr lang="en-US" dirty="0"/>
              <a:t> -</a:t>
            </a:r>
            <a:endParaRPr lang="el-GR" dirty="0"/>
          </a:p>
        </p:txBody>
      </p:sp>
      <p:sp>
        <p:nvSpPr>
          <p:cNvPr id="9" name="Text Box 28"/>
          <p:cNvSpPr txBox="1">
            <a:spLocks noChangeArrowheads="1"/>
          </p:cNvSpPr>
          <p:nvPr/>
        </p:nvSpPr>
        <p:spPr bwMode="auto">
          <a:xfrm>
            <a:off x="452905" y="984581"/>
            <a:ext cx="8136904"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lgn="just">
              <a:lnSpc>
                <a:spcPct val="150000"/>
              </a:lnSpc>
              <a:buFont typeface="Wingdings" pitchFamily="2" charset="2"/>
              <a:buChar char="Ø"/>
            </a:pPr>
            <a:r>
              <a:rPr lang="el-GR" sz="1400" dirty="0">
                <a:latin typeface="Century Gothic" pitchFamily="34" charset="0"/>
              </a:rPr>
              <a:t>Έρευνα της </a:t>
            </a:r>
            <a:r>
              <a:rPr lang="en-US" sz="1400" dirty="0">
                <a:latin typeface="Century Gothic" pitchFamily="34" charset="0"/>
              </a:rPr>
              <a:t>Field Fisher Waterhouse </a:t>
            </a:r>
            <a:r>
              <a:rPr lang="el-GR" sz="1400" dirty="0">
                <a:latin typeface="Century Gothic" pitchFamily="34" charset="0"/>
              </a:rPr>
              <a:t>τον Οκτώβριο του 2007 στην Αγγλία κατέδειξε ότι το </a:t>
            </a:r>
            <a:r>
              <a:rPr lang="en-US" sz="1400" dirty="0">
                <a:latin typeface="Century Gothic" pitchFamily="34" charset="0"/>
              </a:rPr>
              <a:t>47% </a:t>
            </a:r>
            <a:r>
              <a:rPr lang="el-GR" sz="1400" dirty="0">
                <a:latin typeface="Century Gothic" pitchFamily="34" charset="0"/>
              </a:rPr>
              <a:t>των ερωτηθέντων (</a:t>
            </a:r>
            <a:r>
              <a:rPr lang="en-US" sz="1400" dirty="0">
                <a:latin typeface="Century Gothic" pitchFamily="34" charset="0"/>
              </a:rPr>
              <a:t>CEOs</a:t>
            </a:r>
            <a:r>
              <a:rPr lang="el-GR" sz="1400" dirty="0">
                <a:latin typeface="Century Gothic" pitchFamily="34" charset="0"/>
              </a:rPr>
              <a:t> και εσωτερικών δικηγόρων) που εμπλέκονταν σε δικαστική εμπορική διαμάχη, παραδέχτηκαν ότι δεν συμπαθούσαν την άλλη πλευρά και αυτό τους οδήγησε σε ακριβές και αργές δικαστικές διαμάχες.</a:t>
            </a:r>
          </a:p>
          <a:p>
            <a:pPr marL="285750" indent="-285750" algn="just">
              <a:lnSpc>
                <a:spcPct val="150000"/>
              </a:lnSpc>
              <a:buFont typeface="Wingdings" pitchFamily="2" charset="2"/>
              <a:buChar char="Ø"/>
            </a:pPr>
            <a:endParaRPr lang="el-GR" sz="1400" dirty="0">
              <a:latin typeface="Century Gothic" pitchFamily="34" charset="0"/>
            </a:endParaRPr>
          </a:p>
          <a:p>
            <a:pPr marL="285750" indent="-285750" algn="just">
              <a:lnSpc>
                <a:spcPct val="150000"/>
              </a:lnSpc>
              <a:buFont typeface="Wingdings" pitchFamily="2" charset="2"/>
              <a:buChar char="Ø"/>
            </a:pPr>
            <a:r>
              <a:rPr lang="el-GR" sz="1400" b="1" i="1" dirty="0">
                <a:latin typeface="Century Gothic" pitchFamily="34" charset="0"/>
              </a:rPr>
              <a:t>Τι είναι αυτό που κάνει το κοινό να προτιμά το ακριβό κουτί που καθυστερεί και έχει ρίσκο στη χρήση από το γρηγορότερο, φθηνότερο και με λιγότερο ή καθόλου ρίσκο?</a:t>
            </a:r>
          </a:p>
          <a:p>
            <a:pPr algn="just">
              <a:lnSpc>
                <a:spcPct val="150000"/>
              </a:lnSpc>
            </a:pPr>
            <a:endParaRPr lang="el-GR" sz="1400" b="1" i="1" dirty="0">
              <a:latin typeface="Century Gothic" pitchFamily="34" charset="0"/>
            </a:endParaRPr>
          </a:p>
          <a:p>
            <a:pPr marL="285750" indent="-285750" algn="just">
              <a:lnSpc>
                <a:spcPct val="150000"/>
              </a:lnSpc>
              <a:buFont typeface="Wingdings" pitchFamily="2" charset="2"/>
              <a:buChar char="Ø"/>
            </a:pPr>
            <a:r>
              <a:rPr lang="el-GR" sz="1400" b="1" i="1" dirty="0">
                <a:latin typeface="Century Gothic" pitchFamily="34" charset="0"/>
              </a:rPr>
              <a:t>Φταίχτης και βιολογική εξήγηση η «ΑΜΥΓΔΑΛΑ»</a:t>
            </a:r>
            <a:r>
              <a:rPr lang="el-GR" sz="1400" dirty="0">
                <a:latin typeface="Century Gothic" pitchFamily="34" charset="0"/>
              </a:rPr>
              <a:t>, το μέρος του μυαλού μας που ευθύνεται και ελέγχει τις συναισθηματικές παρορμητικές αντιδράσεις μας. Γι’ αυτό το λόγο υπερισχύει η δικαστική προσέγγιση.</a:t>
            </a:r>
          </a:p>
          <a:p>
            <a:pPr marL="285750" indent="-285750" algn="just">
              <a:lnSpc>
                <a:spcPct val="150000"/>
              </a:lnSpc>
              <a:buFont typeface="Wingdings" pitchFamily="2" charset="2"/>
              <a:buChar char="Ø"/>
            </a:pPr>
            <a:endParaRPr lang="el-GR" sz="1400" dirty="0">
              <a:latin typeface="Century Gothic" pitchFamily="34" charset="0"/>
            </a:endParaRPr>
          </a:p>
          <a:p>
            <a:pPr marL="285750" indent="-285750" algn="just">
              <a:lnSpc>
                <a:spcPct val="150000"/>
              </a:lnSpc>
              <a:buFont typeface="Wingdings" pitchFamily="2" charset="2"/>
              <a:buChar char="Ø"/>
            </a:pPr>
            <a:r>
              <a:rPr lang="el-GR" sz="1400" dirty="0">
                <a:latin typeface="Century Gothic" pitchFamily="34" charset="0"/>
              </a:rPr>
              <a:t>Άλλος φταίχτης </a:t>
            </a:r>
            <a:r>
              <a:rPr lang="el-GR" sz="1400" b="1" dirty="0">
                <a:latin typeface="Century Gothic" pitchFamily="34" charset="0"/>
              </a:rPr>
              <a:t>η ελλιπής εκπαίδευση και ενημέρωση </a:t>
            </a:r>
            <a:r>
              <a:rPr lang="el-GR" sz="1400" dirty="0">
                <a:latin typeface="Century Gothic" pitchFamily="34" charset="0"/>
              </a:rPr>
              <a:t>για τη </a:t>
            </a:r>
          </a:p>
          <a:p>
            <a:pPr algn="just">
              <a:lnSpc>
                <a:spcPct val="150000"/>
              </a:lnSpc>
            </a:pPr>
            <a:r>
              <a:rPr lang="el-GR" sz="1400" dirty="0">
                <a:latin typeface="Century Gothic" pitchFamily="34" charset="0"/>
              </a:rPr>
              <a:t>      διαμόρφωση σχετικής κουλτούρας.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8224" y="4283173"/>
            <a:ext cx="1584176" cy="2041398"/>
          </a:xfrm>
          <a:prstGeom prst="rect">
            <a:avLst/>
          </a:prstGeom>
        </p:spPr>
      </p:pic>
    </p:spTree>
    <p:extLst>
      <p:ext uri="{BB962C8B-B14F-4D97-AF65-F5344CB8AC3E}">
        <p14:creationId xmlns:p14="http://schemas.microsoft.com/office/powerpoint/2010/main" val="3175104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784438" y="180379"/>
            <a:ext cx="77724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1800" b="1" u="sng" dirty="0">
                <a:solidFill>
                  <a:schemeClr val="accent3"/>
                </a:solidFill>
                <a:latin typeface="Century Gothic" pitchFamily="34" charset="0"/>
                <a:cs typeface="AngsanaUPC" pitchFamily="18" charset="-34"/>
              </a:rPr>
              <a:t>Υποχρεωτική Διαμεσολάβηση, παγκόσμια αποδεκτή</a:t>
            </a:r>
          </a:p>
        </p:txBody>
      </p:sp>
      <p:sp>
        <p:nvSpPr>
          <p:cNvPr id="6" name="Slide Number Placeholder 5"/>
          <p:cNvSpPr>
            <a:spLocks noGrp="1"/>
          </p:cNvSpPr>
          <p:nvPr>
            <p:ph type="sldNum" sz="quarter" idx="11"/>
          </p:nvPr>
        </p:nvSpPr>
        <p:spPr>
          <a:xfrm>
            <a:off x="4108663" y="6317593"/>
            <a:ext cx="561975" cy="365125"/>
          </a:xfrm>
        </p:spPr>
        <p:txBody>
          <a:bodyPr/>
          <a:lstStyle/>
          <a:p>
            <a:pPr algn="ctr"/>
            <a:r>
              <a:rPr lang="en-US" dirty="0"/>
              <a:t>- </a:t>
            </a:r>
            <a:fld id="{EFDE2C65-4478-4BC9-B423-078CAB12C2A3}" type="slidenum">
              <a:rPr lang="el-GR" smtClean="0"/>
              <a:pPr algn="ctr"/>
              <a:t>8</a:t>
            </a:fld>
            <a:r>
              <a:rPr lang="en-US" dirty="0"/>
              <a:t> -</a:t>
            </a:r>
            <a:endParaRPr lang="el-GR" dirty="0"/>
          </a:p>
        </p:txBody>
      </p:sp>
      <p:sp>
        <p:nvSpPr>
          <p:cNvPr id="9" name="Text Box 28"/>
          <p:cNvSpPr txBox="1">
            <a:spLocks noChangeArrowheads="1"/>
          </p:cNvSpPr>
          <p:nvPr/>
        </p:nvSpPr>
        <p:spPr bwMode="auto">
          <a:xfrm>
            <a:off x="539552" y="800494"/>
            <a:ext cx="8136904" cy="5586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lgn="just">
              <a:lnSpc>
                <a:spcPct val="150000"/>
              </a:lnSpc>
              <a:buFont typeface="Wingdings" pitchFamily="2" charset="2"/>
              <a:buChar char="Ø"/>
            </a:pPr>
            <a:r>
              <a:rPr lang="el-GR" sz="1400" dirty="0">
                <a:latin typeface="Century Gothic" pitchFamily="34" charset="0"/>
              </a:rPr>
              <a:t>Σε ΗΠΑ, Καναδά, Σκανδιναβία, Κίνα, Αυστραλία, και Νέα Ζηλανδία μετά από παραγγελία από τα δικαστήρια, σε οικογενειακές, εργατικές, επαγγελματικής ευθύνης, ειδικά ιατρικής αμέλειας, στεγαστικά δάνεια και υποθήκες, αστικές και εμπορικές υποθέσεις, γειτονικές και καταναλωτικές διαφορές. </a:t>
            </a:r>
          </a:p>
          <a:p>
            <a:pPr marL="285750" indent="-285750" algn="just">
              <a:lnSpc>
                <a:spcPct val="150000"/>
              </a:lnSpc>
              <a:buFont typeface="Wingdings" pitchFamily="2" charset="2"/>
              <a:buChar char="Ø"/>
            </a:pPr>
            <a:endParaRPr lang="el-GR" sz="1400" dirty="0">
              <a:latin typeface="Century Gothic" pitchFamily="34" charset="0"/>
            </a:endParaRPr>
          </a:p>
          <a:p>
            <a:pPr marL="285750" indent="-285750" algn="just">
              <a:lnSpc>
                <a:spcPct val="150000"/>
              </a:lnSpc>
              <a:buFont typeface="Wingdings" pitchFamily="2" charset="2"/>
              <a:buChar char="Ø"/>
            </a:pPr>
            <a:r>
              <a:rPr lang="el-GR" sz="1400" dirty="0">
                <a:latin typeface="Century Gothic" pitchFamily="34" charset="0"/>
              </a:rPr>
              <a:t>Στο Οντάριο είναι η διαμεσολάβηση υποχρεωτική σε όλες τις αστικές υποθέσεις με προθεσμίες και δυνατότητα αιτήματος παράτασης, αλλά προβλέπεται και το δικαίωμα των μερών να ζητήσουν εξαίρεση (στο Λονδίνο σε πιλοτικό πρόγραμμα το 2004 με 2005 το δικαίωμα αυτό τορπίλισε το πιλοτικό πρόγραμμα). Στη Νότια Αυστραλία, </a:t>
            </a:r>
            <a:r>
              <a:rPr lang="en-US" sz="1400" dirty="0">
                <a:latin typeface="Century Gothic" pitchFamily="34" charset="0"/>
              </a:rPr>
              <a:t>Victoria </a:t>
            </a:r>
            <a:r>
              <a:rPr lang="el-GR" sz="1400" dirty="0">
                <a:latin typeface="Century Gothic" pitchFamily="34" charset="0"/>
              </a:rPr>
              <a:t>και </a:t>
            </a:r>
            <a:r>
              <a:rPr lang="en-US" sz="1400" dirty="0">
                <a:latin typeface="Century Gothic" pitchFamily="34" charset="0"/>
              </a:rPr>
              <a:t>New South Wales</a:t>
            </a:r>
            <a:r>
              <a:rPr lang="el-GR" sz="1400" dirty="0">
                <a:latin typeface="Century Gothic" pitchFamily="34" charset="0"/>
              </a:rPr>
              <a:t> υποχρεωτική η παραπομπή χωρίς να λαμβάνεται υπόψη η συναίνεση των μερών.</a:t>
            </a:r>
          </a:p>
          <a:p>
            <a:pPr marL="285750" indent="-285750" algn="just">
              <a:lnSpc>
                <a:spcPct val="150000"/>
              </a:lnSpc>
              <a:buFont typeface="Wingdings" pitchFamily="2" charset="2"/>
              <a:buChar char="Ø"/>
            </a:pPr>
            <a:endParaRPr lang="el-GR" sz="1400" dirty="0">
              <a:latin typeface="Century Gothic" pitchFamily="34" charset="0"/>
            </a:endParaRPr>
          </a:p>
          <a:p>
            <a:pPr marL="285750" indent="-285750" algn="just">
              <a:lnSpc>
                <a:spcPct val="150000"/>
              </a:lnSpc>
              <a:buFont typeface="Wingdings" pitchFamily="2" charset="2"/>
              <a:buChar char="Ø"/>
            </a:pPr>
            <a:r>
              <a:rPr lang="el-GR" sz="1400" dirty="0">
                <a:latin typeface="Century Gothic" pitchFamily="34" charset="0"/>
              </a:rPr>
              <a:t>Στην Αγγλία που ήταν προαιρετική η διαμεσολάβηση στο Κεντρικό Δικαστήριο του Λονδίνου έγιναν μόνον 160 διαμεσολαβήσεις από τις 4.500 που είχαν προσφερθεί. Το 2001 που με τους νέους Κανόνες Πολιτικής Δικονομίας, τα δικαστήρια μπορούσαν να ενθαρρύνουν τη διαμεσολάβηση, επιβάλλοντας χρηματικές ποινές, η προσφυγή στη διαμεσολάβηση των εμπορικών διαφορών αυξήθηκε κατά 141%.</a:t>
            </a:r>
          </a:p>
        </p:txBody>
      </p:sp>
    </p:spTree>
    <p:extLst>
      <p:ext uri="{BB962C8B-B14F-4D97-AF65-F5344CB8AC3E}">
        <p14:creationId xmlns:p14="http://schemas.microsoft.com/office/powerpoint/2010/main" val="1681290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539552" y="143510"/>
            <a:ext cx="8016114"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u="sng" dirty="0">
                <a:solidFill>
                  <a:schemeClr val="accent3"/>
                </a:solidFill>
                <a:latin typeface="Century Gothic" pitchFamily="34" charset="0"/>
                <a:cs typeface="AngsanaUPC" pitchFamily="18" charset="-34"/>
              </a:rPr>
              <a:t>ΣΥΜΠΕΡΑΣΜΑΤΑ</a:t>
            </a:r>
          </a:p>
        </p:txBody>
      </p:sp>
      <p:sp>
        <p:nvSpPr>
          <p:cNvPr id="6" name="Slide Number Placeholder 5"/>
          <p:cNvSpPr>
            <a:spLocks noGrp="1"/>
          </p:cNvSpPr>
          <p:nvPr>
            <p:ph type="sldNum" sz="quarter" idx="11"/>
          </p:nvPr>
        </p:nvSpPr>
        <p:spPr>
          <a:xfrm>
            <a:off x="4108663" y="6317593"/>
            <a:ext cx="561975" cy="365125"/>
          </a:xfrm>
        </p:spPr>
        <p:txBody>
          <a:bodyPr/>
          <a:lstStyle/>
          <a:p>
            <a:pPr algn="ctr"/>
            <a:r>
              <a:rPr lang="en-US" dirty="0"/>
              <a:t>- </a:t>
            </a:r>
            <a:fld id="{EFDE2C65-4478-4BC9-B423-078CAB12C2A3}" type="slidenum">
              <a:rPr lang="el-GR" smtClean="0"/>
              <a:pPr algn="ctr"/>
              <a:t>9</a:t>
            </a:fld>
            <a:r>
              <a:rPr lang="en-US" dirty="0"/>
              <a:t> -</a:t>
            </a:r>
            <a:endParaRPr lang="el-GR" dirty="0"/>
          </a:p>
        </p:txBody>
      </p:sp>
      <p:sp>
        <p:nvSpPr>
          <p:cNvPr id="9" name="Text Box 28"/>
          <p:cNvSpPr txBox="1">
            <a:spLocks noChangeArrowheads="1"/>
          </p:cNvSpPr>
          <p:nvPr/>
        </p:nvSpPr>
        <p:spPr bwMode="auto">
          <a:xfrm>
            <a:off x="292818" y="610246"/>
            <a:ext cx="6420457"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lgn="just">
              <a:lnSpc>
                <a:spcPct val="150000"/>
              </a:lnSpc>
              <a:buFont typeface="Wingdings" pitchFamily="2" charset="2"/>
              <a:buChar char="Ø"/>
            </a:pPr>
            <a:r>
              <a:rPr lang="el-GR" sz="1200" b="1" dirty="0">
                <a:latin typeface="+mj-lt"/>
              </a:rPr>
              <a:t>Η υποχρεωτική διαμεσολάβηση δεν είναι οξύμωρο</a:t>
            </a:r>
            <a:r>
              <a:rPr lang="el-GR" sz="1200" dirty="0">
                <a:latin typeface="+mj-lt"/>
              </a:rPr>
              <a:t>, είναι ξεκάθαρη η διάκριση μεταξύ εξαναγκασμού εντός της διαμεσολάβησης και εξαναγκασμού σε διαμεσολάβηση (</a:t>
            </a:r>
            <a:r>
              <a:rPr lang="en-US" sz="1200" dirty="0">
                <a:latin typeface="+mj-lt"/>
              </a:rPr>
              <a:t>coercion within the mediation process and coercion into mediation </a:t>
            </a:r>
            <a:r>
              <a:rPr lang="el-GR" sz="1200" dirty="0">
                <a:latin typeface="+mj-lt"/>
              </a:rPr>
              <a:t>κατά τον καθηγητή </a:t>
            </a:r>
            <a:r>
              <a:rPr lang="en-US" sz="1200" dirty="0">
                <a:latin typeface="+mj-lt"/>
              </a:rPr>
              <a:t>Frank Sander)</a:t>
            </a:r>
            <a:r>
              <a:rPr lang="el-GR" sz="1200" dirty="0">
                <a:latin typeface="+mj-lt"/>
              </a:rPr>
              <a:t>. Ένα άτομο μπορεί να υποχρεωθεί να προσφύγει στη διαδικασία διαμεσολάβησης, αλλά δεν μπορεί να υποχρεωθεί να διευθετήσει τη διαφορά.</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15970" y="332656"/>
            <a:ext cx="1833955" cy="1860535"/>
          </a:xfrm>
          <a:prstGeom prst="rect">
            <a:avLst/>
          </a:prstGeom>
        </p:spPr>
      </p:pic>
      <p:sp>
        <p:nvSpPr>
          <p:cNvPr id="10" name="Text Box 28"/>
          <p:cNvSpPr txBox="1">
            <a:spLocks noChangeArrowheads="1"/>
          </p:cNvSpPr>
          <p:nvPr/>
        </p:nvSpPr>
        <p:spPr bwMode="auto">
          <a:xfrm>
            <a:off x="292818" y="2364572"/>
            <a:ext cx="8352928"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lgn="just">
              <a:lnSpc>
                <a:spcPct val="150000"/>
              </a:lnSpc>
              <a:buFont typeface="Wingdings" pitchFamily="2" charset="2"/>
              <a:buChar char="Ø"/>
            </a:pPr>
            <a:r>
              <a:rPr lang="el-GR" sz="1200" b="1" dirty="0">
                <a:latin typeface="+mj-lt"/>
              </a:rPr>
              <a:t>Εισαγωγή υποχρεωτικής διαμεσολάβησης </a:t>
            </a:r>
            <a:r>
              <a:rPr lang="el-GR" sz="1200" dirty="0">
                <a:latin typeface="+mj-lt"/>
              </a:rPr>
              <a:t>σε συγκεκριμένες κατηγορίες υποθέσεων και με </a:t>
            </a:r>
            <a:r>
              <a:rPr lang="el-GR" sz="1200" b="1" dirty="0">
                <a:latin typeface="+mj-lt"/>
              </a:rPr>
              <a:t>παροχή οικονομικών και άλλων κινήτρων </a:t>
            </a:r>
            <a:r>
              <a:rPr lang="el-GR" sz="1200" dirty="0">
                <a:latin typeface="+mj-lt"/>
              </a:rPr>
              <a:t>προσαρμοσμένων στην ελληνική πραγματικότητα. </a:t>
            </a:r>
            <a:r>
              <a:rPr lang="el-GR" sz="1200" b="1" dirty="0">
                <a:latin typeface="+mj-lt"/>
              </a:rPr>
              <a:t>Τυχόν επιβολή κυρώσεων</a:t>
            </a:r>
            <a:r>
              <a:rPr lang="el-GR" sz="1200" dirty="0">
                <a:latin typeface="+mj-lt"/>
              </a:rPr>
              <a:t>, αναλογικές με τη βαρύτητα παραβίασης συμμετοχής και όχι δρακόντειες.</a:t>
            </a:r>
          </a:p>
          <a:p>
            <a:pPr marL="285750" indent="-285750" algn="just">
              <a:lnSpc>
                <a:spcPct val="150000"/>
              </a:lnSpc>
              <a:buFont typeface="Wingdings" pitchFamily="2" charset="2"/>
              <a:buChar char="Ø"/>
            </a:pPr>
            <a:endParaRPr lang="el-GR" sz="500" dirty="0">
              <a:latin typeface="+mj-lt"/>
            </a:endParaRPr>
          </a:p>
          <a:p>
            <a:pPr marL="285750" indent="-285750" algn="just">
              <a:lnSpc>
                <a:spcPct val="150000"/>
              </a:lnSpc>
              <a:buFont typeface="Wingdings" pitchFamily="2" charset="2"/>
              <a:buChar char="Ø"/>
            </a:pPr>
            <a:r>
              <a:rPr lang="el-GR" sz="1200" b="1" dirty="0">
                <a:latin typeface="+mj-lt"/>
              </a:rPr>
              <a:t>Για την επιτυχία της </a:t>
            </a:r>
            <a:r>
              <a:rPr lang="el-GR" sz="1200" dirty="0">
                <a:latin typeface="+mj-lt"/>
              </a:rPr>
              <a:t>θα πρέπει να προβλεφθούν α) ρητά οι περιπτώσεις κατά τις οποίες η διαμεσολάβηση δεν θα είναι υποχρεωτική και β)ότι εξαιρέσεις </a:t>
            </a:r>
            <a:r>
              <a:rPr lang="en-US" sz="1200" dirty="0">
                <a:latin typeface="+mj-lt"/>
              </a:rPr>
              <a:t>(opt out) </a:t>
            </a:r>
            <a:r>
              <a:rPr lang="el-GR" sz="1200" dirty="0">
                <a:latin typeface="+mj-lt"/>
              </a:rPr>
              <a:t>δεν είναι εύκολα αποδεκτές.</a:t>
            </a:r>
          </a:p>
          <a:p>
            <a:pPr marL="285750" indent="-285750" algn="just">
              <a:lnSpc>
                <a:spcPct val="150000"/>
              </a:lnSpc>
              <a:buFont typeface="Wingdings" pitchFamily="2" charset="2"/>
              <a:buChar char="Ø"/>
            </a:pPr>
            <a:endParaRPr lang="el-GR" sz="500" dirty="0">
              <a:latin typeface="+mj-lt"/>
            </a:endParaRPr>
          </a:p>
          <a:p>
            <a:pPr marL="285750" indent="-285750" algn="just">
              <a:lnSpc>
                <a:spcPct val="150000"/>
              </a:lnSpc>
              <a:buFont typeface="Wingdings" pitchFamily="2" charset="2"/>
              <a:buChar char="Ø"/>
            </a:pPr>
            <a:r>
              <a:rPr lang="el-GR" sz="1200" b="1" dirty="0">
                <a:latin typeface="+mj-lt"/>
              </a:rPr>
              <a:t>Στενή παρακολούθηση της ποιότητας </a:t>
            </a:r>
            <a:r>
              <a:rPr lang="el-GR" sz="1200" dirty="0">
                <a:latin typeface="+mj-lt"/>
              </a:rPr>
              <a:t>της υποχρεωτικής διαμεσολάβησης και υιοθέτηση συστήματος παραπόνων (</a:t>
            </a:r>
            <a:r>
              <a:rPr lang="en-US" sz="1200" dirty="0">
                <a:latin typeface="+mj-lt"/>
              </a:rPr>
              <a:t>mediation grievance system) </a:t>
            </a:r>
            <a:r>
              <a:rPr lang="el-GR" sz="1200" dirty="0">
                <a:latin typeface="+mj-lt"/>
              </a:rPr>
              <a:t>και ηθικών οδηγιών (</a:t>
            </a:r>
            <a:r>
              <a:rPr lang="en-US" sz="1200" dirty="0">
                <a:latin typeface="+mj-lt"/>
              </a:rPr>
              <a:t>ethical guidelines</a:t>
            </a:r>
            <a:r>
              <a:rPr lang="el-GR" sz="1200" dirty="0">
                <a:latin typeface="+mj-lt"/>
              </a:rPr>
              <a:t>).</a:t>
            </a:r>
          </a:p>
          <a:p>
            <a:pPr marL="285750" indent="-285750" algn="just">
              <a:lnSpc>
                <a:spcPct val="150000"/>
              </a:lnSpc>
              <a:buFont typeface="Wingdings" pitchFamily="2" charset="2"/>
              <a:buChar char="Ø"/>
            </a:pPr>
            <a:endParaRPr lang="el-GR" sz="500" dirty="0">
              <a:latin typeface="+mj-lt"/>
            </a:endParaRPr>
          </a:p>
          <a:p>
            <a:pPr marL="285750" indent="-285750" algn="just">
              <a:lnSpc>
                <a:spcPct val="150000"/>
              </a:lnSpc>
              <a:buFont typeface="Wingdings" pitchFamily="2" charset="2"/>
              <a:buChar char="Ø"/>
            </a:pPr>
            <a:r>
              <a:rPr lang="el-GR" sz="1200" dirty="0">
                <a:latin typeface="+mj-lt"/>
              </a:rPr>
              <a:t>Τίθεται κυρίαρχο το </a:t>
            </a:r>
            <a:r>
              <a:rPr lang="el-GR" sz="1200" b="1" dirty="0">
                <a:latin typeface="+mj-lt"/>
              </a:rPr>
              <a:t>θέμα εκπαίδευσης και ενημέρωσης </a:t>
            </a:r>
            <a:r>
              <a:rPr lang="el-GR" sz="1200" dirty="0">
                <a:latin typeface="+mj-lt"/>
              </a:rPr>
              <a:t>για τη διαμόρφωση σχετικής  κουλτούρας και την αύξηση της αντίληψης της κοινωνίας.</a:t>
            </a:r>
          </a:p>
          <a:p>
            <a:pPr marL="285750" indent="-285750" algn="just">
              <a:lnSpc>
                <a:spcPct val="150000"/>
              </a:lnSpc>
              <a:buFont typeface="Wingdings" pitchFamily="2" charset="2"/>
              <a:buChar char="Ø"/>
            </a:pPr>
            <a:endParaRPr lang="en-US" sz="500" dirty="0">
              <a:latin typeface="+mj-lt"/>
            </a:endParaRPr>
          </a:p>
          <a:p>
            <a:pPr marL="285750" indent="-285750" algn="just">
              <a:lnSpc>
                <a:spcPct val="150000"/>
              </a:lnSpc>
              <a:buFont typeface="Wingdings" pitchFamily="2" charset="2"/>
              <a:buChar char="Ø"/>
            </a:pPr>
            <a:r>
              <a:rPr lang="el-GR" sz="1200" dirty="0">
                <a:latin typeface="+mj-lt"/>
              </a:rPr>
              <a:t>Να </a:t>
            </a:r>
            <a:r>
              <a:rPr lang="el-GR" sz="1200" b="1" dirty="0">
                <a:latin typeface="+mj-lt"/>
              </a:rPr>
              <a:t>μη</a:t>
            </a:r>
            <a:r>
              <a:rPr lang="el-GR" sz="1200" dirty="0">
                <a:latin typeface="+mj-lt"/>
              </a:rPr>
              <a:t> συνοδευτεί η υποχρεωτική διαμεσολάβηση με </a:t>
            </a:r>
            <a:r>
              <a:rPr lang="el-GR" sz="1200" b="1" dirty="0">
                <a:latin typeface="+mj-lt"/>
              </a:rPr>
              <a:t>υπερβολικές τεχνικές λεπτομέρειες </a:t>
            </a:r>
            <a:r>
              <a:rPr lang="el-GR" sz="1200" dirty="0">
                <a:latin typeface="+mj-lt"/>
              </a:rPr>
              <a:t>ή αυστηρές προϋποθέσεις που είναι σε αντιπαράθεση με την ίδια την ουσία της διαμεσολάβησης.  </a:t>
            </a:r>
          </a:p>
        </p:txBody>
      </p:sp>
    </p:spTree>
    <p:extLst>
      <p:ext uri="{BB962C8B-B14F-4D97-AF65-F5344CB8AC3E}">
        <p14:creationId xmlns:p14="http://schemas.microsoft.com/office/powerpoint/2010/main" val="16824787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4126</TotalTime>
  <Words>1132</Words>
  <Application>Microsoft Office PowerPoint</Application>
  <PresentationFormat>On-screen Show (4:3)</PresentationFormat>
  <Paragraphs>113</Paragraphs>
  <Slides>10</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AngsanaUPC</vt:lpstr>
      <vt:lpstr>Arial</vt:lpstr>
      <vt:lpstr>Calibri</vt:lpstr>
      <vt:lpstr>Century Gothic</vt:lpstr>
      <vt:lpstr>Courier New</vt:lpstr>
      <vt:lpstr>Palatino Linotype</vt:lpstr>
      <vt:lpstr>Tahoma</vt:lpstr>
      <vt:lpstr>Wingdings</vt:lpstr>
      <vt:lpstr>Executive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Χρησιμότητα  της διαμεσολάβησης  στις επιχειρήσεις</dc:title>
  <dc:creator>Bazigou Ourania</dc:creator>
  <cp:lastModifiedBy>user</cp:lastModifiedBy>
  <cp:revision>392</cp:revision>
  <cp:lastPrinted>2017-10-04T06:53:38Z</cp:lastPrinted>
  <dcterms:created xsi:type="dcterms:W3CDTF">2012-11-21T08:57:59Z</dcterms:created>
  <dcterms:modified xsi:type="dcterms:W3CDTF">2017-10-05T11:17:29Z</dcterms:modified>
</cp:coreProperties>
</file>