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316" r:id="rId2"/>
    <p:sldId id="300" r:id="rId3"/>
    <p:sldId id="314" r:id="rId4"/>
    <p:sldId id="261" r:id="rId5"/>
    <p:sldId id="318" r:id="rId6"/>
    <p:sldId id="317" r:id="rId7"/>
    <p:sldId id="270" r:id="rId8"/>
    <p:sldId id="276" r:id="rId9"/>
    <p:sldId id="262" r:id="rId10"/>
    <p:sldId id="268" r:id="rId11"/>
    <p:sldId id="264" r:id="rId12"/>
    <p:sldId id="265" r:id="rId13"/>
    <p:sldId id="266" r:id="rId14"/>
    <p:sldId id="319" r:id="rId15"/>
    <p:sldId id="335" r:id="rId16"/>
    <p:sldId id="277" r:id="rId17"/>
    <p:sldId id="286" r:id="rId18"/>
    <p:sldId id="289" r:id="rId19"/>
    <p:sldId id="312" r:id="rId20"/>
    <p:sldId id="278" r:id="rId21"/>
    <p:sldId id="309" r:id="rId22"/>
    <p:sldId id="320" r:id="rId23"/>
    <p:sldId id="313" r:id="rId24"/>
    <p:sldId id="279" r:id="rId25"/>
    <p:sldId id="283" r:id="rId26"/>
    <p:sldId id="280" r:id="rId27"/>
    <p:sldId id="329" r:id="rId28"/>
    <p:sldId id="330" r:id="rId29"/>
    <p:sldId id="281" r:id="rId30"/>
    <p:sldId id="303" r:id="rId31"/>
    <p:sldId id="321" r:id="rId32"/>
    <p:sldId id="322" r:id="rId33"/>
    <p:sldId id="324" r:id="rId34"/>
    <p:sldId id="325" r:id="rId35"/>
    <p:sldId id="285" r:id="rId36"/>
    <p:sldId id="290" r:id="rId37"/>
    <p:sldId id="293" r:id="rId38"/>
    <p:sldId id="310" r:id="rId39"/>
    <p:sldId id="294" r:id="rId40"/>
    <p:sldId id="326" r:id="rId41"/>
    <p:sldId id="327" r:id="rId42"/>
    <p:sldId id="333" r:id="rId43"/>
    <p:sldId id="331" r:id="rId44"/>
    <p:sldId id="328" r:id="rId45"/>
    <p:sldId id="332" r:id="rId46"/>
    <p:sldId id="291" r:id="rId47"/>
    <p:sldId id="301" r:id="rId48"/>
    <p:sldId id="304" r:id="rId4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1EBB82-F672-4C77-9233-7B4C93C8D067}" type="datetimeFigureOut">
              <a:rPr lang="el-GR" smtClean="0"/>
              <a:t>1/3/2017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2A1254-32B2-47C7-9FFC-E31F388B8D58}" type="slidenum">
              <a:rPr lang="el-GR" smtClean="0"/>
              <a:t>‹#›</a:t>
            </a:fld>
            <a:endParaRPr lang="el-GR"/>
          </a:p>
        </p:txBody>
      </p:sp>
    </p:spTree>
    <p:extLst>
      <p:ext uri="{BB962C8B-B14F-4D97-AF65-F5344CB8AC3E}">
        <p14:creationId xmlns:p14="http://schemas.microsoft.com/office/powerpoint/2010/main" val="48879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CC3CE6F-1627-43D7-ABF8-FB06946036F0}" type="slidenum">
              <a:rPr lang="en-GB" smtClean="0"/>
              <a:pPr/>
              <a:t>1</a:t>
            </a:fld>
            <a:endParaRPr lang="en-GB" dirty="0"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p14="http://schemas.microsoft.com/office/powerpoint/2010/main" val="2284490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292A1254-32B2-47C7-9FFC-E31F388B8D58}" type="slidenum">
              <a:rPr lang="el-GR" smtClean="0"/>
              <a:t>21</a:t>
            </a:fld>
            <a:endParaRPr lang="el-GR"/>
          </a:p>
        </p:txBody>
      </p:sp>
    </p:spTree>
    <p:extLst>
      <p:ext uri="{BB962C8B-B14F-4D97-AF65-F5344CB8AC3E}">
        <p14:creationId xmlns:p14="http://schemas.microsoft.com/office/powerpoint/2010/main" val="1872922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Υπότιτλος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p:txBody>
          <a:bodyPr/>
          <a:lstStyle/>
          <a:p>
            <a:fld id="{17D57784-19D5-4254-8FCF-48787506CE18}" type="datetimeFigureOut">
              <a:rPr lang="el-GR" smtClean="0"/>
              <a:t>1/3/2017</a:t>
            </a:fld>
            <a:endParaRPr lang="el-GR"/>
          </a:p>
        </p:txBody>
      </p:sp>
      <p:sp>
        <p:nvSpPr>
          <p:cNvPr id="17" name="Θέση υποσέλιδου 16"/>
          <p:cNvSpPr>
            <a:spLocks noGrp="1"/>
          </p:cNvSpPr>
          <p:nvPr>
            <p:ph type="ftr" sz="quarter" idx="11"/>
          </p:nvPr>
        </p:nvSpPr>
        <p:spPr/>
        <p:txBody>
          <a:bodyPr/>
          <a:lstStyle/>
          <a:p>
            <a:endParaRPr lang="el-GR"/>
          </a:p>
        </p:txBody>
      </p:sp>
      <p:sp>
        <p:nvSpPr>
          <p:cNvPr id="7" name="Ευθεία γραμμή σύνδεσης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Έλλειψη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Έλλειψη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Θέση αριθμού διαφάνειας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32983D4-A995-423E-ADE8-B14332AA2C57}" type="slidenum">
              <a:rPr lang="el-GR" smtClean="0"/>
              <a:t>‹#›</a:t>
            </a:fld>
            <a:endParaRPr lang="el-GR"/>
          </a:p>
        </p:txBody>
      </p:sp>
      <p:sp>
        <p:nvSpPr>
          <p:cNvPr id="8" name="Τίτλος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17D57784-19D5-4254-8FCF-48787506CE18}" type="datetimeFigureOut">
              <a:rPr lang="el-GR" smtClean="0"/>
              <a:t>1/3/2017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32983D4-A995-423E-ADE8-B14332AA2C57}"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Ορθογώνιο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Ορθογώνιο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Ευθεία γραμμή σύνδεσης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Έλλειψη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Έλλειψη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a:off x="6915912" y="3009901"/>
            <a:ext cx="457200" cy="441325"/>
          </a:xfrm>
        </p:spPr>
        <p:txBody>
          <a:bodyPr/>
          <a:lstStyle/>
          <a:p>
            <a:fld id="{732983D4-A995-423E-ADE8-B14332AA2C57}" type="slidenum">
              <a:rPr lang="el-GR" smtClean="0"/>
              <a:t>‹#›</a:t>
            </a:fld>
            <a:endParaRPr lang="el-GR"/>
          </a:p>
        </p:txBody>
      </p:sp>
      <p:sp>
        <p:nvSpPr>
          <p:cNvPr id="3" name="Θέση κατακόρυφου κειμένου 2"/>
          <p:cNvSpPr>
            <a:spLocks noGrp="1"/>
          </p:cNvSpPr>
          <p:nvPr>
            <p:ph type="body" orient="vert" idx="1"/>
          </p:nvPr>
        </p:nvSpPr>
        <p:spPr>
          <a:xfrm>
            <a:off x="304800" y="304800"/>
            <a:ext cx="6553200" cy="5821366"/>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17D57784-19D5-4254-8FCF-48787506CE18}" type="datetimeFigureOut">
              <a:rPr lang="el-GR" smtClean="0"/>
              <a:t>1/3/2017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2" name="Κατακόρυφος τίτλος 1"/>
          <p:cNvSpPr>
            <a:spLocks noGrp="1"/>
          </p:cNvSpPr>
          <p:nvPr>
            <p:ph type="title" orient="vert"/>
          </p:nvPr>
        </p:nvSpPr>
        <p:spPr>
          <a:xfrm>
            <a:off x="7391400" y="304801"/>
            <a:ext cx="1447800" cy="5851525"/>
          </a:xfrm>
        </p:spPr>
        <p:txBody>
          <a:bodyPr vert="eaVert"/>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chemeClr val="accent3">
                    <a:shade val="75000"/>
                  </a:schemeClr>
                </a:solidFill>
              </a:defRPr>
            </a:lvl1pPr>
          </a:lstStyle>
          <a:p>
            <a:r>
              <a:rPr kumimoji="0" lang="el-GR" smtClean="0"/>
              <a:t>Στυλ κύριου τίτλου</a:t>
            </a:r>
            <a:endParaRPr kumimoji="0" lang="en-US"/>
          </a:p>
        </p:txBody>
      </p:sp>
      <p:sp>
        <p:nvSpPr>
          <p:cNvPr id="4" name="Θέση ημερομηνίας 3"/>
          <p:cNvSpPr>
            <a:spLocks noGrp="1"/>
          </p:cNvSpPr>
          <p:nvPr>
            <p:ph type="dt" sz="half" idx="10"/>
          </p:nvPr>
        </p:nvSpPr>
        <p:spPr/>
        <p:txBody>
          <a:bodyPr/>
          <a:lstStyle/>
          <a:p>
            <a:fld id="{17D57784-19D5-4254-8FCF-48787506CE18}" type="datetimeFigureOut">
              <a:rPr lang="el-GR" smtClean="0"/>
              <a:t>1/3/2017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4361688" y="1026372"/>
            <a:ext cx="457200" cy="441325"/>
          </a:xfrm>
        </p:spPr>
        <p:txBody>
          <a:bodyPr/>
          <a:lstStyle/>
          <a:p>
            <a:fld id="{732983D4-A995-423E-ADE8-B14332AA2C57}" type="slidenum">
              <a:rPr lang="el-GR" smtClean="0"/>
              <a:t>‹#›</a:t>
            </a:fld>
            <a:endParaRPr lang="el-GR"/>
          </a:p>
        </p:txBody>
      </p:sp>
      <p:sp>
        <p:nvSpPr>
          <p:cNvPr id="8" name="Θέση περιεχομένου 7"/>
          <p:cNvSpPr>
            <a:spLocks noGrp="1"/>
          </p:cNvSpPr>
          <p:nvPr>
            <p:ph sz="quarter" idx="1"/>
          </p:nvPr>
        </p:nvSpPr>
        <p:spPr>
          <a:xfrm>
            <a:off x="301752" y="1527048"/>
            <a:ext cx="850392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Ορθογώνιο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Θέση κειμένου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13" name="Ορθογώνιο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Ορθογώνιο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Θέση υποσέλιδου 4"/>
          <p:cNvSpPr>
            <a:spLocks noGrp="1"/>
          </p:cNvSpPr>
          <p:nvPr>
            <p:ph type="ftr" sz="quarter" idx="11"/>
          </p:nvPr>
        </p:nvSpPr>
        <p:spPr/>
        <p:txBody>
          <a:bodyPr/>
          <a:lstStyle/>
          <a:p>
            <a:endParaRPr lang="el-GR"/>
          </a:p>
        </p:txBody>
      </p:sp>
      <p:sp>
        <p:nvSpPr>
          <p:cNvPr id="4" name="Θέση ημερομηνίας 3"/>
          <p:cNvSpPr>
            <a:spLocks noGrp="1"/>
          </p:cNvSpPr>
          <p:nvPr>
            <p:ph type="dt" sz="half" idx="10"/>
          </p:nvPr>
        </p:nvSpPr>
        <p:spPr/>
        <p:txBody>
          <a:bodyPr/>
          <a:lstStyle/>
          <a:p>
            <a:fld id="{17D57784-19D5-4254-8FCF-48787506CE18}" type="datetimeFigureOut">
              <a:rPr lang="el-GR" smtClean="0"/>
              <a:t>1/3/2017</a:t>
            </a:fld>
            <a:endParaRPr lang="el-GR"/>
          </a:p>
        </p:txBody>
      </p:sp>
      <p:sp>
        <p:nvSpPr>
          <p:cNvPr id="8" name="Ευθεία γραμμή σύνδεσης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Έλλειψη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Έλλειψη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32983D4-A995-423E-ADE8-B14332AA2C57}" type="slidenum">
              <a:rPr lang="el-GR" smtClean="0"/>
              <a:t>‹#›</a:t>
            </a:fld>
            <a:endParaRPr lang="el-GR"/>
          </a:p>
        </p:txBody>
      </p:sp>
      <p:sp>
        <p:nvSpPr>
          <p:cNvPr id="2" name="Τίτλος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228600"/>
            <a:ext cx="8534400" cy="758952"/>
          </a:xfrm>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a:xfrm>
            <a:off x="5791200" y="6409944"/>
            <a:ext cx="3044952" cy="365760"/>
          </a:xfrm>
        </p:spPr>
        <p:txBody>
          <a:bodyPr/>
          <a:lstStyle/>
          <a:p>
            <a:fld id="{17D57784-19D5-4254-8FCF-48787506CE18}" type="datetimeFigureOut">
              <a:rPr lang="el-GR" smtClean="0"/>
              <a:t>1/3/2017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32983D4-A995-423E-ADE8-B14332AA2C57}" type="slidenum">
              <a:rPr lang="el-GR" smtClean="0"/>
              <a:t>‹#›</a:t>
            </a:fld>
            <a:endParaRPr lang="el-GR"/>
          </a:p>
        </p:txBody>
      </p:sp>
      <p:sp>
        <p:nvSpPr>
          <p:cNvPr id="8" name="Ευθεία γραμμή σύνδεσης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Θέση περιεχομένου 9"/>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περιεχομένου 11"/>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Ορθογώνιο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Ορθογώνιο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Ορθογώνιο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Ορθογώνιο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Ορθογώνιο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Θέση κειμένου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7" name="Θέση ημερομηνίας 6"/>
          <p:cNvSpPr>
            <a:spLocks noGrp="1"/>
          </p:cNvSpPr>
          <p:nvPr>
            <p:ph type="dt" sz="half" idx="10"/>
          </p:nvPr>
        </p:nvSpPr>
        <p:spPr/>
        <p:txBody>
          <a:bodyPr/>
          <a:lstStyle/>
          <a:p>
            <a:fld id="{17D57784-19D5-4254-8FCF-48787506CE18}" type="datetimeFigureOut">
              <a:rPr lang="el-GR" smtClean="0"/>
              <a:t>1/3/2017</a:t>
            </a:fld>
            <a:endParaRPr lang="el-GR"/>
          </a:p>
        </p:txBody>
      </p:sp>
      <p:sp>
        <p:nvSpPr>
          <p:cNvPr id="8" name="Θέση υποσέλιδου 7"/>
          <p:cNvSpPr>
            <a:spLocks noGrp="1"/>
          </p:cNvSpPr>
          <p:nvPr>
            <p:ph type="ftr" sz="quarter" idx="11"/>
          </p:nvPr>
        </p:nvSpPr>
        <p:spPr>
          <a:xfrm>
            <a:off x="304800" y="6409944"/>
            <a:ext cx="3581400" cy="365760"/>
          </a:xfrm>
        </p:spPr>
        <p:txBody>
          <a:bodyPr/>
          <a:lstStyle/>
          <a:p>
            <a:endParaRPr lang="el-GR"/>
          </a:p>
        </p:txBody>
      </p:sp>
      <p:sp>
        <p:nvSpPr>
          <p:cNvPr id="15" name="Ευθεία γραμμή σύνδεσης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Θέση περιεχομένου 23"/>
          <p:cNvSpPr>
            <a:spLocks noGrp="1"/>
          </p:cNvSpPr>
          <p:nvPr>
            <p:ph sz="quarter" idx="2"/>
          </p:nvPr>
        </p:nvSpPr>
        <p:spPr>
          <a:xfrm>
            <a:off x="301752" y="2471383"/>
            <a:ext cx="4041648" cy="3818404"/>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Θέση περιεχομένου 25"/>
          <p:cNvSpPr>
            <a:spLocks noGrp="1"/>
          </p:cNvSpPr>
          <p:nvPr>
            <p:ph sz="quarter" idx="4"/>
          </p:nvPr>
        </p:nvSpPr>
        <p:spPr>
          <a:xfrm>
            <a:off x="4800600" y="2471383"/>
            <a:ext cx="4038600" cy="382219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Έλλειψη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Έλλειψη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Θέση αριθμού διαφάνειας 8"/>
          <p:cNvSpPr>
            <a:spLocks noGrp="1"/>
          </p:cNvSpPr>
          <p:nvPr>
            <p:ph type="sldNum" sz="quarter" idx="12"/>
          </p:nvPr>
        </p:nvSpPr>
        <p:spPr>
          <a:xfrm>
            <a:off x="4343400" y="1042416"/>
            <a:ext cx="457200" cy="441325"/>
          </a:xfrm>
        </p:spPr>
        <p:txBody>
          <a:bodyPr/>
          <a:lstStyle>
            <a:lvl1pPr algn="ctr">
              <a:defRPr/>
            </a:lvl1pPr>
          </a:lstStyle>
          <a:p>
            <a:fld id="{732983D4-A995-423E-ADE8-B14332AA2C57}" type="slidenum">
              <a:rPr lang="el-GR" smtClean="0"/>
              <a:t>‹#›</a:t>
            </a:fld>
            <a:endParaRPr lang="el-GR"/>
          </a:p>
        </p:txBody>
      </p:sp>
      <p:sp>
        <p:nvSpPr>
          <p:cNvPr id="23" name="Τίτλος 22"/>
          <p:cNvSpPr>
            <a:spLocks noGrp="1"/>
          </p:cNvSpPr>
          <p:nvPr>
            <p:ph type="title"/>
          </p:nvPr>
        </p:nvSpPr>
        <p:spPr/>
        <p:txBody>
          <a:bodyPr rtlCol="0" anchor="b" anchorCtr="0"/>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17D57784-19D5-4254-8FCF-48787506CE18}" type="datetimeFigureOut">
              <a:rPr lang="el-GR" smtClean="0"/>
              <a:t>1/3/2017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a:xfrm>
            <a:off x="4343400" y="1036020"/>
            <a:ext cx="457200" cy="441325"/>
          </a:xfrm>
        </p:spPr>
        <p:txBody>
          <a:bodyPr/>
          <a:lstStyle/>
          <a:p>
            <a:fld id="{732983D4-A995-423E-ADE8-B14332AA2C57}"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Ορθογώνιο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Ορθογώνιο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Ορθογώνιο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Θέση ημερομηνίας 1"/>
          <p:cNvSpPr>
            <a:spLocks noGrp="1"/>
          </p:cNvSpPr>
          <p:nvPr>
            <p:ph type="dt" sz="half" idx="10"/>
          </p:nvPr>
        </p:nvSpPr>
        <p:spPr/>
        <p:txBody>
          <a:bodyPr/>
          <a:lstStyle/>
          <a:p>
            <a:fld id="{17D57784-19D5-4254-8FCF-48787506CE18}" type="datetimeFigureOut">
              <a:rPr lang="el-GR" smtClean="0"/>
              <a:t>1/3/2017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32983D4-A995-423E-ADE8-B14332AA2C57}"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Ορθογώνιο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Ορθογώνιο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Ορθογώνιο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Ορθογώνιο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Ευθεία γραμμή σύνδεσης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Θέση περιεχομένου 19"/>
          <p:cNvSpPr>
            <a:spLocks noGrp="1"/>
          </p:cNvSpPr>
          <p:nvPr>
            <p:ph sz="quarter" idx="1"/>
          </p:nvPr>
        </p:nvSpPr>
        <p:spPr>
          <a:xfrm>
            <a:off x="3124200" y="685800"/>
            <a:ext cx="5638800" cy="5410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Έλλειψη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Έλλειψη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Θέση αριθμού διαφάνειας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32983D4-A995-423E-ADE8-B14332AA2C57}" type="slidenum">
              <a:rPr lang="el-GR" smtClean="0"/>
              <a:t>‹#›</a:t>
            </a:fld>
            <a:endParaRPr lang="el-GR"/>
          </a:p>
        </p:txBody>
      </p:sp>
      <p:sp>
        <p:nvSpPr>
          <p:cNvPr id="21" name="Ορθογώνιο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Θέση ημερομηνίας 4"/>
          <p:cNvSpPr>
            <a:spLocks noGrp="1"/>
          </p:cNvSpPr>
          <p:nvPr>
            <p:ph type="dt" sz="half" idx="10"/>
          </p:nvPr>
        </p:nvSpPr>
        <p:spPr/>
        <p:txBody>
          <a:bodyPr/>
          <a:lstStyle/>
          <a:p>
            <a:fld id="{17D57784-19D5-4254-8FCF-48787506CE18}" type="datetimeFigureOut">
              <a:rPr lang="el-GR" smtClean="0"/>
              <a:t>1/3/2017</a:t>
            </a:fld>
            <a:endParaRPr lang="el-GR"/>
          </a:p>
        </p:txBody>
      </p:sp>
      <p:sp>
        <p:nvSpPr>
          <p:cNvPr id="6" name="Θέση υποσέλιδου 5"/>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Ευθεία γραμμή σύνδεσης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Ορθογώνιο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Ορθογώνιο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Ορθογώνιο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Έλλειψη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Έλλειψη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Θέση αριθμού διαφάνειας 6"/>
          <p:cNvSpPr>
            <a:spLocks noGrp="1"/>
          </p:cNvSpPr>
          <p:nvPr>
            <p:ph type="sldNum" sz="quarter" idx="12"/>
          </p:nvPr>
        </p:nvSpPr>
        <p:spPr>
          <a:xfrm>
            <a:off x="1371600" y="312738"/>
            <a:ext cx="457200" cy="441325"/>
          </a:xfrm>
        </p:spPr>
        <p:txBody>
          <a:bodyPr/>
          <a:lstStyle/>
          <a:p>
            <a:fld id="{732983D4-A995-423E-ADE8-B14332AA2C57}" type="slidenum">
              <a:rPr lang="el-GR" smtClean="0"/>
              <a:t>‹#›</a:t>
            </a:fld>
            <a:endParaRPr lang="el-GR"/>
          </a:p>
        </p:txBody>
      </p:sp>
      <p:sp>
        <p:nvSpPr>
          <p:cNvPr id="2" name="Τίτλος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22" name="Ορθογώνιο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Θέση ημερομηνίας 4"/>
          <p:cNvSpPr>
            <a:spLocks noGrp="1"/>
          </p:cNvSpPr>
          <p:nvPr>
            <p:ph type="dt" sz="half" idx="10"/>
          </p:nvPr>
        </p:nvSpPr>
        <p:spPr>
          <a:xfrm>
            <a:off x="5788152" y="6404984"/>
            <a:ext cx="3044952" cy="365760"/>
          </a:xfrm>
        </p:spPr>
        <p:txBody>
          <a:bodyPr/>
          <a:lstStyle/>
          <a:p>
            <a:fld id="{17D57784-19D5-4254-8FCF-48787506CE18}" type="datetimeFigureOut">
              <a:rPr lang="el-GR" smtClean="0"/>
              <a:t>1/3/2017</a:t>
            </a:fld>
            <a:endParaRPr lang="el-GR"/>
          </a:p>
        </p:txBody>
      </p:sp>
      <p:sp>
        <p:nvSpPr>
          <p:cNvPr id="6" name="Θέση υποσέλιδου 5"/>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Ορθογώνιο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Θέση ημερομηνίας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7D57784-19D5-4254-8FCF-48787506CE18}" type="datetimeFigureOut">
              <a:rPr lang="el-GR" smtClean="0"/>
              <a:t>1/3/2017</a:t>
            </a:fld>
            <a:endParaRPr lang="el-GR"/>
          </a:p>
        </p:txBody>
      </p:sp>
      <p:sp>
        <p:nvSpPr>
          <p:cNvPr id="3" name="Θέση υποσέλιδου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Ορθογώνιο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Ευθεία γραμμή σύνδεσης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Έλλειψη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Έλλειψη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Θέση αριθμού διαφάνειας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32983D4-A995-423E-ADE8-B14332AA2C57}" type="slidenum">
              <a:rPr lang="el-GR" smtClean="0"/>
              <a:t>‹#›</a:t>
            </a:fld>
            <a:endParaRPr lang="el-GR"/>
          </a:p>
        </p:txBody>
      </p:sp>
      <p:sp>
        <p:nvSpPr>
          <p:cNvPr id="22" name="Θέση τίτλου 21"/>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3 - Εικόνα" descr="sima_1_ekdda.jpg"/>
          <p:cNvPicPr>
            <a:picLocks noChangeAspect="1" noChangeArrowheads="1"/>
          </p:cNvPicPr>
          <p:nvPr/>
        </p:nvPicPr>
        <p:blipFill>
          <a:blip r:embed="rId3" cstate="print"/>
          <a:srcRect/>
          <a:stretch>
            <a:fillRect/>
          </a:stretch>
        </p:blipFill>
        <p:spPr bwMode="auto">
          <a:xfrm>
            <a:off x="179512" y="188640"/>
            <a:ext cx="1530623" cy="980728"/>
          </a:xfrm>
          <a:prstGeom prst="rect">
            <a:avLst/>
          </a:prstGeom>
          <a:noFill/>
          <a:ln w="9525">
            <a:noFill/>
            <a:miter lim="800000"/>
            <a:headEnd/>
            <a:tailEnd/>
          </a:ln>
        </p:spPr>
      </p:pic>
      <p:sp>
        <p:nvSpPr>
          <p:cNvPr id="45063" name="AutoShape 7"/>
          <p:cNvSpPr>
            <a:spLocks noGrp="1" noChangeArrowheads="1"/>
          </p:cNvSpPr>
          <p:nvPr>
            <p:ph type="title"/>
          </p:nvPr>
        </p:nvSpPr>
        <p:spPr>
          <a:xfrm>
            <a:off x="971600" y="764704"/>
            <a:ext cx="6588695" cy="3672407"/>
          </a:xfrm>
        </p:spPr>
        <p:txBody>
          <a:bodyPr>
            <a:noAutofit/>
          </a:bodyPr>
          <a:lstStyle/>
          <a:p>
            <a:r>
              <a:rPr lang="el-GR" sz="4000" b="1" dirty="0">
                <a:latin typeface="Times New Roman" panose="02020603050405020304" pitchFamily="18" charset="0"/>
                <a:cs typeface="Times New Roman" panose="02020603050405020304" pitchFamily="18" charset="0"/>
              </a:rPr>
              <a:t>Διαμεσολάβηση των συγκρούσεων - Διαιτησία</a:t>
            </a:r>
            <a:r>
              <a:rPr lang="en-US" sz="4000"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el-GR" sz="4000" dirty="0"/>
              <a:t/>
            </a:r>
            <a:br>
              <a:rPr lang="el-GR" sz="4000" dirty="0"/>
            </a:br>
            <a:r>
              <a:rPr lang="el-GR" sz="4000" dirty="0" smtClean="0"/>
              <a:t/>
            </a:r>
            <a:br>
              <a:rPr lang="el-GR" sz="4000" dirty="0" smtClean="0"/>
            </a:br>
            <a:r>
              <a:rPr lang="el-GR" sz="4000" dirty="0" smtClean="0">
                <a:effectLst>
                  <a:outerShdw blurRad="38100" dist="38100" dir="2700000" algn="tl">
                    <a:srgbClr val="000000"/>
                  </a:outerShdw>
                </a:effectLst>
              </a:rPr>
              <a:t/>
            </a:r>
            <a:br>
              <a:rPr lang="el-GR" sz="4000" dirty="0" smtClean="0">
                <a:effectLst>
                  <a:outerShdw blurRad="38100" dist="38100" dir="2700000" algn="tl">
                    <a:srgbClr val="000000"/>
                  </a:outerShdw>
                </a:effectLst>
              </a:rPr>
            </a:br>
            <a:endParaRPr lang="el-GR" sz="4000" dirty="0">
              <a:effectLst>
                <a:outerShdw blurRad="38100" dist="38100" dir="2700000" algn="tl">
                  <a:srgbClr val="000000"/>
                </a:outerShdw>
              </a:effectLst>
            </a:endParaRPr>
          </a:p>
        </p:txBody>
      </p:sp>
      <p:sp>
        <p:nvSpPr>
          <p:cNvPr id="6148" name="Text Box 8"/>
          <p:cNvSpPr txBox="1">
            <a:spLocks noChangeArrowheads="1"/>
          </p:cNvSpPr>
          <p:nvPr/>
        </p:nvSpPr>
        <p:spPr bwMode="auto">
          <a:xfrm>
            <a:off x="1476375" y="5734050"/>
            <a:ext cx="6069013" cy="400110"/>
          </a:xfrm>
          <a:prstGeom prst="rect">
            <a:avLst/>
          </a:prstGeom>
          <a:noFill/>
          <a:ln w="9525">
            <a:noFill/>
            <a:miter lim="800000"/>
            <a:headEnd/>
            <a:tailEnd/>
          </a:ln>
        </p:spPr>
        <p:txBody>
          <a:bodyPr>
            <a:spAutoFit/>
          </a:bodyPr>
          <a:lstStyle/>
          <a:p>
            <a:endParaRPr lang="el-GR" sz="2000" dirty="0"/>
          </a:p>
        </p:txBody>
      </p:sp>
      <p:sp>
        <p:nvSpPr>
          <p:cNvPr id="6149" name="Text Box 9"/>
          <p:cNvSpPr txBox="1">
            <a:spLocks noChangeArrowheads="1"/>
          </p:cNvSpPr>
          <p:nvPr/>
        </p:nvSpPr>
        <p:spPr bwMode="auto">
          <a:xfrm>
            <a:off x="539552" y="3036424"/>
            <a:ext cx="8424936" cy="3600986"/>
          </a:xfrm>
          <a:prstGeom prst="rect">
            <a:avLst/>
          </a:prstGeom>
          <a:noFill/>
          <a:ln w="9525">
            <a:noFill/>
            <a:miter lim="800000"/>
            <a:headEnd/>
            <a:tailEnd/>
          </a:ln>
        </p:spPr>
        <p:txBody>
          <a:bodyPr wrap="square">
            <a:spAutoFit/>
          </a:bodyPr>
          <a:lstStyle/>
          <a:p>
            <a:pPr>
              <a:spcBef>
                <a:spcPct val="50000"/>
              </a:spcBef>
            </a:pPr>
            <a:r>
              <a:rPr lang="el-GR"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i="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2800" b="1" i="1" dirty="0" smtClean="0">
                <a:latin typeface="Times New Roman" panose="02020603050405020304" pitchFamily="18" charset="0"/>
                <a:cs typeface="Times New Roman" panose="02020603050405020304" pitchFamily="18" charset="0"/>
              </a:rPr>
              <a:t>Αιμιλία Λυμπεράκη – </a:t>
            </a:r>
            <a:r>
              <a:rPr lang="fr-FR" sz="2800" b="1" i="1" dirty="0" smtClean="0">
                <a:latin typeface="Times New Roman" panose="02020603050405020304" pitchFamily="18" charset="0"/>
                <a:cs typeface="Times New Roman" panose="02020603050405020304" pitchFamily="18" charset="0"/>
              </a:rPr>
              <a:t>Besson</a:t>
            </a:r>
            <a:endParaRPr lang="el-GR" sz="2800" b="1" i="1" dirty="0" smtClean="0">
              <a:latin typeface="Times New Roman" panose="02020603050405020304" pitchFamily="18" charset="0"/>
              <a:cs typeface="Times New Roman" panose="02020603050405020304" pitchFamily="18" charset="0"/>
            </a:endParaRPr>
          </a:p>
          <a:p>
            <a:pPr marL="342900" indent="-342900">
              <a:spcBef>
                <a:spcPct val="50000"/>
              </a:spcBef>
              <a:buFont typeface="Arial" panose="020B0604020202020204" pitchFamily="34" charset="0"/>
              <a:buChar char="•"/>
            </a:pPr>
            <a:r>
              <a:rPr lang="el-GR" sz="2000" b="1" i="1" dirty="0" smtClean="0">
                <a:latin typeface="Times New Roman" panose="02020603050405020304" pitchFamily="18" charset="0"/>
                <a:cs typeface="Times New Roman" panose="02020603050405020304" pitchFamily="18" charset="0"/>
              </a:rPr>
              <a:t>Σύμβουλος εκπαίδευσης Υπουργείου Παιδείας, Έρευνας &amp; Θρησκευμάτων</a:t>
            </a:r>
          </a:p>
          <a:p>
            <a:pPr marL="342900" indent="-342900">
              <a:spcBef>
                <a:spcPct val="50000"/>
              </a:spcBef>
              <a:buFont typeface="Arial" panose="020B0604020202020204" pitchFamily="34" charset="0"/>
              <a:buChar char="•"/>
            </a:pPr>
            <a:r>
              <a:rPr lang="el-GR" sz="2000" b="1" i="1" dirty="0" smtClean="0">
                <a:latin typeface="Times New Roman" panose="02020603050405020304" pitchFamily="18" charset="0"/>
                <a:cs typeface="Times New Roman" panose="02020603050405020304" pitchFamily="18" charset="0"/>
              </a:rPr>
              <a:t>Εισηγήτρια νέου </a:t>
            </a:r>
            <a:r>
              <a:rPr lang="en-US" sz="2000" b="1" i="1" dirty="0" smtClean="0">
                <a:latin typeface="Times New Roman" panose="02020603050405020304" pitchFamily="18" charset="0"/>
                <a:cs typeface="Times New Roman" panose="02020603050405020304" pitchFamily="18" charset="0"/>
              </a:rPr>
              <a:t>management</a:t>
            </a:r>
            <a:r>
              <a:rPr lang="el-GR" sz="2000" b="1" i="1" dirty="0" smtClean="0">
                <a:latin typeface="Times New Roman" panose="02020603050405020304" pitchFamily="18" charset="0"/>
                <a:cs typeface="Times New Roman" panose="02020603050405020304" pitchFamily="18" charset="0"/>
              </a:rPr>
              <a:t> ανθρώπινου δυναμικού και Ευρωπαϊκών Πολιτικών, </a:t>
            </a:r>
            <a:r>
              <a:rPr lang="en-US" sz="2000" b="1" i="1" dirty="0" smtClean="0">
                <a:latin typeface="Times New Roman" panose="02020603050405020304" pitchFamily="18" charset="0"/>
                <a:cs typeface="Times New Roman" panose="02020603050405020304" pitchFamily="18" charset="0"/>
              </a:rPr>
              <a:t> </a:t>
            </a:r>
            <a:r>
              <a:rPr lang="el-GR" sz="2000" b="1" i="1" dirty="0" smtClean="0">
                <a:latin typeface="Times New Roman" panose="02020603050405020304" pitchFamily="18" charset="0"/>
                <a:cs typeface="Times New Roman" panose="02020603050405020304" pitchFamily="18" charset="0"/>
              </a:rPr>
              <a:t>Ε.Κ.Δ.Δ.Α.</a:t>
            </a:r>
          </a:p>
          <a:p>
            <a:pPr marL="342900" indent="-342900">
              <a:spcBef>
                <a:spcPct val="50000"/>
              </a:spcBef>
              <a:buFont typeface="Arial" panose="020B0604020202020204" pitchFamily="34" charset="0"/>
              <a:buChar char="•"/>
            </a:pPr>
            <a:r>
              <a:rPr lang="el-GR" sz="2000" b="1" i="1" smtClean="0">
                <a:latin typeface="Times New Roman" panose="02020603050405020304" pitchFamily="18" charset="0"/>
                <a:cs typeface="Times New Roman" panose="02020603050405020304" pitchFamily="18" charset="0"/>
              </a:rPr>
              <a:t>Εμπειρογνώμονας </a:t>
            </a:r>
            <a:r>
              <a:rPr lang="en-US" sz="2000" b="1" i="1" dirty="0" smtClean="0">
                <a:latin typeface="Times New Roman" panose="02020603050405020304" pitchFamily="18" charset="0"/>
                <a:cs typeface="Times New Roman" panose="02020603050405020304" pitchFamily="18" charset="0"/>
              </a:rPr>
              <a:t>Erasmus Plus, </a:t>
            </a:r>
            <a:r>
              <a:rPr lang="el-GR" sz="2000" b="1" i="1" dirty="0" smtClean="0">
                <a:latin typeface="Times New Roman" panose="02020603050405020304" pitchFamily="18" charset="0"/>
                <a:cs typeface="Times New Roman" panose="02020603050405020304" pitchFamily="18" charset="0"/>
              </a:rPr>
              <a:t>Ι.Κ.Υ.</a:t>
            </a:r>
          </a:p>
          <a:p>
            <a:pPr>
              <a:spcBef>
                <a:spcPct val="50000"/>
              </a:spcBef>
            </a:pPr>
            <a:r>
              <a:rPr lang="en-US" sz="2000" b="1" i="1" dirty="0" smtClean="0">
                <a:latin typeface="Times New Roman" panose="02020603050405020304" pitchFamily="18" charset="0"/>
                <a:cs typeface="Times New Roman" panose="02020603050405020304" pitchFamily="18" charset="0"/>
              </a:rPr>
              <a:t>     </a:t>
            </a:r>
            <a:r>
              <a:rPr lang="en-US" sz="2000" b="1" i="1" u="sng" dirty="0" smtClean="0">
                <a:solidFill>
                  <a:schemeClr val="bg2">
                    <a:lumMod val="50000"/>
                  </a:schemeClr>
                </a:solidFill>
                <a:latin typeface="Times New Roman" panose="02020603050405020304" pitchFamily="18" charset="0"/>
                <a:cs typeface="Times New Roman" panose="02020603050405020304" pitchFamily="18" charset="0"/>
              </a:rPr>
              <a:t>emilylymperaki@yahoo.com</a:t>
            </a:r>
            <a:endParaRPr lang="el-GR" sz="2000" b="1" i="1" u="sng" dirty="0" smtClean="0">
              <a:solidFill>
                <a:schemeClr val="bg2">
                  <a:lumMod val="50000"/>
                </a:schemeClr>
              </a:solidFill>
              <a:latin typeface="Times New Roman" panose="02020603050405020304" pitchFamily="18" charset="0"/>
              <a:cs typeface="Times New Roman" panose="02020603050405020304" pitchFamily="18" charset="0"/>
            </a:endParaRPr>
          </a:p>
          <a:p>
            <a:pPr>
              <a:spcBef>
                <a:spcPct val="50000"/>
              </a:spcBef>
            </a:pPr>
            <a:r>
              <a:rPr lang="el-GR" sz="2000" b="1" i="1" dirty="0">
                <a:solidFill>
                  <a:schemeClr val="bg2">
                    <a:lumMod val="50000"/>
                  </a:schemeClr>
                </a:solidFill>
                <a:latin typeface="Times New Roman" panose="02020603050405020304" pitchFamily="18" charset="0"/>
                <a:cs typeface="Times New Roman" panose="02020603050405020304" pitchFamily="18" charset="0"/>
              </a:rPr>
              <a:t> </a:t>
            </a:r>
            <a:r>
              <a:rPr lang="el-GR" sz="2000" b="1" i="1" dirty="0" smtClean="0">
                <a:solidFill>
                  <a:schemeClr val="bg2">
                    <a:lumMod val="50000"/>
                  </a:schemeClr>
                </a:solidFill>
                <a:latin typeface="Times New Roman" panose="02020603050405020304" pitchFamily="18" charset="0"/>
                <a:cs typeface="Times New Roman" panose="02020603050405020304" pitchFamily="18" charset="0"/>
              </a:rPr>
              <a:t>    </a:t>
            </a:r>
            <a:r>
              <a:rPr lang="en-US" sz="2000" b="1" i="1" u="sng" dirty="0" smtClean="0">
                <a:solidFill>
                  <a:schemeClr val="bg2">
                    <a:lumMod val="50000"/>
                  </a:schemeClr>
                </a:solidFill>
                <a:latin typeface="Times New Roman" panose="02020603050405020304" pitchFamily="18" charset="0"/>
                <a:cs typeface="Times New Roman" panose="02020603050405020304" pitchFamily="18" charset="0"/>
              </a:rPr>
              <a:t>elymperaki@minedu.gov.gr</a:t>
            </a:r>
            <a:r>
              <a:rPr lang="en-US" sz="2000" b="1" i="1" dirty="0" smtClean="0">
                <a:solidFill>
                  <a:schemeClr val="bg2">
                    <a:lumMod val="25000"/>
                  </a:schemeClr>
                </a:solidFill>
                <a:latin typeface="Times New Roman" panose="02020603050405020304" pitchFamily="18" charset="0"/>
                <a:cs typeface="Times New Roman" panose="02020603050405020304" pitchFamily="18" charset="0"/>
              </a:rPr>
              <a:t> </a:t>
            </a:r>
          </a:p>
          <a:p>
            <a:pPr>
              <a:spcBef>
                <a:spcPct val="50000"/>
              </a:spcBef>
            </a:pPr>
            <a:endParaRPr lang="el-GR" sz="2000" b="1" i="1" dirty="0">
              <a:latin typeface="+mn-lt"/>
            </a:endParaRPr>
          </a:p>
        </p:txBody>
      </p:sp>
    </p:spTree>
    <p:extLst>
      <p:ext uri="{BB962C8B-B14F-4D97-AF65-F5344CB8AC3E}">
        <p14:creationId xmlns:p14="http://schemas.microsoft.com/office/powerpoint/2010/main" val="751292786"/>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b="1" dirty="0">
                <a:latin typeface="Times New Roman" panose="02020603050405020304" pitchFamily="18" charset="0"/>
                <a:cs typeface="Times New Roman" panose="02020603050405020304" pitchFamily="18" charset="0"/>
              </a:rPr>
              <a:t>Ο Διαμεσολαβητής ως θεσμικό </a:t>
            </a:r>
            <a:r>
              <a:rPr lang="el-GR" sz="3600" b="1" dirty="0" smtClean="0">
                <a:latin typeface="Times New Roman" panose="02020603050405020304" pitchFamily="18" charset="0"/>
                <a:cs typeface="Times New Roman" panose="02020603050405020304" pitchFamily="18" charset="0"/>
              </a:rPr>
              <a:t>πρόσωπο</a:t>
            </a:r>
            <a:endParaRPr lang="el-GR" sz="36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467544" y="1628800"/>
            <a:ext cx="8229600" cy="4525963"/>
          </a:xfrm>
        </p:spPr>
        <p:txBody>
          <a:bodyPr>
            <a:normAutofit/>
          </a:bodyPr>
          <a:lstStyle/>
          <a:p>
            <a:pPr algn="just"/>
            <a:r>
              <a:rPr lang="el-GR" dirty="0" smtClean="0">
                <a:latin typeface="Times New Roman" panose="02020603050405020304" pitchFamily="18" charset="0"/>
                <a:cs typeface="Times New Roman" panose="02020603050405020304" pitchFamily="18" charset="0"/>
              </a:rPr>
              <a:t>Η </a:t>
            </a:r>
            <a:r>
              <a:rPr lang="el-GR" dirty="0">
                <a:latin typeface="Times New Roman" panose="02020603050405020304" pitchFamily="18" charset="0"/>
                <a:cs typeface="Times New Roman" panose="02020603050405020304" pitchFamily="18" charset="0"/>
              </a:rPr>
              <a:t>τέχνη του Διαμεσολαβητή εκ των πραγμάτων </a:t>
            </a:r>
            <a:r>
              <a:rPr lang="el-GR" dirty="0" smtClean="0">
                <a:latin typeface="Times New Roman" panose="02020603050405020304" pitchFamily="18" charset="0"/>
                <a:cs typeface="Times New Roman" panose="02020603050405020304" pitchFamily="18" charset="0"/>
              </a:rPr>
              <a:t>είναι κομβική και ουσιώδης. </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Ο δικηγορικοί σύλλογοι έχουν δημιουργήσει σε πολλές πόλεις Κέντρα Κατάρτισης </a:t>
            </a:r>
            <a:r>
              <a:rPr lang="el-GR" dirty="0" smtClean="0">
                <a:latin typeface="Times New Roman" panose="02020603050405020304" pitchFamily="18" charset="0"/>
                <a:cs typeface="Times New Roman" panose="02020603050405020304" pitchFamily="18" charset="0"/>
              </a:rPr>
              <a:t>Διαμεσολαβητών.</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Υπάρχουν συγκεκριμένα καθήκοντα για τους διαμεσολαβητές </a:t>
            </a:r>
            <a:r>
              <a:rPr lang="el-GR" dirty="0" smtClean="0">
                <a:latin typeface="Times New Roman" panose="02020603050405020304" pitchFamily="18" charset="0"/>
                <a:cs typeface="Times New Roman" panose="02020603050405020304" pitchFamily="18" charset="0"/>
              </a:rPr>
              <a:t>τα οποία πηγάζουν, </a:t>
            </a:r>
            <a:r>
              <a:rPr lang="el-GR" dirty="0">
                <a:latin typeface="Times New Roman" panose="02020603050405020304" pitchFamily="18" charset="0"/>
                <a:cs typeface="Times New Roman" panose="02020603050405020304" pitchFamily="18" charset="0"/>
              </a:rPr>
              <a:t>είτε από τη νομοθεσία, είτε από τη </a:t>
            </a:r>
            <a:r>
              <a:rPr lang="el-GR" dirty="0" smtClean="0">
                <a:latin typeface="Times New Roman" panose="02020603050405020304" pitchFamily="18" charset="0"/>
                <a:cs typeface="Times New Roman" panose="02020603050405020304" pitchFamily="18" charset="0"/>
              </a:rPr>
              <a:t>δεοντολογία, </a:t>
            </a:r>
            <a:r>
              <a:rPr lang="el-GR" dirty="0">
                <a:latin typeface="Times New Roman" panose="02020603050405020304" pitchFamily="18" charset="0"/>
                <a:cs typeface="Times New Roman" panose="02020603050405020304" pitchFamily="18" charset="0"/>
              </a:rPr>
              <a:t>είτε από την συμφωνία των </a:t>
            </a:r>
            <a:r>
              <a:rPr lang="el-GR" dirty="0" smtClean="0">
                <a:latin typeface="Times New Roman" panose="02020603050405020304" pitchFamily="18" charset="0"/>
                <a:cs typeface="Times New Roman" panose="02020603050405020304" pitchFamily="18" charset="0"/>
              </a:rPr>
              <a:t>μερών. </a:t>
            </a:r>
          </a:p>
          <a:p>
            <a:pPr algn="just"/>
            <a:r>
              <a:rPr lang="el-GR" dirty="0" smtClean="0">
                <a:latin typeface="Times New Roman" panose="02020603050405020304" pitchFamily="18" charset="0"/>
                <a:cs typeface="Times New Roman" panose="02020603050405020304" pitchFamily="18" charset="0"/>
              </a:rPr>
              <a:t>Μέχρι </a:t>
            </a:r>
            <a:r>
              <a:rPr lang="el-GR" dirty="0">
                <a:latin typeface="Times New Roman" panose="02020603050405020304" pitchFamily="18" charset="0"/>
                <a:cs typeface="Times New Roman" panose="02020603050405020304" pitchFamily="18" charset="0"/>
              </a:rPr>
              <a:t>σήμερα έχουν πιστοποιηθεί 1700 διαμεσολαβητές και σε λίγο θα φτάσουν τις </a:t>
            </a:r>
            <a:r>
              <a:rPr lang="en-US" dirty="0" smtClean="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2000.</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01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latin typeface="Times New Roman" panose="02020603050405020304" pitchFamily="18" charset="0"/>
                <a:cs typeface="Times New Roman" panose="02020603050405020304" pitchFamily="18" charset="0"/>
              </a:rPr>
              <a:t>Οφέλη από τη Διαμεσολάβηση </a:t>
            </a:r>
            <a:endParaRPr lang="el-GR" sz="36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normAutofit/>
          </a:bodyPr>
          <a:lstStyle/>
          <a:p>
            <a:pPr marL="0" indent="0">
              <a:buNone/>
            </a:pPr>
            <a:r>
              <a:rPr lang="el-GR" dirty="0">
                <a:latin typeface="Times New Roman" panose="02020603050405020304" pitchFamily="18" charset="0"/>
                <a:cs typeface="Times New Roman" panose="02020603050405020304" pitchFamily="18" charset="0"/>
              </a:rPr>
              <a:t>Με τη </a:t>
            </a:r>
            <a:r>
              <a:rPr lang="el-GR" dirty="0" smtClean="0">
                <a:latin typeface="Times New Roman" panose="02020603050405020304" pitchFamily="18" charset="0"/>
                <a:cs typeface="Times New Roman" panose="02020603050405020304" pitchFamily="18" charset="0"/>
              </a:rPr>
              <a:t>Διαμεσολάβηση τα άτομα και η κοινωνία κερδίζουν:</a:t>
            </a:r>
          </a:p>
          <a:p>
            <a:pPr marL="0" indent="0">
              <a:buNone/>
            </a:pPr>
            <a:endParaRPr lang="el-GR" dirty="0" smtClean="0">
              <a:latin typeface="Times New Roman" panose="02020603050405020304" pitchFamily="18" charset="0"/>
              <a:cs typeface="Times New Roman" panose="02020603050405020304" pitchFamily="18" charset="0"/>
            </a:endParaRPr>
          </a:p>
          <a:p>
            <a:r>
              <a:rPr lang="el-GR" i="1" dirty="0" smtClean="0">
                <a:latin typeface="Times New Roman" panose="02020603050405020304" pitchFamily="18" charset="0"/>
                <a:cs typeface="Times New Roman" panose="02020603050405020304" pitchFamily="18" charset="0"/>
              </a:rPr>
              <a:t>Χρόνο</a:t>
            </a:r>
            <a:endParaRPr lang="el-GR" i="1" dirty="0">
              <a:latin typeface="Times New Roman" panose="02020603050405020304" pitchFamily="18" charset="0"/>
              <a:cs typeface="Times New Roman" panose="02020603050405020304" pitchFamily="18" charset="0"/>
            </a:endParaRPr>
          </a:p>
          <a:p>
            <a:r>
              <a:rPr lang="el-GR" i="1" dirty="0">
                <a:latin typeface="Times New Roman" panose="02020603050405020304" pitchFamily="18" charset="0"/>
                <a:cs typeface="Times New Roman" panose="02020603050405020304" pitchFamily="18" charset="0"/>
              </a:rPr>
              <a:t>Χρήμα</a:t>
            </a:r>
          </a:p>
          <a:p>
            <a:r>
              <a:rPr lang="el-GR" i="1" dirty="0" smtClean="0">
                <a:latin typeface="Times New Roman" panose="02020603050405020304" pitchFamily="18" charset="0"/>
                <a:cs typeface="Times New Roman" panose="02020603050405020304" pitchFamily="18" charset="0"/>
              </a:rPr>
              <a:t>Ταχύτερη εξέλιξη διαδικασιών </a:t>
            </a:r>
            <a:endParaRPr lang="el-GR" i="1" dirty="0">
              <a:latin typeface="Times New Roman" panose="02020603050405020304" pitchFamily="18" charset="0"/>
              <a:cs typeface="Times New Roman" panose="02020603050405020304" pitchFamily="18" charset="0"/>
            </a:endParaRPr>
          </a:p>
          <a:p>
            <a:r>
              <a:rPr lang="el-GR" i="1" dirty="0">
                <a:latin typeface="Times New Roman" panose="02020603050405020304" pitchFamily="18" charset="0"/>
                <a:cs typeface="Times New Roman" panose="02020603050405020304" pitchFamily="18" charset="0"/>
              </a:rPr>
              <a:t>Ψυχική ηρεμία</a:t>
            </a:r>
          </a:p>
          <a:p>
            <a:r>
              <a:rPr lang="el-GR" i="1" dirty="0">
                <a:latin typeface="Times New Roman" panose="02020603050405020304" pitchFamily="18" charset="0"/>
                <a:cs typeface="Times New Roman" panose="02020603050405020304" pitchFamily="18" charset="0"/>
              </a:rPr>
              <a:t>Κοινωνική συνοχή</a:t>
            </a:r>
          </a:p>
          <a:p>
            <a:r>
              <a:rPr lang="el-GR" i="1" dirty="0">
                <a:latin typeface="Times New Roman" panose="02020603050405020304" pitchFamily="18" charset="0"/>
                <a:cs typeface="Times New Roman" panose="02020603050405020304" pitchFamily="18" charset="0"/>
              </a:rPr>
              <a:t>Ελάχιστα αποδεκτό δίκαιο</a:t>
            </a:r>
          </a:p>
          <a:p>
            <a:r>
              <a:rPr lang="el-GR" i="1" dirty="0">
                <a:latin typeface="Times New Roman" panose="02020603050405020304" pitchFamily="18" charset="0"/>
                <a:cs typeface="Times New Roman" panose="02020603050405020304" pitchFamily="18" charset="0"/>
              </a:rPr>
              <a:t>Απόρρητο και διαφύλαξη προσωπικοτήτων </a:t>
            </a:r>
          </a:p>
          <a:p>
            <a:endParaRPr lang="el-GR" dirty="0"/>
          </a:p>
        </p:txBody>
      </p:sp>
    </p:spTree>
    <p:extLst>
      <p:ext uri="{BB962C8B-B14F-4D97-AF65-F5344CB8AC3E}">
        <p14:creationId xmlns:p14="http://schemas.microsoft.com/office/powerpoint/2010/main" val="374493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000" b="1" dirty="0" smtClean="0">
                <a:latin typeface="Times New Roman" panose="02020603050405020304" pitchFamily="18" charset="0"/>
                <a:cs typeface="Times New Roman" panose="02020603050405020304" pitchFamily="18" charset="0"/>
              </a:rPr>
              <a:t>Τα πρόσωπα και η Διαμεσολάβηση </a:t>
            </a:r>
            <a:endParaRPr lang="el-GR" sz="40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Η Δ</a:t>
            </a:r>
            <a:r>
              <a:rPr lang="el-GR" dirty="0" smtClean="0">
                <a:latin typeface="Times New Roman" panose="02020603050405020304" pitchFamily="18" charset="0"/>
                <a:cs typeface="Times New Roman" panose="02020603050405020304" pitchFamily="18" charset="0"/>
              </a:rPr>
              <a:t>ιαμεσολάβηση </a:t>
            </a:r>
            <a:r>
              <a:rPr lang="el-GR" dirty="0">
                <a:latin typeface="Times New Roman" panose="02020603050405020304" pitchFamily="18" charset="0"/>
                <a:cs typeface="Times New Roman" panose="02020603050405020304" pitchFamily="18" charset="0"/>
              </a:rPr>
              <a:t>νομιμοποιεί ηθικά τις αναγκαίες υποχωρήσεις που είναι απαραίτητες για να βρεθεί </a:t>
            </a:r>
            <a:r>
              <a:rPr lang="el-GR" dirty="0" smtClean="0">
                <a:latin typeface="Times New Roman" panose="02020603050405020304" pitchFamily="18" charset="0"/>
                <a:cs typeface="Times New Roman" panose="02020603050405020304" pitchFamily="18" charset="0"/>
              </a:rPr>
              <a:t>λύση.</a:t>
            </a:r>
          </a:p>
          <a:p>
            <a:pPr algn="just"/>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Κατοχυρώνει – προστατεύει  </a:t>
            </a:r>
            <a:r>
              <a:rPr lang="el-GR" dirty="0" smtClean="0">
                <a:latin typeface="Times New Roman" panose="02020603050405020304" pitchFamily="18" charset="0"/>
                <a:cs typeface="Times New Roman" panose="02020603050405020304" pitchFamily="18" charset="0"/>
              </a:rPr>
              <a:t>τα μέρη έναντι κριτικής για </a:t>
            </a:r>
            <a:r>
              <a:rPr lang="el-GR" dirty="0">
                <a:latin typeface="Times New Roman" panose="02020603050405020304" pitchFamily="18" charset="0"/>
                <a:cs typeface="Times New Roman" panose="02020603050405020304" pitchFamily="18" charset="0"/>
              </a:rPr>
              <a:t>τις </a:t>
            </a:r>
            <a:r>
              <a:rPr lang="el-GR" dirty="0" smtClean="0">
                <a:latin typeface="Times New Roman" panose="02020603050405020304" pitchFamily="18" charset="0"/>
                <a:cs typeface="Times New Roman" panose="02020603050405020304" pitchFamily="18" charset="0"/>
              </a:rPr>
              <a:t>υποχωρήσεις.</a:t>
            </a:r>
          </a:p>
          <a:p>
            <a:pPr marL="0" indent="0" algn="just">
              <a:buNone/>
            </a:pPr>
            <a:r>
              <a:rPr lang="el-GR" dirty="0" smtClean="0">
                <a:latin typeface="Times New Roman" panose="02020603050405020304" pitchFamily="18" charset="0"/>
                <a:cs typeface="Times New Roman" panose="02020603050405020304" pitchFamily="18" charset="0"/>
              </a:rPr>
              <a:t> </a:t>
            </a:r>
          </a:p>
          <a:p>
            <a:pPr algn="just"/>
            <a:r>
              <a:rPr lang="el-GR" dirty="0" smtClean="0">
                <a:latin typeface="Times New Roman" panose="02020603050405020304" pitchFamily="18" charset="0"/>
                <a:cs typeface="Times New Roman" panose="02020603050405020304" pitchFamily="18" charset="0"/>
              </a:rPr>
              <a:t>Περιορίζει τη διάχυση στην κοινωνία υποθέσεων που μπορεί να προκαλέσουν, αναίτια, βλάβες σε πρόσωπα και θεσμούς.</a:t>
            </a:r>
          </a:p>
          <a:p>
            <a:endParaRPr lang="el-GR" dirty="0"/>
          </a:p>
          <a:p>
            <a:endParaRPr lang="el-GR" dirty="0"/>
          </a:p>
        </p:txBody>
      </p:sp>
    </p:spTree>
    <p:extLst>
      <p:ext uri="{BB962C8B-B14F-4D97-AF65-F5344CB8AC3E}">
        <p14:creationId xmlns:p14="http://schemas.microsoft.com/office/powerpoint/2010/main" val="319179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Times New Roman" panose="02020603050405020304" pitchFamily="18" charset="0"/>
                <a:cs typeface="Times New Roman" panose="02020603050405020304" pitchFamily="18" charset="0"/>
              </a:rPr>
              <a:t>Πρακτική διαδικασία</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457200" y="1600200"/>
            <a:ext cx="8229600" cy="5069160"/>
          </a:xfrm>
        </p:spPr>
        <p:txBody>
          <a:bodyPr>
            <a:normAutofit fontScale="70000" lnSpcReduction="20000"/>
          </a:bodyPr>
          <a:lstStyle/>
          <a:p>
            <a:pPr algn="just"/>
            <a:r>
              <a:rPr lang="el-GR" sz="2900" dirty="0">
                <a:latin typeface="Times New Roman" panose="02020603050405020304" pitchFamily="18" charset="0"/>
                <a:cs typeface="Times New Roman" panose="02020603050405020304" pitchFamily="18" charset="0"/>
              </a:rPr>
              <a:t>Ο </a:t>
            </a:r>
            <a:r>
              <a:rPr lang="el-GR" sz="2900" dirty="0" smtClean="0">
                <a:latin typeface="Times New Roman" panose="02020603050405020304" pitchFamily="18" charset="0"/>
                <a:cs typeface="Times New Roman" panose="02020603050405020304" pitchFamily="18" charset="0"/>
              </a:rPr>
              <a:t>Διαμεσολαβητής </a:t>
            </a:r>
            <a:r>
              <a:rPr lang="el-GR" sz="2900" dirty="0">
                <a:latin typeface="Times New Roman" panose="02020603050405020304" pitchFamily="18" charset="0"/>
                <a:cs typeface="Times New Roman" panose="02020603050405020304" pitchFamily="18" charset="0"/>
              </a:rPr>
              <a:t>καλεί κατά σειρά τους </a:t>
            </a:r>
            <a:r>
              <a:rPr lang="el-GR" sz="2900" dirty="0" smtClean="0">
                <a:latin typeface="Times New Roman" panose="02020603050405020304" pitchFamily="18" charset="0"/>
                <a:cs typeface="Times New Roman" panose="02020603050405020304" pitchFamily="18" charset="0"/>
              </a:rPr>
              <a:t>προσφεύγοντες. </a:t>
            </a:r>
            <a:endParaRPr lang="el-GR" sz="2900" dirty="0">
              <a:latin typeface="Times New Roman" panose="02020603050405020304" pitchFamily="18" charset="0"/>
              <a:cs typeface="Times New Roman" panose="02020603050405020304" pitchFamily="18" charset="0"/>
            </a:endParaRPr>
          </a:p>
          <a:p>
            <a:pPr algn="just"/>
            <a:r>
              <a:rPr lang="el-GR" sz="2900" dirty="0">
                <a:latin typeface="Times New Roman" panose="02020603050405020304" pitchFamily="18" charset="0"/>
                <a:cs typeface="Times New Roman" panose="02020603050405020304" pitchFamily="18" charset="0"/>
              </a:rPr>
              <a:t>Ακούει τα επιχειρήματα </a:t>
            </a:r>
            <a:r>
              <a:rPr lang="el-GR" sz="2900" dirty="0" smtClean="0">
                <a:latin typeface="Times New Roman" panose="02020603050405020304" pitchFamily="18" charset="0"/>
                <a:cs typeface="Times New Roman" panose="02020603050405020304" pitchFamily="18" charset="0"/>
              </a:rPr>
              <a:t>και στοιχεία του καθενός.</a:t>
            </a:r>
            <a:endParaRPr lang="el-GR" sz="2900" dirty="0">
              <a:latin typeface="Times New Roman" panose="02020603050405020304" pitchFamily="18" charset="0"/>
              <a:cs typeface="Times New Roman" panose="02020603050405020304" pitchFamily="18" charset="0"/>
            </a:endParaRPr>
          </a:p>
          <a:p>
            <a:pPr algn="just"/>
            <a:r>
              <a:rPr lang="el-GR" sz="2900" dirty="0">
                <a:latin typeface="Times New Roman" panose="02020603050405020304" pitchFamily="18" charset="0"/>
                <a:cs typeface="Times New Roman" panose="02020603050405020304" pitchFamily="18" charset="0"/>
              </a:rPr>
              <a:t>Ζητάει από τον καθένα τι από αυτά είναι </a:t>
            </a:r>
            <a:r>
              <a:rPr lang="el-GR" sz="2900" dirty="0" smtClean="0">
                <a:latin typeface="Times New Roman" panose="02020603050405020304" pitchFamily="18" charset="0"/>
                <a:cs typeface="Times New Roman" panose="02020603050405020304" pitchFamily="18" charset="0"/>
              </a:rPr>
              <a:t>ανακοινώσιμο </a:t>
            </a:r>
            <a:r>
              <a:rPr lang="el-GR" sz="2900" dirty="0">
                <a:latin typeface="Times New Roman" panose="02020603050405020304" pitchFamily="18" charset="0"/>
                <a:cs typeface="Times New Roman" panose="02020603050405020304" pitchFamily="18" charset="0"/>
              </a:rPr>
              <a:t>στην άλλη </a:t>
            </a:r>
            <a:r>
              <a:rPr lang="el-GR" sz="2900" dirty="0" smtClean="0">
                <a:latin typeface="Times New Roman" panose="02020603050405020304" pitchFamily="18" charset="0"/>
                <a:cs typeface="Times New Roman" panose="02020603050405020304" pitchFamily="18" charset="0"/>
              </a:rPr>
              <a:t>πλευρά.</a:t>
            </a:r>
            <a:endParaRPr lang="el-GR" sz="2900" dirty="0">
              <a:latin typeface="Times New Roman" panose="02020603050405020304" pitchFamily="18" charset="0"/>
              <a:cs typeface="Times New Roman" panose="02020603050405020304" pitchFamily="18" charset="0"/>
            </a:endParaRPr>
          </a:p>
          <a:p>
            <a:pPr algn="just"/>
            <a:r>
              <a:rPr lang="el-GR" sz="2900" dirty="0" smtClean="0">
                <a:latin typeface="Times New Roman" panose="02020603050405020304" pitchFamily="18" charset="0"/>
                <a:cs typeface="Times New Roman" panose="02020603050405020304" pitchFamily="18" charset="0"/>
              </a:rPr>
              <a:t>Ο Διαμεσολαβητής </a:t>
            </a:r>
            <a:r>
              <a:rPr lang="el-GR" sz="2900" dirty="0">
                <a:latin typeface="Times New Roman" panose="02020603050405020304" pitchFamily="18" charset="0"/>
                <a:cs typeface="Times New Roman" panose="02020603050405020304" pitchFamily="18" charset="0"/>
              </a:rPr>
              <a:t>καταρτίζει τις διαφορές και τις συμφωνίες και σε συνέχεια αρχίζει η διαπραγμάτευση με κάθε μέρος και όλοι μαζί για την άμβλυνση των διαφορών με στόχο </a:t>
            </a:r>
            <a:r>
              <a:rPr lang="el-GR" sz="2900" dirty="0" smtClean="0">
                <a:latin typeface="Times New Roman" panose="02020603050405020304" pitchFamily="18" charset="0"/>
                <a:cs typeface="Times New Roman" panose="02020603050405020304" pitchFamily="18" charset="0"/>
              </a:rPr>
              <a:t>την αποδεκτή και δίκαια συμφωνία.</a:t>
            </a:r>
            <a:r>
              <a:rPr lang="el-GR" sz="2900" dirty="0">
                <a:latin typeface="Times New Roman" panose="02020603050405020304" pitchFamily="18" charset="0"/>
                <a:cs typeface="Times New Roman" panose="02020603050405020304" pitchFamily="18" charset="0"/>
              </a:rPr>
              <a:t> </a:t>
            </a:r>
            <a:endParaRPr lang="el-GR" sz="2900" dirty="0" smtClean="0">
              <a:latin typeface="Times New Roman" panose="02020603050405020304" pitchFamily="18" charset="0"/>
              <a:cs typeface="Times New Roman" panose="02020603050405020304" pitchFamily="18" charset="0"/>
            </a:endParaRPr>
          </a:p>
          <a:p>
            <a:pPr algn="just"/>
            <a:r>
              <a:rPr lang="el-GR" sz="2900" dirty="0" smtClean="0">
                <a:latin typeface="Times New Roman" panose="02020603050405020304" pitchFamily="18" charset="0"/>
                <a:cs typeface="Times New Roman" panose="02020603050405020304" pitchFamily="18" charset="0"/>
              </a:rPr>
              <a:t>Το </a:t>
            </a:r>
            <a:r>
              <a:rPr lang="el-GR" sz="2900" dirty="0">
                <a:latin typeface="Times New Roman" panose="02020603050405020304" pitchFamily="18" charset="0"/>
                <a:cs typeface="Times New Roman" panose="02020603050405020304" pitchFamily="18" charset="0"/>
              </a:rPr>
              <a:t>κάθε μέρος ανάλογα με την εξέλιξη προσκομίζει </a:t>
            </a:r>
            <a:r>
              <a:rPr lang="el-GR" sz="2900" dirty="0" smtClean="0">
                <a:latin typeface="Times New Roman" panose="02020603050405020304" pitchFamily="18" charset="0"/>
                <a:cs typeface="Times New Roman" panose="02020603050405020304" pitchFamily="18" charset="0"/>
              </a:rPr>
              <a:t>στη </a:t>
            </a:r>
            <a:r>
              <a:rPr lang="el-GR" sz="2900" dirty="0">
                <a:latin typeface="Times New Roman" panose="02020603050405020304" pitchFamily="18" charset="0"/>
                <a:cs typeface="Times New Roman" panose="02020603050405020304" pitchFamily="18" charset="0"/>
              </a:rPr>
              <a:t>διαπραγμάτευση ότι </a:t>
            </a:r>
            <a:r>
              <a:rPr lang="el-GR" sz="2900" dirty="0" smtClean="0">
                <a:latin typeface="Times New Roman" panose="02020603050405020304" pitchFamily="18" charset="0"/>
                <a:cs typeface="Times New Roman" panose="02020603050405020304" pitchFamily="18" charset="0"/>
              </a:rPr>
              <a:t>νέο στοιχείο </a:t>
            </a:r>
            <a:r>
              <a:rPr lang="el-GR" sz="2900" dirty="0">
                <a:latin typeface="Times New Roman" panose="02020603050405020304" pitchFamily="18" charset="0"/>
                <a:cs typeface="Times New Roman" panose="02020603050405020304" pitchFamily="18" charset="0"/>
              </a:rPr>
              <a:t>επιθυμεί για να τεκμηριώσει το δίκαιό του. </a:t>
            </a:r>
            <a:endParaRPr lang="el-GR" sz="2900" dirty="0" smtClean="0">
              <a:latin typeface="Times New Roman" panose="02020603050405020304" pitchFamily="18" charset="0"/>
              <a:cs typeface="Times New Roman" panose="02020603050405020304" pitchFamily="18" charset="0"/>
            </a:endParaRPr>
          </a:p>
          <a:p>
            <a:pPr algn="just"/>
            <a:r>
              <a:rPr lang="el-GR" sz="2900" dirty="0" smtClean="0">
                <a:latin typeface="Times New Roman" panose="02020603050405020304" pitchFamily="18" charset="0"/>
                <a:cs typeface="Times New Roman" panose="02020603050405020304" pitchFamily="18" charset="0"/>
              </a:rPr>
              <a:t>Με </a:t>
            </a:r>
            <a:r>
              <a:rPr lang="el-GR" sz="2900" dirty="0">
                <a:latin typeface="Times New Roman" panose="02020603050405020304" pitchFamily="18" charset="0"/>
                <a:cs typeface="Times New Roman" panose="02020603050405020304" pitchFamily="18" charset="0"/>
              </a:rPr>
              <a:t>αυτή τη διαδικασία επαναλαμβάνονται οι επαφές και οι διαδικασίες ώστε να έρθει το επιθυμητό αποτέλεσμα</a:t>
            </a:r>
            <a:r>
              <a:rPr lang="el-GR" sz="2900" dirty="0" smtClean="0">
                <a:latin typeface="Times New Roman" panose="02020603050405020304" pitchFamily="18" charset="0"/>
                <a:cs typeface="Times New Roman" panose="02020603050405020304" pitchFamily="18" charset="0"/>
              </a:rPr>
              <a:t>.</a:t>
            </a:r>
            <a:endParaRPr lang="el-GR" sz="2900" dirty="0">
              <a:latin typeface="Times New Roman" panose="02020603050405020304" pitchFamily="18" charset="0"/>
              <a:cs typeface="Times New Roman" panose="02020603050405020304" pitchFamily="18" charset="0"/>
            </a:endParaRPr>
          </a:p>
          <a:p>
            <a:pPr algn="just"/>
            <a:r>
              <a:rPr lang="el-GR" sz="2900" dirty="0">
                <a:latin typeface="Times New Roman" panose="02020603050405020304" pitchFamily="18" charset="0"/>
                <a:cs typeface="Times New Roman" panose="02020603050405020304" pitchFamily="18" charset="0"/>
              </a:rPr>
              <a:t>Αν ο Διαμεσολαβητής αντιληφθεί ότι υπάρχει δόλια προσφυγή </a:t>
            </a:r>
            <a:r>
              <a:rPr lang="el-GR" sz="2900" dirty="0" smtClean="0">
                <a:latin typeface="Times New Roman" panose="02020603050405020304" pitchFamily="18" charset="0"/>
                <a:cs typeface="Times New Roman" panose="02020603050405020304" pitchFamily="18" charset="0"/>
              </a:rPr>
              <a:t>διακόπτει </a:t>
            </a:r>
            <a:r>
              <a:rPr lang="el-GR" sz="2900" dirty="0">
                <a:latin typeface="Times New Roman" panose="02020603050405020304" pitchFamily="18" charset="0"/>
                <a:cs typeface="Times New Roman" panose="02020603050405020304" pitchFamily="18" charset="0"/>
              </a:rPr>
              <a:t>αμέσως τη Διαμεσολάβηση</a:t>
            </a:r>
            <a:r>
              <a:rPr lang="el-GR" dirty="0">
                <a:latin typeface="Times New Roman" panose="02020603050405020304" pitchFamily="18" charset="0"/>
                <a:cs typeface="Times New Roman" panose="02020603050405020304" pitchFamily="18" charset="0"/>
              </a:rPr>
              <a:t>. </a:t>
            </a:r>
            <a:endParaRPr lang="el-GR" dirty="0" smtClean="0">
              <a:latin typeface="Times New Roman" panose="02020603050405020304" pitchFamily="18" charset="0"/>
              <a:cs typeface="Times New Roman" panose="02020603050405020304" pitchFamily="18" charset="0"/>
            </a:endParaRPr>
          </a:p>
          <a:p>
            <a:pPr algn="just"/>
            <a:endParaRPr lang="el-GR" dirty="0">
              <a:latin typeface="Times New Roman" panose="02020603050405020304" pitchFamily="18" charset="0"/>
              <a:cs typeface="Times New Roman" panose="02020603050405020304" pitchFamily="18" charset="0"/>
            </a:endParaRPr>
          </a:p>
          <a:p>
            <a:pPr algn="just"/>
            <a:endParaRPr lang="el-GR" dirty="0" smtClean="0">
              <a:latin typeface="Times New Roman" panose="02020603050405020304" pitchFamily="18" charset="0"/>
              <a:cs typeface="Times New Roman" panose="02020603050405020304" pitchFamily="18" charset="0"/>
            </a:endParaRPr>
          </a:p>
          <a:p>
            <a:pPr marL="0" indent="0" algn="just">
              <a:buNone/>
            </a:pPr>
            <a:r>
              <a:rPr lang="el-GR" i="1" dirty="0" smtClean="0">
                <a:latin typeface="Times New Roman"/>
                <a:cs typeface="Times New Roman"/>
              </a:rPr>
              <a:t>► </a:t>
            </a:r>
            <a:r>
              <a:rPr lang="el-GR" i="1" dirty="0" smtClean="0">
                <a:latin typeface="Times New Roman" panose="02020603050405020304" pitchFamily="18" charset="0"/>
                <a:cs typeface="Times New Roman" panose="02020603050405020304" pitchFamily="18" charset="0"/>
              </a:rPr>
              <a:t>Η περάτωση μπορεί να γίνει με την κατάθεση πρακτικών μάλλον στην Γραμματεία του Μονομελούς Πρωτοδικείου.</a:t>
            </a:r>
            <a:endParaRPr lang="el-G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6887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187624" y="1340768"/>
            <a:ext cx="7515057" cy="707886"/>
          </a:xfrm>
          <a:prstGeom prst="rect">
            <a:avLst/>
          </a:prstGeom>
        </p:spPr>
        <p:txBody>
          <a:bodyPr wrap="square">
            <a:spAutoFit/>
          </a:bodyPr>
          <a:lstStyle/>
          <a:p>
            <a:pPr algn="ctr"/>
            <a:r>
              <a:rPr lang="el-GR" sz="4000" dirty="0">
                <a:latin typeface="Times New Roman" panose="02020603050405020304" pitchFamily="18" charset="0"/>
                <a:cs typeface="Times New Roman" panose="02020603050405020304" pitchFamily="18" charset="0"/>
              </a:rPr>
              <a:t>Διαχείριση συγκρούσεων</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3028950"/>
            <a:ext cx="4608512" cy="25602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4750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sz="quarter" idx="1"/>
          </p:nvPr>
        </p:nvSpPr>
        <p:spPr/>
        <p:txBody>
          <a:bodyPr/>
          <a:lstStyle/>
          <a:p>
            <a:pPr marL="0" indent="0" algn="ctr">
              <a:buNone/>
            </a:pPr>
            <a:endParaRPr lang="en-US" dirty="0" smtClean="0"/>
          </a:p>
          <a:p>
            <a:pPr marL="0" indent="0" algn="ctr">
              <a:buNone/>
            </a:pPr>
            <a:endParaRPr lang="en-US" dirty="0"/>
          </a:p>
          <a:p>
            <a:pPr marL="0" indent="0" algn="ctr">
              <a:buNone/>
            </a:pPr>
            <a:r>
              <a:rPr lang="en-US" i="1" dirty="0" smtClean="0">
                <a:solidFill>
                  <a:srgbClr val="FF0000"/>
                </a:solidFill>
              </a:rPr>
              <a:t>“ The competence, integrity and sensitivity</a:t>
            </a:r>
          </a:p>
          <a:p>
            <a:pPr marL="0" indent="0" algn="ctr">
              <a:buNone/>
            </a:pPr>
            <a:r>
              <a:rPr lang="en-US" i="1" dirty="0" smtClean="0">
                <a:solidFill>
                  <a:srgbClr val="FF0000"/>
                </a:solidFill>
              </a:rPr>
              <a:t>of those who work in public service</a:t>
            </a:r>
          </a:p>
          <a:p>
            <a:pPr marL="0" indent="0" algn="ctr">
              <a:buNone/>
            </a:pPr>
            <a:r>
              <a:rPr lang="en-US" i="1" dirty="0" smtClean="0">
                <a:solidFill>
                  <a:srgbClr val="FF0000"/>
                </a:solidFill>
              </a:rPr>
              <a:t>will determine the quality</a:t>
            </a:r>
          </a:p>
          <a:p>
            <a:pPr marL="0" indent="0" algn="ctr">
              <a:buNone/>
            </a:pPr>
            <a:r>
              <a:rPr lang="en-US" i="1" dirty="0" smtClean="0">
                <a:solidFill>
                  <a:srgbClr val="FF0000"/>
                </a:solidFill>
              </a:rPr>
              <a:t>of life for all of us ”</a:t>
            </a:r>
          </a:p>
          <a:p>
            <a:pPr marL="0" indent="0" algn="ctr">
              <a:buNone/>
            </a:pPr>
            <a:endParaRPr lang="en-US" dirty="0"/>
          </a:p>
          <a:p>
            <a:pPr marL="3673475" indent="0" algn="ctr">
              <a:buNone/>
            </a:pPr>
            <a:r>
              <a:rPr lang="en-US" sz="2400" i="1" dirty="0" smtClean="0">
                <a:solidFill>
                  <a:srgbClr val="0070C0"/>
                </a:solidFill>
              </a:rPr>
              <a:t>Bill Bradley</a:t>
            </a:r>
            <a:endParaRPr lang="el-GR" sz="2400" i="1" dirty="0">
              <a:solidFill>
                <a:srgbClr val="0070C0"/>
              </a:solidFill>
            </a:endParaRPr>
          </a:p>
        </p:txBody>
      </p:sp>
    </p:spTree>
    <p:extLst>
      <p:ext uri="{BB962C8B-B14F-4D97-AF65-F5344CB8AC3E}">
        <p14:creationId xmlns:p14="http://schemas.microsoft.com/office/powerpoint/2010/main" val="2104716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332656"/>
            <a:ext cx="8640960" cy="1584176"/>
          </a:xfrm>
        </p:spPr>
        <p:txBody>
          <a:bodyPr>
            <a:noAutofit/>
          </a:bodyPr>
          <a:lstStyle/>
          <a:p>
            <a:r>
              <a:rPr lang="el-GR" sz="3200" b="1" dirty="0" smtClean="0">
                <a:solidFill>
                  <a:srgbClr val="FF0000"/>
                </a:solidFill>
                <a:latin typeface="Times New Roman" panose="02020603050405020304" pitchFamily="18" charset="0"/>
                <a:cs typeface="Times New Roman" panose="02020603050405020304" pitchFamily="18" charset="0"/>
              </a:rPr>
              <a:t>Κεφάλαιο 2</a:t>
            </a:r>
            <a:r>
              <a:rPr lang="el-GR" sz="3200" b="1" baseline="30000" dirty="0" smtClean="0">
                <a:solidFill>
                  <a:srgbClr val="FF0000"/>
                </a:solidFill>
                <a:latin typeface="Times New Roman" panose="02020603050405020304" pitchFamily="18" charset="0"/>
                <a:cs typeface="Times New Roman" panose="02020603050405020304" pitchFamily="18" charset="0"/>
              </a:rPr>
              <a:t>ο</a:t>
            </a:r>
            <a:r>
              <a:rPr lang="en-US" sz="3200" b="1" baseline="30000" dirty="0">
                <a:solidFill>
                  <a:srgbClr val="FF0000"/>
                </a:solidFill>
                <a:latin typeface="Times New Roman" panose="02020603050405020304" pitchFamily="18" charset="0"/>
                <a:cs typeface="Times New Roman" panose="02020603050405020304" pitchFamily="18" charset="0"/>
              </a:rPr>
              <a:t/>
            </a:r>
            <a:br>
              <a:rPr lang="en-US" sz="3200" b="1" baseline="30000" dirty="0">
                <a:solidFill>
                  <a:srgbClr val="FF0000"/>
                </a:solidFill>
                <a:latin typeface="Times New Roman" panose="02020603050405020304" pitchFamily="18" charset="0"/>
                <a:cs typeface="Times New Roman" panose="02020603050405020304" pitchFamily="18" charset="0"/>
              </a:rPr>
            </a:br>
            <a:r>
              <a:rPr lang="el-GR" sz="2800" b="1" dirty="0" smtClean="0">
                <a:solidFill>
                  <a:srgbClr val="0070C0"/>
                </a:solidFill>
                <a:latin typeface="Times New Roman" panose="02020603050405020304" pitchFamily="18" charset="0"/>
                <a:cs typeface="Times New Roman" panose="02020603050405020304" pitchFamily="18" charset="0"/>
              </a:rPr>
              <a:t>Δημόσια Διοίκηση</a:t>
            </a:r>
            <a:r>
              <a:rPr lang="en-US" sz="2800" b="1" dirty="0" smtClean="0">
                <a:solidFill>
                  <a:srgbClr val="0070C0"/>
                </a:solidFill>
                <a:latin typeface="Times New Roman" panose="02020603050405020304" pitchFamily="18" charset="0"/>
                <a:cs typeface="Times New Roman" panose="02020603050405020304" pitchFamily="18" charset="0"/>
              </a:rPr>
              <a:t/>
            </a:r>
            <a:br>
              <a:rPr lang="en-US" sz="2800" b="1" dirty="0" smtClean="0">
                <a:solidFill>
                  <a:srgbClr val="0070C0"/>
                </a:solidFill>
                <a:latin typeface="Times New Roman" panose="02020603050405020304" pitchFamily="18" charset="0"/>
                <a:cs typeface="Times New Roman" panose="02020603050405020304" pitchFamily="18" charset="0"/>
              </a:rPr>
            </a:br>
            <a:r>
              <a:rPr lang="en-US" sz="2800" b="1" dirty="0">
                <a:solidFill>
                  <a:srgbClr val="0070C0"/>
                </a:solidFill>
                <a:latin typeface="Times New Roman" panose="02020603050405020304" pitchFamily="18" charset="0"/>
                <a:cs typeface="Times New Roman" panose="02020603050405020304" pitchFamily="18" charset="0"/>
              </a:rPr>
              <a:t/>
            </a:r>
            <a:br>
              <a:rPr lang="en-US" sz="2800" b="1" dirty="0">
                <a:solidFill>
                  <a:srgbClr val="0070C0"/>
                </a:solidFill>
                <a:latin typeface="Times New Roman" panose="02020603050405020304" pitchFamily="18" charset="0"/>
                <a:cs typeface="Times New Roman" panose="02020603050405020304" pitchFamily="18" charset="0"/>
              </a:rPr>
            </a:br>
            <a:r>
              <a:rPr lang="el-GR" sz="2800" b="1" dirty="0" smtClean="0">
                <a:solidFill>
                  <a:srgbClr val="0070C0"/>
                </a:solidFill>
                <a:latin typeface="Times New Roman" panose="02020603050405020304" pitchFamily="18" charset="0"/>
                <a:cs typeface="Times New Roman" panose="02020603050405020304" pitchFamily="18" charset="0"/>
              </a:rPr>
              <a:t>Ελεύθερη Διαμεσολάβηση – Διαχείριση </a:t>
            </a:r>
            <a:r>
              <a:rPr lang="en-US" sz="2800" b="1" dirty="0" smtClean="0">
                <a:solidFill>
                  <a:srgbClr val="0070C0"/>
                </a:solidFill>
                <a:latin typeface="Times New Roman" panose="02020603050405020304" pitchFamily="18" charset="0"/>
                <a:cs typeface="Times New Roman" panose="02020603050405020304" pitchFamily="18" charset="0"/>
              </a:rPr>
              <a:t>   </a:t>
            </a:r>
            <a:r>
              <a:rPr lang="el-GR" sz="2800" b="1" dirty="0" smtClean="0">
                <a:solidFill>
                  <a:srgbClr val="0070C0"/>
                </a:solidFill>
                <a:latin typeface="Times New Roman" panose="02020603050405020304" pitchFamily="18" charset="0"/>
                <a:cs typeface="Times New Roman" panose="02020603050405020304" pitchFamily="18" charset="0"/>
              </a:rPr>
              <a:t>συγκρούσεων</a:t>
            </a:r>
            <a:endParaRPr lang="el-GR" sz="2800" b="1" dirty="0">
              <a:solidFill>
                <a:srgbClr val="0070C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539552" y="2132856"/>
            <a:ext cx="8147248" cy="3993307"/>
          </a:xfrm>
        </p:spPr>
        <p:txBody>
          <a:bodyPr>
            <a:normAutofit fontScale="92500"/>
          </a:bodyPr>
          <a:lstStyle/>
          <a:p>
            <a:pPr algn="just"/>
            <a:r>
              <a:rPr lang="el-GR" dirty="0" smtClean="0">
                <a:latin typeface="Times New Roman" panose="02020603050405020304" pitchFamily="18" charset="0"/>
                <a:cs typeface="Times New Roman" panose="02020603050405020304" pitchFamily="18" charset="0"/>
              </a:rPr>
              <a:t>Οι άνθρωποι, οι οικονομικοί και κοινωνικοί οργανισμοί λειτουργούν καθημερινά μέσα σε έναν κόσμο αντιθέσεων.</a:t>
            </a:r>
          </a:p>
          <a:p>
            <a:pPr algn="just"/>
            <a:r>
              <a:rPr lang="el-GR" dirty="0" smtClean="0">
                <a:latin typeface="Times New Roman" panose="02020603050405020304" pitchFamily="18" charset="0"/>
                <a:cs typeface="Times New Roman" panose="02020603050405020304" pitchFamily="18" charset="0"/>
              </a:rPr>
              <a:t>Πολλά από τα προβλήματα που προκαλούνται λύνονται, είτε με απευθείας Διαπραγμάτευση, είτε με Διαμεσολάβηση.</a:t>
            </a:r>
          </a:p>
          <a:p>
            <a:pPr algn="just"/>
            <a:r>
              <a:rPr lang="el-GR" dirty="0" smtClean="0">
                <a:latin typeface="Times New Roman" panose="02020603050405020304" pitchFamily="18" charset="0"/>
                <a:cs typeface="Times New Roman" panose="02020603050405020304" pitchFamily="18" charset="0"/>
              </a:rPr>
              <a:t>Η διαχείριση καθημερινών εντάσεων και αντιθέσεων στους εργασιακούς χώρους της Δημόσιας Διοίκησης ή στον ιδιωτικό τομέα γίνεται κατά κανόνα με ελεύθερη, μη θεσμοθετημένη, διαδικασία με την συμμετοχή των μερών.</a:t>
            </a:r>
          </a:p>
          <a:p>
            <a:endParaRPr lang="el-GR" dirty="0"/>
          </a:p>
        </p:txBody>
      </p:sp>
    </p:spTree>
    <p:extLst>
      <p:ext uri="{BB962C8B-B14F-4D97-AF65-F5344CB8AC3E}">
        <p14:creationId xmlns:p14="http://schemas.microsoft.com/office/powerpoint/2010/main" val="2299910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260648"/>
            <a:ext cx="8229600" cy="720080"/>
          </a:xfrm>
        </p:spPr>
        <p:txBody>
          <a:bodyPr>
            <a:normAutofit/>
          </a:bodyPr>
          <a:lstStyle/>
          <a:p>
            <a:r>
              <a:rPr lang="el-GR" sz="3600" b="1" dirty="0" smtClean="0">
                <a:latin typeface="Times New Roman" panose="02020603050405020304" pitchFamily="18" charset="0"/>
                <a:cs typeface="Times New Roman" panose="02020603050405020304" pitchFamily="18" charset="0"/>
              </a:rPr>
              <a:t>Ο έλεγχος του θυμού και της σύγκρουσης</a:t>
            </a:r>
            <a:endParaRPr lang="el-GR" sz="36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lstStyle/>
          <a:p>
            <a:endParaRPr lang="el-GR" b="1" i="1" dirty="0" smtClean="0">
              <a:latin typeface="Times New Roman" panose="02020603050405020304" pitchFamily="18" charset="0"/>
              <a:cs typeface="Times New Roman" panose="02020603050405020304" pitchFamily="18" charset="0"/>
            </a:endParaRPr>
          </a:p>
          <a:p>
            <a:pPr algn="just"/>
            <a:r>
              <a:rPr lang="el-GR" b="1" i="1" dirty="0" smtClean="0">
                <a:latin typeface="Times New Roman" panose="02020603050405020304" pitchFamily="18" charset="0"/>
                <a:cs typeface="Times New Roman" panose="02020603050405020304" pitchFamily="18" charset="0"/>
              </a:rPr>
              <a:t>«</a:t>
            </a:r>
            <a:r>
              <a:rPr lang="el-GR" b="1" i="1" dirty="0">
                <a:latin typeface="Times New Roman" panose="02020603050405020304" pitchFamily="18" charset="0"/>
                <a:cs typeface="Times New Roman" panose="02020603050405020304" pitchFamily="18" charset="0"/>
              </a:rPr>
              <a:t>Ο καθένας μπορεί να θυμώσει, αυτό είναι εύκολο. Αλλά το να θυμώνει κανείς με το σωστό άτομο, στο σωστό βαθμό και τη σωστή στιγμή, για τη σωστή αιτία και με το σωστό τρόπο, αυτό δεν είναι εύκολο»               </a:t>
            </a:r>
          </a:p>
          <a:p>
            <a:endParaRPr lang="el-GR" b="1" i="1" dirty="0">
              <a:latin typeface="Times New Roman" panose="02020603050405020304" pitchFamily="18" charset="0"/>
              <a:cs typeface="Times New Roman" panose="02020603050405020304" pitchFamily="18" charset="0"/>
            </a:endParaRPr>
          </a:p>
          <a:p>
            <a:pPr>
              <a:buNone/>
            </a:pPr>
            <a:r>
              <a:rPr lang="el-GR" b="1" i="1" dirty="0">
                <a:latin typeface="Times New Roman" panose="02020603050405020304" pitchFamily="18" charset="0"/>
                <a:cs typeface="Times New Roman" panose="02020603050405020304" pitchFamily="18" charset="0"/>
              </a:rPr>
              <a:t>                                           </a:t>
            </a:r>
            <a:r>
              <a:rPr lang="el-GR" b="1" i="1" dirty="0" smtClean="0">
                <a:latin typeface="Times New Roman" panose="02020603050405020304" pitchFamily="18" charset="0"/>
                <a:cs typeface="Times New Roman" panose="02020603050405020304" pitchFamily="18" charset="0"/>
              </a:rPr>
              <a:t>               </a:t>
            </a:r>
            <a:r>
              <a:rPr lang="el-GR" b="1" i="1" dirty="0">
                <a:latin typeface="Times New Roman" panose="02020603050405020304" pitchFamily="18" charset="0"/>
                <a:cs typeface="Times New Roman" panose="02020603050405020304" pitchFamily="18" charset="0"/>
              </a:rPr>
              <a:t>Αριστοτέλης</a:t>
            </a:r>
          </a:p>
          <a:p>
            <a:endParaRPr lang="el-GR" dirty="0"/>
          </a:p>
        </p:txBody>
      </p:sp>
    </p:spTree>
    <p:extLst>
      <p:ext uri="{BB962C8B-B14F-4D97-AF65-F5344CB8AC3E}">
        <p14:creationId xmlns:p14="http://schemas.microsoft.com/office/powerpoint/2010/main" val="1425664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600" dirty="0" smtClean="0"/>
              <a:t/>
            </a:r>
            <a:br>
              <a:rPr lang="el-GR" sz="3600" dirty="0" smtClean="0"/>
            </a:br>
            <a:r>
              <a:rPr lang="el-GR" sz="3600" b="1" dirty="0" smtClean="0">
                <a:latin typeface="Times New Roman" panose="02020603050405020304" pitchFamily="18" charset="0"/>
                <a:cs typeface="Times New Roman" panose="02020603050405020304" pitchFamily="18" charset="0"/>
              </a:rPr>
              <a:t>Δημόσια Διοίκηση, Πολίτης </a:t>
            </a:r>
            <a:r>
              <a:rPr lang="el-GR" sz="3600" b="1" dirty="0">
                <a:latin typeface="Times New Roman" panose="02020603050405020304" pitchFamily="18" charset="0"/>
                <a:cs typeface="Times New Roman" panose="02020603050405020304" pitchFamily="18" charset="0"/>
              </a:rPr>
              <a:t>και </a:t>
            </a:r>
            <a:r>
              <a:rPr lang="el-GR" sz="3600" b="1" dirty="0" smtClean="0">
                <a:latin typeface="Times New Roman" panose="02020603050405020304" pitchFamily="18" charset="0"/>
                <a:cs typeface="Times New Roman" panose="02020603050405020304" pitchFamily="18" charset="0"/>
              </a:rPr>
              <a:t>Διαμεσολάβηση</a:t>
            </a:r>
            <a:endParaRPr lang="el-GR" sz="4000" b="1" dirty="0"/>
          </a:p>
        </p:txBody>
      </p:sp>
      <p:sp>
        <p:nvSpPr>
          <p:cNvPr id="3" name="Θέση περιεχομένου 2"/>
          <p:cNvSpPr>
            <a:spLocks noGrp="1"/>
          </p:cNvSpPr>
          <p:nvPr>
            <p:ph sz="quarter" idx="1"/>
          </p:nvPr>
        </p:nvSpPr>
        <p:spPr>
          <a:xfrm>
            <a:off x="457200" y="1600200"/>
            <a:ext cx="8435280" cy="5069160"/>
          </a:xfrm>
        </p:spPr>
        <p:txBody>
          <a:bodyPr>
            <a:normAutofit fontScale="32500" lnSpcReduction="20000"/>
          </a:bodyPr>
          <a:lstStyle/>
          <a:p>
            <a:pPr marL="0" indent="0">
              <a:buNone/>
            </a:pPr>
            <a:endParaRPr lang="el-GR" dirty="0"/>
          </a:p>
          <a:p>
            <a:pPr algn="just"/>
            <a:r>
              <a:rPr lang="el-GR" sz="6200" dirty="0">
                <a:latin typeface="Times New Roman" panose="02020603050405020304" pitchFamily="18" charset="0"/>
                <a:cs typeface="Times New Roman" panose="02020603050405020304" pitchFamily="18" charset="0"/>
              </a:rPr>
              <a:t>Στις διαφορές Κ</a:t>
            </a:r>
            <a:r>
              <a:rPr lang="el-GR" sz="6200" dirty="0" smtClean="0">
                <a:latin typeface="Times New Roman" panose="02020603050405020304" pitchFamily="18" charset="0"/>
                <a:cs typeface="Times New Roman" panose="02020603050405020304" pitchFamily="18" charset="0"/>
              </a:rPr>
              <a:t>ράτους - </a:t>
            </a:r>
            <a:r>
              <a:rPr lang="el-GR" sz="6200" dirty="0">
                <a:latin typeface="Times New Roman" panose="02020603050405020304" pitchFamily="18" charset="0"/>
                <a:cs typeface="Times New Roman" panose="02020603050405020304" pitchFamily="18" charset="0"/>
              </a:rPr>
              <a:t>Π</a:t>
            </a:r>
            <a:r>
              <a:rPr lang="el-GR" sz="6200" dirty="0" smtClean="0">
                <a:latin typeface="Times New Roman" panose="02020603050405020304" pitchFamily="18" charset="0"/>
                <a:cs typeface="Times New Roman" panose="02020603050405020304" pitchFamily="18" charset="0"/>
              </a:rPr>
              <a:t>ολίτη </a:t>
            </a:r>
            <a:r>
              <a:rPr lang="el-GR" sz="6200" dirty="0">
                <a:latin typeface="Times New Roman" panose="02020603050405020304" pitchFamily="18" charset="0"/>
                <a:cs typeface="Times New Roman" panose="02020603050405020304" pitchFamily="18" charset="0"/>
              </a:rPr>
              <a:t>δεν υπάρχει θεσμοθετημένη </a:t>
            </a:r>
            <a:r>
              <a:rPr lang="el-GR" sz="6200" dirty="0" smtClean="0">
                <a:latin typeface="Times New Roman" panose="02020603050405020304" pitchFamily="18" charset="0"/>
                <a:cs typeface="Times New Roman" panose="02020603050405020304" pitchFamily="18" charset="0"/>
              </a:rPr>
              <a:t>Διαμεσολάβηση. </a:t>
            </a:r>
          </a:p>
          <a:p>
            <a:pPr algn="just"/>
            <a:endParaRPr lang="el-GR" sz="6200" dirty="0">
              <a:latin typeface="Times New Roman" panose="02020603050405020304" pitchFamily="18" charset="0"/>
              <a:cs typeface="Times New Roman" panose="02020603050405020304" pitchFamily="18" charset="0"/>
            </a:endParaRPr>
          </a:p>
          <a:p>
            <a:pPr algn="just"/>
            <a:r>
              <a:rPr lang="el-GR" sz="6200" dirty="0">
                <a:latin typeface="Times New Roman" panose="02020603050405020304" pitchFamily="18" charset="0"/>
                <a:cs typeface="Times New Roman" panose="02020603050405020304" pitchFamily="18" charset="0"/>
              </a:rPr>
              <a:t>Μέρος των διαφορών καλύπτει ο Συνήγορος του </a:t>
            </a:r>
            <a:r>
              <a:rPr lang="el-GR" sz="6200" dirty="0" smtClean="0">
                <a:latin typeface="Times New Roman" panose="02020603050405020304" pitchFamily="18" charset="0"/>
                <a:cs typeface="Times New Roman" panose="02020603050405020304" pitchFamily="18" charset="0"/>
              </a:rPr>
              <a:t>Πολίτη.</a:t>
            </a:r>
          </a:p>
          <a:p>
            <a:pPr algn="just"/>
            <a:endParaRPr lang="el-GR" sz="6200" dirty="0">
              <a:latin typeface="Times New Roman" panose="02020603050405020304" pitchFamily="18" charset="0"/>
              <a:cs typeface="Times New Roman" panose="02020603050405020304" pitchFamily="18" charset="0"/>
            </a:endParaRPr>
          </a:p>
          <a:p>
            <a:pPr algn="just"/>
            <a:r>
              <a:rPr lang="el-GR" sz="6200" dirty="0">
                <a:latin typeface="Times New Roman" panose="02020603050405020304" pitchFamily="18" charset="0"/>
                <a:cs typeface="Times New Roman" panose="02020603050405020304" pitchFamily="18" charset="0"/>
              </a:rPr>
              <a:t>Έχει </a:t>
            </a:r>
            <a:r>
              <a:rPr lang="el-GR" sz="6200" dirty="0" smtClean="0">
                <a:latin typeface="Times New Roman" panose="02020603050405020304" pitchFamily="18" charset="0"/>
                <a:cs typeface="Times New Roman" panose="02020603050405020304" pitchFamily="18" charset="0"/>
              </a:rPr>
              <a:t>συσταθεί Επιτροπή με </a:t>
            </a:r>
            <a:r>
              <a:rPr lang="el-GR" sz="6200" dirty="0">
                <a:latin typeface="Times New Roman" panose="02020603050405020304" pitchFamily="18" charset="0"/>
                <a:cs typeface="Times New Roman" panose="02020603050405020304" pitchFamily="18" charset="0"/>
              </a:rPr>
              <a:t>επικεφαλής τον </a:t>
            </a:r>
            <a:r>
              <a:rPr lang="el-GR" sz="6200" dirty="0" smtClean="0">
                <a:latin typeface="Times New Roman" panose="02020603050405020304" pitchFamily="18" charset="0"/>
                <a:cs typeface="Times New Roman" panose="02020603050405020304" pitchFamily="18" charset="0"/>
              </a:rPr>
              <a:t>Πρόεδρο </a:t>
            </a:r>
            <a:r>
              <a:rPr lang="el-GR" sz="6200" dirty="0">
                <a:latin typeface="Times New Roman" panose="02020603050405020304" pitchFamily="18" charset="0"/>
                <a:cs typeface="Times New Roman" panose="02020603050405020304" pitchFamily="18" charset="0"/>
              </a:rPr>
              <a:t>της </a:t>
            </a:r>
            <a:r>
              <a:rPr lang="el-GR" sz="6200" dirty="0" smtClean="0">
                <a:latin typeface="Times New Roman" panose="02020603050405020304" pitchFamily="18" charset="0"/>
                <a:cs typeface="Times New Roman" panose="02020603050405020304" pitchFamily="18" charset="0"/>
              </a:rPr>
              <a:t>Αρχής </a:t>
            </a:r>
            <a:r>
              <a:rPr lang="el-GR" sz="6200" dirty="0">
                <a:latin typeface="Times New Roman" panose="02020603050405020304" pitchFamily="18" charset="0"/>
                <a:cs typeface="Times New Roman" panose="02020603050405020304" pitchFamily="18" charset="0"/>
              </a:rPr>
              <a:t>Προστασίας των Προσωπικών Δεδομένων κ. </a:t>
            </a:r>
            <a:r>
              <a:rPr lang="el-GR" sz="6200" b="1" dirty="0">
                <a:latin typeface="Times New Roman" panose="02020603050405020304" pitchFamily="18" charset="0"/>
                <a:cs typeface="Times New Roman" panose="02020603050405020304" pitchFamily="18" charset="0"/>
              </a:rPr>
              <a:t>Κωνσταντίνο </a:t>
            </a:r>
            <a:r>
              <a:rPr lang="el-GR" sz="6200" b="1" dirty="0" err="1">
                <a:latin typeface="Times New Roman" panose="02020603050405020304" pitchFamily="18" charset="0"/>
                <a:cs typeface="Times New Roman" panose="02020603050405020304" pitchFamily="18" charset="0"/>
              </a:rPr>
              <a:t>Μενουδάκο</a:t>
            </a:r>
            <a:r>
              <a:rPr lang="el-GR" sz="6200" b="1" dirty="0">
                <a:latin typeface="Times New Roman" panose="02020603050405020304" pitchFamily="18" charset="0"/>
                <a:cs typeface="Times New Roman" panose="02020603050405020304" pitchFamily="18" charset="0"/>
              </a:rPr>
              <a:t> </a:t>
            </a:r>
            <a:r>
              <a:rPr lang="el-GR" sz="6200" dirty="0" smtClean="0">
                <a:latin typeface="Times New Roman" panose="02020603050405020304" pitchFamily="18" charset="0"/>
                <a:cs typeface="Times New Roman" panose="02020603050405020304" pitchFamily="18" charset="0"/>
              </a:rPr>
              <a:t>για τη </a:t>
            </a:r>
            <a:r>
              <a:rPr lang="el-GR" sz="6200" dirty="0">
                <a:latin typeface="Times New Roman" panose="02020603050405020304" pitchFamily="18" charset="0"/>
                <a:cs typeface="Times New Roman" panose="02020603050405020304" pitchFamily="18" charset="0"/>
              </a:rPr>
              <a:t>διατύπωση ενός σύγχρονου συστήματος </a:t>
            </a:r>
            <a:r>
              <a:rPr lang="el-GR" sz="6200" dirty="0" smtClean="0">
                <a:latin typeface="Times New Roman" panose="02020603050405020304" pitchFamily="18" charset="0"/>
                <a:cs typeface="Times New Roman" panose="02020603050405020304" pitchFamily="18" charset="0"/>
              </a:rPr>
              <a:t>επίλυσης των </a:t>
            </a:r>
            <a:r>
              <a:rPr lang="el-GR" sz="6200" dirty="0">
                <a:latin typeface="Times New Roman" panose="02020603050405020304" pitchFamily="18" charset="0"/>
                <a:cs typeface="Times New Roman" panose="02020603050405020304" pitchFamily="18" charset="0"/>
              </a:rPr>
              <a:t>διαφορών Κράτους – Πολίτη</a:t>
            </a:r>
            <a:r>
              <a:rPr lang="el-GR" sz="6200" dirty="0" smtClean="0">
                <a:latin typeface="Times New Roman" panose="02020603050405020304" pitchFamily="18" charset="0"/>
                <a:cs typeface="Times New Roman" panose="02020603050405020304" pitchFamily="18" charset="0"/>
              </a:rPr>
              <a:t>.</a:t>
            </a:r>
          </a:p>
          <a:p>
            <a:pPr algn="just"/>
            <a:endParaRPr lang="el-GR" sz="6200" dirty="0">
              <a:latin typeface="Times New Roman" panose="02020603050405020304" pitchFamily="18" charset="0"/>
              <a:cs typeface="Times New Roman" panose="02020603050405020304" pitchFamily="18" charset="0"/>
            </a:endParaRPr>
          </a:p>
          <a:p>
            <a:pPr algn="just"/>
            <a:r>
              <a:rPr lang="el-GR" sz="6200" dirty="0">
                <a:latin typeface="Times New Roman" panose="02020603050405020304" pitchFamily="18" charset="0"/>
                <a:cs typeface="Times New Roman" panose="02020603050405020304" pitchFamily="18" charset="0"/>
              </a:rPr>
              <a:t>Η διατύπωση αυτού του συστήματος θα απαλλάξει τη Δημόσια Διοίκηση, τους πολίτες και τις επιχειρήσεις από σωρεία ψυχοφθόρων </a:t>
            </a:r>
            <a:r>
              <a:rPr lang="el-GR" sz="6200" dirty="0" smtClean="0">
                <a:latin typeface="Times New Roman" panose="02020603050405020304" pitchFamily="18" charset="0"/>
                <a:cs typeface="Times New Roman" panose="02020603050405020304" pitchFamily="18" charset="0"/>
              </a:rPr>
              <a:t>γραφειοκρατικών διαδικασιών.</a:t>
            </a:r>
          </a:p>
          <a:p>
            <a:pPr algn="just"/>
            <a:endParaRPr lang="el-GR" sz="6200" dirty="0" smtClean="0">
              <a:latin typeface="Times New Roman" panose="02020603050405020304" pitchFamily="18" charset="0"/>
              <a:cs typeface="Times New Roman" panose="02020603050405020304" pitchFamily="18" charset="0"/>
            </a:endParaRPr>
          </a:p>
          <a:p>
            <a:pPr algn="just"/>
            <a:r>
              <a:rPr lang="el-GR" sz="6200" dirty="0" smtClean="0">
                <a:latin typeface="Times New Roman" panose="02020603050405020304" pitchFamily="18" charset="0"/>
                <a:cs typeface="Times New Roman" panose="02020603050405020304" pitchFamily="18" charset="0"/>
              </a:rPr>
              <a:t>Ωστόσο, στο εσωτερικό της Δημόσιας Διοίκησης δεν λείπουν οι συγκρούσεις. Εκεί η Διαμεσολάβηση καλείται να κάνει το καθήκον της.</a:t>
            </a:r>
            <a:endParaRPr lang="el-GR" sz="6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7767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009" y="1069592"/>
            <a:ext cx="8336431" cy="5023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Box 3"/>
          <p:cNvSpPr txBox="1">
            <a:spLocks noChangeArrowheads="1"/>
          </p:cNvSpPr>
          <p:nvPr/>
        </p:nvSpPr>
        <p:spPr bwMode="auto">
          <a:xfrm>
            <a:off x="6227763" y="2957513"/>
            <a:ext cx="1657350" cy="73818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n-US" sz="1400" b="1">
                <a:solidFill>
                  <a:schemeClr val="bg1"/>
                </a:solidFill>
                <a:latin typeface="Cambria" pitchFamily="18" charset="0"/>
              </a:rPr>
              <a:t>Επικάλυψη εξουσίας</a:t>
            </a:r>
          </a:p>
          <a:p>
            <a:pPr algn="ctr" eaLnBrk="1" hangingPunct="1"/>
            <a:endParaRPr lang="en-US" altLang="en-US" sz="1400" b="1">
              <a:solidFill>
                <a:schemeClr val="bg1"/>
              </a:solidFill>
              <a:latin typeface="Cambria" pitchFamily="18" charset="0"/>
            </a:endParaRPr>
          </a:p>
        </p:txBody>
      </p:sp>
      <p:sp>
        <p:nvSpPr>
          <p:cNvPr id="12292" name="TextBox 6"/>
          <p:cNvSpPr txBox="1">
            <a:spLocks noChangeArrowheads="1"/>
          </p:cNvSpPr>
          <p:nvPr/>
        </p:nvSpPr>
        <p:spPr bwMode="auto">
          <a:xfrm>
            <a:off x="3492500" y="1997075"/>
            <a:ext cx="1943100" cy="738188"/>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n-US" sz="1400" b="1" dirty="0">
                <a:solidFill>
                  <a:srgbClr val="000099"/>
                </a:solidFill>
                <a:latin typeface="Cambria" pitchFamily="18" charset="0"/>
              </a:rPr>
              <a:t>Στόχοι μη συμβατοί με τα χρονοδιαγράμματα</a:t>
            </a:r>
            <a:endParaRPr lang="en-US" altLang="en-US" sz="1400" b="1" dirty="0">
              <a:solidFill>
                <a:srgbClr val="000099"/>
              </a:solidFill>
              <a:latin typeface="Cambria" pitchFamily="18" charset="0"/>
            </a:endParaRPr>
          </a:p>
        </p:txBody>
      </p:sp>
      <p:sp>
        <p:nvSpPr>
          <p:cNvPr id="12293" name="TextBox 9"/>
          <p:cNvSpPr txBox="1">
            <a:spLocks noChangeArrowheads="1"/>
          </p:cNvSpPr>
          <p:nvPr/>
        </p:nvSpPr>
        <p:spPr bwMode="auto">
          <a:xfrm>
            <a:off x="1116013" y="2924175"/>
            <a:ext cx="1655762" cy="738188"/>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n-US" sz="1400" b="1">
                <a:solidFill>
                  <a:schemeClr val="bg1"/>
                </a:solidFill>
                <a:latin typeface="Cambria" pitchFamily="18" charset="0"/>
              </a:rPr>
              <a:t>Αστάθεια ως προς τη θέση εργασίας</a:t>
            </a:r>
            <a:endParaRPr lang="en-US" altLang="en-US" sz="1400" b="1">
              <a:solidFill>
                <a:schemeClr val="bg1"/>
              </a:solidFill>
              <a:latin typeface="Cambria" pitchFamily="18" charset="0"/>
            </a:endParaRPr>
          </a:p>
        </p:txBody>
      </p:sp>
      <p:sp>
        <p:nvSpPr>
          <p:cNvPr id="12294" name="TextBox 10"/>
          <p:cNvSpPr txBox="1">
            <a:spLocks noChangeArrowheads="1"/>
          </p:cNvSpPr>
          <p:nvPr/>
        </p:nvSpPr>
        <p:spPr bwMode="auto">
          <a:xfrm>
            <a:off x="1475656" y="4375051"/>
            <a:ext cx="1872208" cy="307777"/>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n-US" sz="1400" b="1" dirty="0">
                <a:solidFill>
                  <a:schemeClr val="bg1"/>
                </a:solidFill>
                <a:latin typeface="Cambria" pitchFamily="18" charset="0"/>
              </a:rPr>
              <a:t>Σπανιότητα πόρων</a:t>
            </a:r>
            <a:endParaRPr lang="en-US" altLang="en-US" sz="1400" b="1" dirty="0">
              <a:solidFill>
                <a:schemeClr val="bg1"/>
              </a:solidFill>
              <a:latin typeface="Cambria" pitchFamily="18" charset="0"/>
            </a:endParaRPr>
          </a:p>
        </p:txBody>
      </p:sp>
      <p:sp>
        <p:nvSpPr>
          <p:cNvPr id="12295" name="TextBox 11"/>
          <p:cNvSpPr txBox="1">
            <a:spLocks noChangeArrowheads="1"/>
          </p:cNvSpPr>
          <p:nvPr/>
        </p:nvSpPr>
        <p:spPr bwMode="auto">
          <a:xfrm>
            <a:off x="5076056" y="5084763"/>
            <a:ext cx="1512168" cy="954107"/>
          </a:xfrm>
          <a:prstGeom prst="rect">
            <a:avLst/>
          </a:prstGeom>
          <a:solidFill>
            <a:srgbClr val="5F5F5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n-US" sz="1400" b="1" dirty="0">
                <a:solidFill>
                  <a:schemeClr val="bg1"/>
                </a:solidFill>
                <a:latin typeface="Cambria" pitchFamily="18" charset="0"/>
              </a:rPr>
              <a:t>Ασυμβατότητα αξιολόγησης συστημάτων ανταμοιβής</a:t>
            </a:r>
            <a:endParaRPr lang="en-US" altLang="en-US" sz="1400" b="1" dirty="0">
              <a:solidFill>
                <a:schemeClr val="bg1"/>
              </a:solidFill>
              <a:latin typeface="Cambria" pitchFamily="18" charset="0"/>
            </a:endParaRPr>
          </a:p>
        </p:txBody>
      </p:sp>
      <p:sp>
        <p:nvSpPr>
          <p:cNvPr id="5" name="Έλλειψη 4"/>
          <p:cNvSpPr/>
          <p:nvPr/>
        </p:nvSpPr>
        <p:spPr>
          <a:xfrm>
            <a:off x="4498975" y="3486202"/>
            <a:ext cx="1657350" cy="14874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el-GR" sz="1400" dirty="0" err="1">
                <a:solidFill>
                  <a:srgbClr val="000099"/>
                </a:solidFill>
                <a:latin typeface="Cambria" panose="02040503050406030204" pitchFamily="18" charset="0"/>
              </a:rPr>
              <a:t>Οργανωσιακή</a:t>
            </a:r>
            <a:r>
              <a:rPr lang="el-GR" sz="1400" dirty="0">
                <a:solidFill>
                  <a:srgbClr val="000099"/>
                </a:solidFill>
                <a:latin typeface="Cambria" panose="02040503050406030204" pitchFamily="18" charset="0"/>
              </a:rPr>
              <a:t> σύγκρουση</a:t>
            </a:r>
            <a:endParaRPr lang="en-US" sz="1400" dirty="0">
              <a:solidFill>
                <a:srgbClr val="000099"/>
              </a:solidFill>
              <a:latin typeface="Cambria" panose="02040503050406030204" pitchFamily="18" charset="0"/>
            </a:endParaRPr>
          </a:p>
        </p:txBody>
      </p:sp>
      <p:sp>
        <p:nvSpPr>
          <p:cNvPr id="12297" name="Rectangle 2"/>
          <p:cNvSpPr>
            <a:spLocks noGrp="1" noChangeArrowheads="1"/>
          </p:cNvSpPr>
          <p:nvPr>
            <p:ph type="title"/>
          </p:nvPr>
        </p:nvSpPr>
        <p:spPr>
          <a:xfrm>
            <a:off x="395288" y="188913"/>
            <a:ext cx="8229600" cy="981075"/>
          </a:xfrm>
        </p:spPr>
        <p:txBody>
          <a:bodyPr/>
          <a:lstStyle/>
          <a:p>
            <a:pPr eaLnBrk="1" hangingPunct="1"/>
            <a:r>
              <a:rPr lang="el-GR" altLang="en-US" sz="2800" dirty="0" smtClean="0">
                <a:solidFill>
                  <a:schemeClr val="bg1"/>
                </a:solidFill>
                <a:latin typeface="Cambria" pitchFamily="18" charset="0"/>
              </a:rPr>
              <a:t>Πηγές συγκρούσεων στον εργασιακό χώρο </a:t>
            </a:r>
          </a:p>
        </p:txBody>
      </p:sp>
      <p:sp>
        <p:nvSpPr>
          <p:cNvPr id="12298" name="TextBox 9"/>
          <p:cNvSpPr txBox="1">
            <a:spLocks noChangeArrowheads="1"/>
          </p:cNvSpPr>
          <p:nvPr/>
        </p:nvSpPr>
        <p:spPr bwMode="auto">
          <a:xfrm>
            <a:off x="5940153" y="4483099"/>
            <a:ext cx="1584175" cy="738664"/>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n-US" sz="1400" b="1" dirty="0">
                <a:solidFill>
                  <a:schemeClr val="bg1"/>
                </a:solidFill>
                <a:latin typeface="Cambria" pitchFamily="18" charset="0"/>
              </a:rPr>
              <a:t>Αλληλεξάρτηση καθηκόντων</a:t>
            </a:r>
          </a:p>
          <a:p>
            <a:pPr algn="ctr" eaLnBrk="1" hangingPunct="1"/>
            <a:endParaRPr lang="en-US" altLang="en-US" sz="1400" b="1" dirty="0">
              <a:solidFill>
                <a:schemeClr val="bg1"/>
              </a:solidFill>
              <a:latin typeface="Cambria" pitchFamily="18" charset="0"/>
            </a:endParaRPr>
          </a:p>
        </p:txBody>
      </p:sp>
    </p:spTree>
    <p:extLst>
      <p:ext uri="{BB962C8B-B14F-4D97-AF65-F5344CB8AC3E}">
        <p14:creationId xmlns:p14="http://schemas.microsoft.com/office/powerpoint/2010/main" val="16462787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228600"/>
            <a:ext cx="8534400" cy="824136"/>
          </a:xfrm>
        </p:spPr>
        <p:txBody>
          <a:bodyPr>
            <a:normAutofit fontScale="90000"/>
          </a:bodyPr>
          <a:lstStyle/>
          <a:p>
            <a:r>
              <a:rPr lang="el-GR" dirty="0" smtClean="0"/>
              <a:t/>
            </a:r>
            <a:br>
              <a:rPr lang="el-GR" dirty="0" smtClean="0"/>
            </a:br>
            <a:r>
              <a:rPr lang="el-GR" b="1" dirty="0" smtClean="0">
                <a:latin typeface="Times New Roman" panose="02020603050405020304" pitchFamily="18" charset="0"/>
                <a:cs typeface="Times New Roman" panose="02020603050405020304" pitchFamily="18" charset="0"/>
              </a:rPr>
              <a:t>Συμφέροντα </a:t>
            </a:r>
            <a:r>
              <a:rPr lang="en-US" b="1" dirty="0" smtClean="0">
                <a:latin typeface="Times New Roman" panose="02020603050405020304" pitchFamily="18" charset="0"/>
                <a:cs typeface="Times New Roman" panose="02020603050405020304" pitchFamily="18" charset="0"/>
              </a:rPr>
              <a:t>(Interests)</a:t>
            </a:r>
            <a:endParaRPr lang="el-GR" dirty="0"/>
          </a:p>
        </p:txBody>
      </p:sp>
      <p:sp>
        <p:nvSpPr>
          <p:cNvPr id="3" name="Θέση περιεχομένου 2"/>
          <p:cNvSpPr>
            <a:spLocks noGrp="1"/>
          </p:cNvSpPr>
          <p:nvPr>
            <p:ph sz="quarter" idx="1"/>
          </p:nvPr>
        </p:nvSpPr>
        <p:spPr/>
        <p:txBody>
          <a:bodyPr>
            <a:normAutofit/>
          </a:bodyPr>
          <a:lstStyle/>
          <a:p>
            <a:pPr marL="0" indent="0" algn="ctr">
              <a:buNone/>
            </a:pPr>
            <a:endParaRPr lang="el-GR" sz="4000" b="1" dirty="0" smtClean="0">
              <a:latin typeface="Times New Roman" panose="02020603050405020304" pitchFamily="18" charset="0"/>
              <a:cs typeface="Times New Roman" panose="02020603050405020304" pitchFamily="18" charset="0"/>
            </a:endParaRPr>
          </a:p>
          <a:p>
            <a:pPr marL="0" indent="0" algn="ctr">
              <a:buNone/>
            </a:pPr>
            <a:r>
              <a:rPr lang="el-GR" sz="4000" b="1" dirty="0" smtClean="0">
                <a:latin typeface="Times New Roman" panose="02020603050405020304" pitchFamily="18" charset="0"/>
                <a:cs typeface="Times New Roman" panose="02020603050405020304" pitchFamily="18" charset="0"/>
              </a:rPr>
              <a:t>«Σύγκρουση </a:t>
            </a:r>
            <a:r>
              <a:rPr lang="el-GR" sz="4000" b="1" dirty="0">
                <a:latin typeface="Times New Roman" panose="02020603050405020304" pitchFamily="18" charset="0"/>
                <a:cs typeface="Times New Roman" panose="02020603050405020304" pitchFamily="18" charset="0"/>
              </a:rPr>
              <a:t>είναι η αντίληψη των διαφορών των συμφερόντων των </a:t>
            </a:r>
            <a:r>
              <a:rPr lang="el-GR" sz="4000" b="1" dirty="0" smtClean="0">
                <a:latin typeface="Times New Roman" panose="02020603050405020304" pitchFamily="18" charset="0"/>
                <a:cs typeface="Times New Roman" panose="02020603050405020304" pitchFamily="18" charset="0"/>
              </a:rPr>
              <a:t>ανθρώπων»</a:t>
            </a:r>
          </a:p>
          <a:p>
            <a:pPr marL="0" indent="0">
              <a:buNone/>
            </a:pPr>
            <a:endParaRPr lang="el-GR" sz="4000" b="1" dirty="0">
              <a:latin typeface="Times New Roman" panose="02020603050405020304" pitchFamily="18" charset="0"/>
              <a:cs typeface="Times New Roman" panose="02020603050405020304" pitchFamily="18" charset="0"/>
            </a:endParaRPr>
          </a:p>
          <a:p>
            <a:pPr marL="0" indent="0" algn="r">
              <a:buNone/>
            </a:pPr>
            <a:r>
              <a:rPr lang="en-US" sz="3600" dirty="0" smtClean="0">
                <a:latin typeface="Times New Roman" panose="02020603050405020304" pitchFamily="18" charset="0"/>
                <a:cs typeface="Times New Roman" panose="02020603050405020304" pitchFamily="18" charset="0"/>
              </a:rPr>
              <a:t>Thomson</a:t>
            </a:r>
            <a:r>
              <a:rPr lang="el-GR" sz="3600" dirty="0" smtClean="0">
                <a:latin typeface="Times New Roman" panose="02020603050405020304" pitchFamily="18" charset="0"/>
                <a:cs typeface="Times New Roman" panose="02020603050405020304" pitchFamily="18" charset="0"/>
              </a:rPr>
              <a:t> (1998)</a:t>
            </a:r>
          </a:p>
          <a:p>
            <a:pPr marL="0" indent="0">
              <a:buNone/>
            </a:pPr>
            <a:endParaRPr lang="el-GR" sz="4000" dirty="0" smtClean="0"/>
          </a:p>
          <a:p>
            <a:endParaRPr lang="el-GR" dirty="0"/>
          </a:p>
        </p:txBody>
      </p:sp>
    </p:spTree>
    <p:extLst>
      <p:ext uri="{BB962C8B-B14F-4D97-AF65-F5344CB8AC3E}">
        <p14:creationId xmlns:p14="http://schemas.microsoft.com/office/powerpoint/2010/main" val="173413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99392"/>
            <a:ext cx="8229600" cy="1080120"/>
          </a:xfrm>
        </p:spPr>
        <p:txBody>
          <a:bodyPr>
            <a:normAutofit/>
          </a:bodyPr>
          <a:lstStyle/>
          <a:p>
            <a:r>
              <a:rPr lang="el-GR" sz="3600" b="1" dirty="0" smtClean="0">
                <a:latin typeface="Times New Roman" panose="02020603050405020304" pitchFamily="18" charset="0"/>
                <a:cs typeface="Times New Roman" panose="02020603050405020304" pitchFamily="18" charset="0"/>
              </a:rPr>
              <a:t>Η τέχνη της επίλυσης κρίσεων</a:t>
            </a:r>
            <a:endParaRPr lang="el-GR" sz="36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323528" y="1484784"/>
            <a:ext cx="8363272" cy="5112568"/>
          </a:xfrm>
        </p:spPr>
        <p:txBody>
          <a:bodyPr>
            <a:noAutofit/>
          </a:bodyPr>
          <a:lstStyle/>
          <a:p>
            <a:pPr algn="just"/>
            <a:endParaRPr lang="en-US" sz="2400" dirty="0" smtClean="0">
              <a:latin typeface="Times New Roman" panose="02020603050405020304" pitchFamily="18" charset="0"/>
              <a:cs typeface="Times New Roman" panose="02020603050405020304" pitchFamily="18" charset="0"/>
            </a:endParaRPr>
          </a:p>
          <a:p>
            <a:pPr algn="just"/>
            <a:r>
              <a:rPr lang="el-GR" sz="2400" dirty="0" smtClean="0">
                <a:latin typeface="Times New Roman" panose="02020603050405020304" pitchFamily="18" charset="0"/>
                <a:cs typeface="Times New Roman" panose="02020603050405020304" pitchFamily="18" charset="0"/>
              </a:rPr>
              <a:t>Στο εσωτερικό της Δημόσιας </a:t>
            </a:r>
            <a:r>
              <a:rPr lang="el-GR" sz="2400" dirty="0">
                <a:latin typeface="Times New Roman" panose="02020603050405020304" pitchFamily="18" charset="0"/>
                <a:cs typeface="Times New Roman" panose="02020603050405020304" pitchFamily="18" charset="0"/>
              </a:rPr>
              <a:t>Δ</a:t>
            </a:r>
            <a:r>
              <a:rPr lang="el-GR" sz="2400" dirty="0" smtClean="0">
                <a:latin typeface="Times New Roman" panose="02020603050405020304" pitchFamily="18" charset="0"/>
                <a:cs typeface="Times New Roman" panose="02020603050405020304" pitchFamily="18" charset="0"/>
              </a:rPr>
              <a:t>ιοίκησης οι συγκρούσεις είναι διαφόρων τύπων, εργασιακές, λειτουργικές, τυπολατρικές κ.α. </a:t>
            </a:r>
          </a:p>
          <a:p>
            <a:pPr algn="just"/>
            <a:r>
              <a:rPr lang="el-GR" sz="2400" dirty="0" smtClean="0">
                <a:latin typeface="Times New Roman" panose="02020603050405020304" pitchFamily="18" charset="0"/>
                <a:cs typeface="Times New Roman" panose="02020603050405020304" pitchFamily="18" charset="0"/>
              </a:rPr>
              <a:t>Τη  διαχείριση των συγκρούσεων καλείται να την εκτελέσει, κατά κανόνα το ανώτερο, κάθε φορά, θεσμικό όργανο.</a:t>
            </a:r>
          </a:p>
          <a:p>
            <a:pPr algn="just"/>
            <a:r>
              <a:rPr lang="el-GR" sz="2400" dirty="0" smtClean="0">
                <a:latin typeface="Times New Roman" panose="02020603050405020304" pitchFamily="18" charset="0"/>
                <a:cs typeface="Times New Roman" panose="02020603050405020304" pitchFamily="18" charset="0"/>
              </a:rPr>
              <a:t>Στην προκειμένη περίπτωση ο διαχειριστής των κρίσεων, ιδίως για περιπτώσεις ίσου δικαίου των μερών, παίζει και τον ρόλο του άτυπου Διαμεσολαβητή.</a:t>
            </a:r>
          </a:p>
          <a:p>
            <a:pPr algn="just"/>
            <a:r>
              <a:rPr lang="el-GR" sz="2400" dirty="0" smtClean="0">
                <a:latin typeface="Times New Roman" panose="02020603050405020304" pitchFamily="18" charset="0"/>
                <a:cs typeface="Times New Roman" panose="02020603050405020304" pitchFamily="18" charset="0"/>
              </a:rPr>
              <a:t>Η διαχείριση συγκρούσεων και η διαμεσολάβηση στη Δημόσια Διοίκηση δεν παύει να είναι επιστήμη, τέχνη, εμπειρία, γνώση και στόχευση για θετική επίλυση των συγκρούσεων. </a:t>
            </a:r>
          </a:p>
        </p:txBody>
      </p:sp>
    </p:spTree>
    <p:extLst>
      <p:ext uri="{BB962C8B-B14F-4D97-AF65-F5344CB8AC3E}">
        <p14:creationId xmlns:p14="http://schemas.microsoft.com/office/powerpoint/2010/main" val="1767083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60648"/>
            <a:ext cx="8229600" cy="796950"/>
          </a:xfrm>
        </p:spPr>
        <p:txBody>
          <a:bodyPr>
            <a:normAutofit/>
          </a:bodyPr>
          <a:lstStyle/>
          <a:p>
            <a:r>
              <a:rPr lang="el-GR" dirty="0" smtClean="0">
                <a:latin typeface="Times New Roman" panose="02020603050405020304" pitchFamily="18" charset="0"/>
                <a:cs typeface="Times New Roman" panose="02020603050405020304" pitchFamily="18" charset="0"/>
              </a:rPr>
              <a:t>Επιθυμητές και ανεπιθύμητες συγκρούσεις </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457200" y="1268760"/>
            <a:ext cx="8579296" cy="5112568"/>
          </a:xfrm>
        </p:spPr>
        <p:txBody>
          <a:bodyPr>
            <a:normAutofit fontScale="25000" lnSpcReduction="20000"/>
          </a:bodyPr>
          <a:lstStyle/>
          <a:p>
            <a:pPr algn="just"/>
            <a:endParaRPr lang="el-GR" dirty="0" smtClean="0">
              <a:latin typeface="Times New Roman" panose="02020603050405020304" pitchFamily="18" charset="0"/>
              <a:cs typeface="Times New Roman" panose="02020603050405020304" pitchFamily="18" charset="0"/>
            </a:endParaRPr>
          </a:p>
          <a:p>
            <a:pPr algn="just"/>
            <a:r>
              <a:rPr lang="el-GR" sz="8000" dirty="0" smtClean="0">
                <a:latin typeface="Times New Roman" panose="02020603050405020304" pitchFamily="18" charset="0"/>
                <a:cs typeface="Times New Roman" panose="02020603050405020304" pitchFamily="18" charset="0"/>
              </a:rPr>
              <a:t>Οι </a:t>
            </a:r>
            <a:r>
              <a:rPr lang="el-GR" sz="8000" dirty="0">
                <a:latin typeface="Times New Roman" panose="02020603050405020304" pitchFamily="18" charset="0"/>
                <a:cs typeface="Times New Roman" panose="02020603050405020304" pitchFamily="18" charset="0"/>
              </a:rPr>
              <a:t>συγκρούσεις μπορεί, σε πολλές περιπτώσεις, να είναι επιθυμητές. Κεντρίζουν την δημιουργικότητα και την καινοτομία των </a:t>
            </a:r>
            <a:r>
              <a:rPr lang="el-GR" sz="8000" dirty="0" smtClean="0">
                <a:latin typeface="Times New Roman" panose="02020603050405020304" pitchFamily="18" charset="0"/>
                <a:cs typeface="Times New Roman" panose="02020603050405020304" pitchFamily="18" charset="0"/>
              </a:rPr>
              <a:t>ανθρώπων.</a:t>
            </a:r>
          </a:p>
          <a:p>
            <a:pPr algn="just"/>
            <a:endParaRPr lang="el-GR" sz="8000" dirty="0">
              <a:latin typeface="Times New Roman" panose="02020603050405020304" pitchFamily="18" charset="0"/>
              <a:cs typeface="Times New Roman" panose="02020603050405020304" pitchFamily="18" charset="0"/>
            </a:endParaRPr>
          </a:p>
          <a:p>
            <a:pPr algn="just"/>
            <a:r>
              <a:rPr lang="el-GR" sz="8000" dirty="0">
                <a:latin typeface="Times New Roman" panose="02020603050405020304" pitchFamily="18" charset="0"/>
                <a:cs typeface="Times New Roman" panose="02020603050405020304" pitchFamily="18" charset="0"/>
              </a:rPr>
              <a:t>Όταν υπάρχει αισθητή βελτίωση στη λήψη των αποφάσεων, την απόδοση και τα συστήματα, εργαζόμενοι και υπηρεσίες ή/και οργανώσεις ωφελούνται</a:t>
            </a:r>
            <a:r>
              <a:rPr lang="el-GR" sz="8000" dirty="0" smtClean="0">
                <a:latin typeface="Times New Roman" panose="02020603050405020304" pitchFamily="18" charset="0"/>
                <a:cs typeface="Times New Roman" panose="02020603050405020304" pitchFamily="18" charset="0"/>
              </a:rPr>
              <a:t>.</a:t>
            </a:r>
          </a:p>
          <a:p>
            <a:pPr algn="just"/>
            <a:endParaRPr lang="el-GR" sz="8000" dirty="0">
              <a:latin typeface="Times New Roman" panose="02020603050405020304" pitchFamily="18" charset="0"/>
              <a:cs typeface="Times New Roman" panose="02020603050405020304" pitchFamily="18" charset="0"/>
            </a:endParaRPr>
          </a:p>
          <a:p>
            <a:pPr algn="just"/>
            <a:r>
              <a:rPr lang="el-GR" sz="8000" dirty="0">
                <a:latin typeface="Times New Roman" panose="02020603050405020304" pitchFamily="18" charset="0"/>
                <a:cs typeface="Times New Roman" panose="02020603050405020304" pitchFamily="18" charset="0"/>
              </a:rPr>
              <a:t> Όταν μία σύγκρουση δίνει μία αισθητή ώθηση στην καινοτομία, την δημιουργικότητα και τις ιδέες, υπάρχουν σημαντικά κέρδη για όλους τους εμπλεκόμενους </a:t>
            </a:r>
            <a:r>
              <a:rPr lang="el-GR" sz="8000" dirty="0" smtClean="0">
                <a:latin typeface="Times New Roman" panose="02020603050405020304" pitchFamily="18" charset="0"/>
                <a:cs typeface="Times New Roman" panose="02020603050405020304" pitchFamily="18" charset="0"/>
              </a:rPr>
              <a:t>φορείς</a:t>
            </a:r>
          </a:p>
          <a:p>
            <a:pPr algn="just"/>
            <a:endParaRPr lang="el-GR" sz="8000" dirty="0">
              <a:latin typeface="Times New Roman" panose="02020603050405020304" pitchFamily="18" charset="0"/>
              <a:cs typeface="Times New Roman" panose="02020603050405020304" pitchFamily="18" charset="0"/>
            </a:endParaRPr>
          </a:p>
          <a:p>
            <a:pPr algn="just"/>
            <a:r>
              <a:rPr lang="el-GR" sz="8000" dirty="0" smtClean="0">
                <a:latin typeface="Times New Roman" panose="02020603050405020304" pitchFamily="18" charset="0"/>
                <a:cs typeface="Times New Roman" panose="02020603050405020304" pitchFamily="18" charset="0"/>
              </a:rPr>
              <a:t>Τέλος</a:t>
            </a:r>
            <a:r>
              <a:rPr lang="el-GR" sz="8000" dirty="0">
                <a:latin typeface="Times New Roman" panose="02020603050405020304" pitchFamily="18" charset="0"/>
                <a:cs typeface="Times New Roman" panose="02020603050405020304" pitchFamily="18" charset="0"/>
              </a:rPr>
              <a:t>, όταν οι εργαζόμενοι </a:t>
            </a:r>
            <a:r>
              <a:rPr lang="el-GR" sz="8000" dirty="0" smtClean="0">
                <a:latin typeface="Times New Roman" panose="02020603050405020304" pitchFamily="18" charset="0"/>
                <a:cs typeface="Times New Roman" panose="02020603050405020304" pitchFamily="18" charset="0"/>
              </a:rPr>
              <a:t>συμμετέχουν (…) </a:t>
            </a:r>
            <a:r>
              <a:rPr lang="el-GR" sz="8000" dirty="0">
                <a:latin typeface="Times New Roman" panose="02020603050405020304" pitchFamily="18" charset="0"/>
                <a:cs typeface="Times New Roman" panose="02020603050405020304" pitchFamily="18" charset="0"/>
              </a:rPr>
              <a:t>ανακαλύπτουν καινούργιους τρόπους για την επίτευξη των στόχων της υπηρεσίας, έτσι, υπάρχουν βραχυπρόθεσμα και μακροπρόθεσμα οφέλη για όλες τις εμπλεκόμενες πλευρές. </a:t>
            </a:r>
            <a:endParaRPr lang="el-GR" sz="8000" dirty="0" smtClean="0">
              <a:latin typeface="Times New Roman" panose="02020603050405020304" pitchFamily="18" charset="0"/>
              <a:cs typeface="Times New Roman" panose="02020603050405020304" pitchFamily="18" charset="0"/>
            </a:endParaRPr>
          </a:p>
          <a:p>
            <a:pPr algn="just"/>
            <a:endParaRPr lang="el-GR" sz="8000" dirty="0">
              <a:latin typeface="Times New Roman" panose="02020603050405020304" pitchFamily="18" charset="0"/>
              <a:cs typeface="Times New Roman" panose="02020603050405020304" pitchFamily="18" charset="0"/>
            </a:endParaRPr>
          </a:p>
          <a:p>
            <a:pPr algn="just"/>
            <a:r>
              <a:rPr lang="el-GR" sz="8000" dirty="0">
                <a:latin typeface="Times New Roman" panose="02020603050405020304" pitchFamily="18" charset="0"/>
                <a:cs typeface="Times New Roman" panose="02020603050405020304" pitchFamily="18" charset="0"/>
              </a:rPr>
              <a:t>Αντιστρόφως, </a:t>
            </a:r>
            <a:r>
              <a:rPr lang="el-GR" sz="8000" b="1" dirty="0">
                <a:latin typeface="Times New Roman" panose="02020603050405020304" pitchFamily="18" charset="0"/>
                <a:cs typeface="Times New Roman" panose="02020603050405020304" pitchFamily="18" charset="0"/>
              </a:rPr>
              <a:t>μία σύγκρουση μπορεί να είναι βλαπτική, ιδιαίτερα όταν αυξάνει το άγχος, μειώνει την ικανοποίηση των εργαζομένων και ελαττώνει την εμπιστοσύνη μεταξύ των ανθρώπων</a:t>
            </a:r>
            <a:r>
              <a:rPr lang="el-GR" sz="8000" dirty="0" smtClean="0">
                <a:latin typeface="Times New Roman" panose="02020603050405020304" pitchFamily="18" charset="0"/>
                <a:cs typeface="Times New Roman" panose="02020603050405020304" pitchFamily="18" charset="0"/>
              </a:rPr>
              <a:t>. </a:t>
            </a:r>
          </a:p>
          <a:p>
            <a:pPr marL="0" indent="0" algn="r">
              <a:buNone/>
            </a:pPr>
            <a:endParaRPr lang="el-GR" dirty="0" smtClean="0">
              <a:latin typeface="Times New Roman" panose="02020603050405020304" pitchFamily="18" charset="0"/>
              <a:cs typeface="Times New Roman" panose="02020603050405020304" pitchFamily="18" charset="0"/>
            </a:endParaRPr>
          </a:p>
          <a:p>
            <a:pPr marL="0" indent="0" algn="r">
              <a:buNone/>
            </a:pPr>
            <a:r>
              <a:rPr lang="el-GR" sz="6400" i="1" dirty="0" smtClean="0">
                <a:latin typeface="Times New Roman" panose="02020603050405020304" pitchFamily="18" charset="0"/>
                <a:cs typeface="Times New Roman" panose="02020603050405020304" pitchFamily="18" charset="0"/>
              </a:rPr>
              <a:t>(</a:t>
            </a:r>
            <a:r>
              <a:rPr lang="en-US" sz="6400" i="1" dirty="0" smtClean="0">
                <a:latin typeface="Times New Roman" panose="02020603050405020304" pitchFamily="18" charset="0"/>
                <a:cs typeface="Times New Roman" panose="02020603050405020304" pitchFamily="18" charset="0"/>
              </a:rPr>
              <a:t>Rahim</a:t>
            </a:r>
            <a:r>
              <a:rPr lang="el-GR" sz="6400" i="1" dirty="0" smtClean="0">
                <a:latin typeface="Times New Roman" panose="02020603050405020304" pitchFamily="18" charset="0"/>
                <a:cs typeface="Times New Roman" panose="02020603050405020304" pitchFamily="18" charset="0"/>
              </a:rPr>
              <a:t>, 2001)</a:t>
            </a:r>
          </a:p>
          <a:p>
            <a:endParaRPr lang="el-GR" sz="6400" dirty="0"/>
          </a:p>
        </p:txBody>
      </p:sp>
    </p:spTree>
    <p:extLst>
      <p:ext uri="{BB962C8B-B14F-4D97-AF65-F5344CB8AC3E}">
        <p14:creationId xmlns:p14="http://schemas.microsoft.com/office/powerpoint/2010/main" val="4210237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67544" y="620688"/>
            <a:ext cx="8208912" cy="5078313"/>
          </a:xfrm>
          <a:prstGeom prst="rect">
            <a:avLst/>
          </a:prstGeom>
        </p:spPr>
        <p:txBody>
          <a:bodyPr wrap="square">
            <a:spAutoFit/>
          </a:bodyPr>
          <a:lstStyle/>
          <a:p>
            <a:r>
              <a:rPr lang="el-GR" sz="3600" b="1" i="1" dirty="0">
                <a:latin typeface="Times New Roman" panose="02020603050405020304" pitchFamily="18" charset="0"/>
                <a:cs typeface="Times New Roman" panose="02020603050405020304" pitchFamily="18" charset="0"/>
              </a:rPr>
              <a:t>Η σύγκρουση επηρεάζει την απόδοση</a:t>
            </a:r>
          </a:p>
          <a:p>
            <a:r>
              <a:rPr lang="el-GR" sz="3600" b="1" i="1" dirty="0">
                <a:latin typeface="Times New Roman" panose="02020603050405020304" pitchFamily="18" charset="0"/>
                <a:cs typeface="Times New Roman" panose="02020603050405020304" pitchFamily="18" charset="0"/>
              </a:rPr>
              <a:t>στη θέση εργασίας</a:t>
            </a:r>
            <a:r>
              <a:rPr lang="el-GR" sz="3600" b="1" i="1" dirty="0" smtClean="0">
                <a:latin typeface="Times New Roman" panose="02020603050405020304" pitchFamily="18" charset="0"/>
                <a:cs typeface="Times New Roman" panose="02020603050405020304" pitchFamily="18" charset="0"/>
              </a:rPr>
              <a:t>:</a:t>
            </a:r>
          </a:p>
          <a:p>
            <a:endParaRPr lang="el-GR" sz="2800" b="1" dirty="0">
              <a:latin typeface="Times New Roman" panose="02020603050405020304" pitchFamily="18" charset="0"/>
              <a:cs typeface="Times New Roman" panose="02020603050405020304" pitchFamily="18" charset="0"/>
            </a:endParaRPr>
          </a:p>
          <a:p>
            <a:r>
              <a:rPr lang="el-GR" sz="2800" i="1" dirty="0">
                <a:latin typeface="Times New Roman" panose="02020603050405020304" pitchFamily="18" charset="0"/>
                <a:cs typeface="Times New Roman" panose="02020603050405020304" pitchFamily="18" charset="0"/>
              </a:rPr>
              <a:t>• Τροποποιεί ή</a:t>
            </a:r>
          </a:p>
          <a:p>
            <a:r>
              <a:rPr lang="el-GR" sz="2800" i="1" dirty="0">
                <a:latin typeface="Times New Roman" panose="02020603050405020304" pitchFamily="18" charset="0"/>
                <a:cs typeface="Times New Roman" panose="02020603050405020304" pitchFamily="18" charset="0"/>
              </a:rPr>
              <a:t>διαστρεβλώνει την</a:t>
            </a:r>
          </a:p>
          <a:p>
            <a:r>
              <a:rPr lang="el-GR" sz="2800" i="1" dirty="0">
                <a:latin typeface="Times New Roman" panose="02020603050405020304" pitchFamily="18" charset="0"/>
                <a:cs typeface="Times New Roman" panose="02020603050405020304" pitchFamily="18" charset="0"/>
              </a:rPr>
              <a:t>αντίληψη του </a:t>
            </a:r>
            <a:r>
              <a:rPr lang="el-GR" sz="2800" i="1" dirty="0" smtClean="0">
                <a:latin typeface="Times New Roman" panose="02020603050405020304" pitchFamily="18" charset="0"/>
                <a:cs typeface="Times New Roman" panose="02020603050405020304" pitchFamily="18" charset="0"/>
              </a:rPr>
              <a:t>ρόλου</a:t>
            </a:r>
          </a:p>
          <a:p>
            <a:endParaRPr lang="el-GR" sz="2800" i="1" dirty="0">
              <a:latin typeface="Times New Roman" panose="02020603050405020304" pitchFamily="18" charset="0"/>
              <a:cs typeface="Times New Roman" panose="02020603050405020304" pitchFamily="18" charset="0"/>
            </a:endParaRPr>
          </a:p>
          <a:p>
            <a:r>
              <a:rPr lang="el-GR" sz="2800" i="1" dirty="0">
                <a:latin typeface="Times New Roman" panose="02020603050405020304" pitchFamily="18" charset="0"/>
                <a:cs typeface="Times New Roman" panose="02020603050405020304" pitchFamily="18" charset="0"/>
              </a:rPr>
              <a:t>• Επιστρατεύονται</a:t>
            </a:r>
          </a:p>
          <a:p>
            <a:r>
              <a:rPr lang="el-GR" sz="2800" i="1" dirty="0">
                <a:latin typeface="Times New Roman" panose="02020603050405020304" pitchFamily="18" charset="0"/>
                <a:cs typeface="Times New Roman" panose="02020603050405020304" pitchFamily="18" charset="0"/>
              </a:rPr>
              <a:t>διαφορετικές </a:t>
            </a:r>
            <a:r>
              <a:rPr lang="el-GR" sz="2800" i="1" dirty="0" smtClean="0">
                <a:latin typeface="Times New Roman" panose="02020603050405020304" pitchFamily="18" charset="0"/>
                <a:cs typeface="Times New Roman" panose="02020603050405020304" pitchFamily="18" charset="0"/>
              </a:rPr>
              <a:t>ικανότητες</a:t>
            </a:r>
          </a:p>
          <a:p>
            <a:endParaRPr lang="el-GR" sz="2800" i="1" dirty="0">
              <a:latin typeface="Times New Roman" panose="02020603050405020304" pitchFamily="18" charset="0"/>
              <a:cs typeface="Times New Roman" panose="02020603050405020304" pitchFamily="18" charset="0"/>
            </a:endParaRPr>
          </a:p>
          <a:p>
            <a:r>
              <a:rPr lang="el-GR" sz="2800" i="1" dirty="0">
                <a:latin typeface="Times New Roman" panose="02020603050405020304" pitchFamily="18" charset="0"/>
                <a:cs typeface="Times New Roman" panose="02020603050405020304" pitchFamily="18" charset="0"/>
              </a:rPr>
              <a:t>• Επηρεάζεται η παρακίνηση</a:t>
            </a:r>
          </a:p>
        </p:txBody>
      </p:sp>
    </p:spTree>
    <p:extLst>
      <p:ext uri="{BB962C8B-B14F-4D97-AF65-F5344CB8AC3E}">
        <p14:creationId xmlns:p14="http://schemas.microsoft.com/office/powerpoint/2010/main" val="3630786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Αντικείμενο 1"/>
          <p:cNvGraphicFramePr>
            <a:graphicFrameLocks noChangeAspect="1"/>
          </p:cNvGraphicFramePr>
          <p:nvPr>
            <p:extLst>
              <p:ext uri="{D42A27DB-BD31-4B8C-83A1-F6EECF244321}">
                <p14:modId xmlns:p14="http://schemas.microsoft.com/office/powerpoint/2010/main" val="114962006"/>
              </p:ext>
            </p:extLst>
          </p:nvPr>
        </p:nvGraphicFramePr>
        <p:xfrm>
          <a:off x="323528" y="980728"/>
          <a:ext cx="8496944" cy="5213350"/>
        </p:xfrm>
        <a:graphic>
          <a:graphicData uri="http://schemas.openxmlformats.org/presentationml/2006/ole">
            <mc:AlternateContent xmlns:mc="http://schemas.openxmlformats.org/markup-compatibility/2006">
              <mc:Choice xmlns:v="urn:schemas-microsoft-com:vml" Requires="v">
                <p:oleObj spid="_x0000_s2078" name="Photo Editor Photo" r:id="rId3" imgW="6400000" imgH="3723810" progId="">
                  <p:embed/>
                </p:oleObj>
              </mc:Choice>
              <mc:Fallback>
                <p:oleObj name="Photo Editor Photo" r:id="rId3" imgW="6400000" imgH="3723810"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980728"/>
                        <a:ext cx="8496944" cy="5213350"/>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2194950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solidFill>
                  <a:srgbClr val="FF0000"/>
                </a:solidFill>
                <a:latin typeface="Times New Roman" panose="02020603050405020304" pitchFamily="18" charset="0"/>
                <a:cs typeface="Times New Roman" panose="02020603050405020304" pitchFamily="18" charset="0"/>
              </a:rPr>
              <a:t>Ο Διαμεσολαβητής στη Δημόσια Διοίκηση</a:t>
            </a:r>
            <a:endParaRPr lang="el-GR" b="1" dirty="0">
              <a:solidFill>
                <a:srgbClr val="FF000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normAutofit fontScale="92500" lnSpcReduction="10000"/>
          </a:bodyPr>
          <a:lstStyle/>
          <a:p>
            <a:pPr marL="0" indent="0">
              <a:buNone/>
            </a:pPr>
            <a:r>
              <a:rPr lang="el-GR" dirty="0" smtClean="0">
                <a:latin typeface="Times New Roman" panose="02020603050405020304" pitchFamily="18" charset="0"/>
                <a:cs typeface="Times New Roman" panose="02020603050405020304" pitchFamily="18" charset="0"/>
              </a:rPr>
              <a:t>Επανερχόμαστε στα προσόντα του Διαμεσολαβητή  - διαχειριστή συγκρούσεων που ισχύουν παντού:</a:t>
            </a:r>
          </a:p>
          <a:p>
            <a:pPr marL="514350" indent="-514350">
              <a:buFont typeface="+mj-lt"/>
              <a:buAutoNum type="arabicPeriod"/>
            </a:pPr>
            <a:r>
              <a:rPr lang="el-GR" dirty="0" smtClean="0">
                <a:latin typeface="Times New Roman" panose="02020603050405020304" pitchFamily="18" charset="0"/>
                <a:cs typeface="Times New Roman" panose="02020603050405020304" pitchFamily="18" charset="0"/>
              </a:rPr>
              <a:t>Εμπειρία</a:t>
            </a:r>
            <a:endParaRPr lang="el-GR"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dirty="0">
                <a:latin typeface="Times New Roman" panose="02020603050405020304" pitchFamily="18" charset="0"/>
                <a:cs typeface="Times New Roman" panose="02020603050405020304" pitchFamily="18" charset="0"/>
              </a:rPr>
              <a:t>Δεξιότητα </a:t>
            </a:r>
          </a:p>
          <a:p>
            <a:pPr marL="514350" indent="-514350">
              <a:buFont typeface="+mj-lt"/>
              <a:buAutoNum type="arabicPeriod"/>
            </a:pPr>
            <a:r>
              <a:rPr lang="el-GR" dirty="0">
                <a:latin typeface="Times New Roman" panose="02020603050405020304" pitchFamily="18" charset="0"/>
                <a:cs typeface="Times New Roman" panose="02020603050405020304" pitchFamily="18" charset="0"/>
              </a:rPr>
              <a:t>Σταθερή προσωπικότητα</a:t>
            </a:r>
          </a:p>
          <a:p>
            <a:pPr marL="514350" indent="-514350">
              <a:buFont typeface="+mj-lt"/>
              <a:buAutoNum type="arabicPeriod"/>
            </a:pPr>
            <a:r>
              <a:rPr lang="el-GR" dirty="0">
                <a:latin typeface="Times New Roman" panose="02020603050405020304" pitchFamily="18" charset="0"/>
                <a:cs typeface="Times New Roman" panose="02020603050405020304" pitchFamily="18" charset="0"/>
              </a:rPr>
              <a:t>Αντικειμενικότητα και </a:t>
            </a:r>
            <a:r>
              <a:rPr lang="el-GR" dirty="0" smtClean="0">
                <a:latin typeface="Times New Roman" panose="02020603050405020304" pitchFamily="18" charset="0"/>
                <a:cs typeface="Times New Roman" panose="02020603050405020304" pitchFamily="18" charset="0"/>
              </a:rPr>
              <a:t>αίσθηση του </a:t>
            </a:r>
            <a:r>
              <a:rPr lang="el-GR" dirty="0">
                <a:latin typeface="Times New Roman" panose="02020603050405020304" pitchFamily="18" charset="0"/>
                <a:cs typeface="Times New Roman" panose="02020603050405020304" pitchFamily="18" charset="0"/>
              </a:rPr>
              <a:t>Δ</a:t>
            </a:r>
            <a:r>
              <a:rPr lang="el-GR" dirty="0" smtClean="0">
                <a:latin typeface="Times New Roman" panose="02020603050405020304" pitchFamily="18" charset="0"/>
                <a:cs typeface="Times New Roman" panose="02020603050405020304" pitchFamily="18" charset="0"/>
              </a:rPr>
              <a:t>ικαίου</a:t>
            </a:r>
            <a:endParaRPr lang="el-GR"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dirty="0" smtClean="0">
                <a:latin typeface="Times New Roman" panose="02020603050405020304" pitchFamily="18" charset="0"/>
                <a:cs typeface="Times New Roman" panose="02020603050405020304" pitchFamily="18" charset="0"/>
              </a:rPr>
              <a:t>Ευθυδικία</a:t>
            </a:r>
            <a:endParaRPr lang="el-GR"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dirty="0">
                <a:latin typeface="Times New Roman" panose="02020603050405020304" pitchFamily="18" charset="0"/>
                <a:cs typeface="Times New Roman" panose="02020603050405020304" pitchFamily="18" charset="0"/>
              </a:rPr>
              <a:t>Ηρεμία χαρακτήρα</a:t>
            </a:r>
          </a:p>
          <a:p>
            <a:pPr marL="514350" indent="-514350">
              <a:buFont typeface="+mj-lt"/>
              <a:buAutoNum type="arabicPeriod"/>
            </a:pPr>
            <a:r>
              <a:rPr lang="el-GR" dirty="0">
                <a:latin typeface="Times New Roman" panose="02020603050405020304" pitchFamily="18" charset="0"/>
                <a:cs typeface="Times New Roman" panose="02020603050405020304" pitchFamily="18" charset="0"/>
              </a:rPr>
              <a:t>Ευαισθησία </a:t>
            </a:r>
            <a:r>
              <a:rPr lang="el-GR" dirty="0" smtClean="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Ενσυναίσθηση</a:t>
            </a:r>
          </a:p>
          <a:p>
            <a:pPr marL="514350" indent="-514350">
              <a:buFont typeface="+mj-lt"/>
              <a:buAutoNum type="arabicPeriod"/>
            </a:pPr>
            <a:r>
              <a:rPr lang="el-GR" dirty="0">
                <a:latin typeface="Times New Roman" panose="02020603050405020304" pitchFamily="18" charset="0"/>
                <a:cs typeface="Times New Roman" panose="02020603050405020304" pitchFamily="18" charset="0"/>
              </a:rPr>
              <a:t>Υπευθυνότητα στη </a:t>
            </a:r>
            <a:r>
              <a:rPr lang="el-GR" dirty="0" smtClean="0">
                <a:latin typeface="Times New Roman" panose="02020603050405020304" pitchFamily="18" charset="0"/>
                <a:cs typeface="Times New Roman" panose="02020603050405020304" pitchFamily="18" charset="0"/>
              </a:rPr>
              <a:t>διαδικασία </a:t>
            </a:r>
          </a:p>
          <a:p>
            <a:pPr marL="514350" indent="-514350">
              <a:buFont typeface="+mj-lt"/>
              <a:buAutoNum type="arabicPeriod"/>
            </a:pPr>
            <a:r>
              <a:rPr lang="el-GR" dirty="0" smtClean="0">
                <a:latin typeface="Times New Roman" panose="02020603050405020304" pitchFamily="18" charset="0"/>
                <a:cs typeface="Times New Roman" panose="02020603050405020304" pitchFamily="18" charset="0"/>
              </a:rPr>
              <a:t>Ρεαλιστική αντίληψη </a:t>
            </a:r>
            <a:r>
              <a:rPr lang="el-GR" dirty="0">
                <a:latin typeface="Times New Roman" panose="02020603050405020304" pitchFamily="18" charset="0"/>
                <a:cs typeface="Times New Roman" panose="02020603050405020304" pitchFamily="18" charset="0"/>
              </a:rPr>
              <a:t>των </a:t>
            </a:r>
            <a:r>
              <a:rPr lang="el-GR" dirty="0" smtClean="0">
                <a:latin typeface="Times New Roman" panose="02020603050405020304" pitchFamily="18" charset="0"/>
                <a:cs typeface="Times New Roman" panose="02020603050405020304" pitchFamily="18" charset="0"/>
              </a:rPr>
              <a:t>συνεπειών</a:t>
            </a:r>
            <a:endParaRPr lang="el-GR" dirty="0">
              <a:latin typeface="Times New Roman" panose="02020603050405020304" pitchFamily="18" charset="0"/>
              <a:cs typeface="Times New Roman" panose="02020603050405020304" pitchFamily="18" charset="0"/>
            </a:endParaRPr>
          </a:p>
          <a:p>
            <a:endParaRPr lang="el-GR" dirty="0"/>
          </a:p>
          <a:p>
            <a:endParaRPr lang="el-GR" dirty="0"/>
          </a:p>
        </p:txBody>
      </p:sp>
      <p:graphicFrame>
        <p:nvGraphicFramePr>
          <p:cNvPr id="4" name="Αντικείμενο 3"/>
          <p:cNvGraphicFramePr>
            <a:graphicFrameLocks noGrp="1" noChangeAspect="1"/>
          </p:cNvGraphicFramePr>
          <p:nvPr>
            <p:extLst>
              <p:ext uri="{D42A27DB-BD31-4B8C-83A1-F6EECF244321}">
                <p14:modId xmlns:p14="http://schemas.microsoft.com/office/powerpoint/2010/main" val="3173431049"/>
              </p:ext>
            </p:extLst>
          </p:nvPr>
        </p:nvGraphicFramePr>
        <p:xfrm>
          <a:off x="6660232" y="1772816"/>
          <a:ext cx="2085975" cy="4171950"/>
        </p:xfrm>
        <a:graphic>
          <a:graphicData uri="http://schemas.openxmlformats.org/presentationml/2006/ole">
            <mc:AlternateContent xmlns:mc="http://schemas.openxmlformats.org/markup-compatibility/2006">
              <mc:Choice xmlns:v="urn:schemas-microsoft-com:vml" Requires="v">
                <p:oleObj spid="_x0000_s1057" name="Clip" r:id="rId3" imgW="20320000" imgH="40640000" progId="MS_ClipArt_Gallery.2">
                  <p:embed/>
                </p:oleObj>
              </mc:Choice>
              <mc:Fallback>
                <p:oleObj name="Clip" r:id="rId3" imgW="20320000" imgH="40640000" progId="MS_ClipArt_Gallery.2">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0232" y="1772816"/>
                        <a:ext cx="2085975" cy="417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759608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a:latin typeface="Times New Roman" panose="02020603050405020304" pitchFamily="18" charset="0"/>
                <a:cs typeface="Times New Roman" panose="02020603050405020304" pitchFamily="18" charset="0"/>
              </a:rPr>
              <a:t>Συναισθηματικές συγκρούσεις</a:t>
            </a:r>
          </a:p>
        </p:txBody>
      </p:sp>
      <p:sp>
        <p:nvSpPr>
          <p:cNvPr id="3" name="Θέση περιεχομένου 2"/>
          <p:cNvSpPr>
            <a:spLocks noGrp="1"/>
          </p:cNvSpPr>
          <p:nvPr>
            <p:ph sz="quarter"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Τα μέρη όταν είναι σε σύγκρουση διακατέχονται από δυνατά αρνητικά </a:t>
            </a:r>
            <a:r>
              <a:rPr lang="el-GR" dirty="0" smtClean="0">
                <a:latin typeface="Times New Roman" panose="02020603050405020304" pitchFamily="18" charset="0"/>
                <a:cs typeface="Times New Roman" panose="02020603050405020304" pitchFamily="18" charset="0"/>
              </a:rPr>
              <a:t>συναισθήματα.</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Η διαχείριση των συναισθημάτων συνήθως γίνεται είτε με καταστολή τους είτε με </a:t>
            </a:r>
            <a:r>
              <a:rPr lang="el-GR" dirty="0" smtClean="0">
                <a:latin typeface="Times New Roman" panose="02020603050405020304" pitchFamily="18" charset="0"/>
                <a:cs typeface="Times New Roman" panose="02020603050405020304" pitchFamily="18" charset="0"/>
              </a:rPr>
              <a:t>επιθετικότητα.</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Πολλές φορές έχουμε αυτοτροφοδότηση των αρνητικών συναισθημάτων που  μπορεί να φτάσουν σε  </a:t>
            </a:r>
            <a:r>
              <a:rPr lang="el-GR" dirty="0" smtClean="0">
                <a:latin typeface="Times New Roman" panose="02020603050405020304" pitchFamily="18" charset="0"/>
                <a:cs typeface="Times New Roman" panose="02020603050405020304" pitchFamily="18" charset="0"/>
              </a:rPr>
              <a:t>έκρηξη.</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Δημιουργούνται στερεότυπα που ενσωματώνουν τα αρνητικά </a:t>
            </a:r>
            <a:r>
              <a:rPr lang="el-GR" dirty="0" smtClean="0">
                <a:latin typeface="Times New Roman" panose="02020603050405020304" pitchFamily="18" charset="0"/>
                <a:cs typeface="Times New Roman" panose="02020603050405020304" pitchFamily="18" charset="0"/>
              </a:rPr>
              <a:t>συναισθήματα. </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Όλα τα παραπάνω οφείλει να τα διαχειριστεί ο </a:t>
            </a:r>
            <a:r>
              <a:rPr lang="el-GR" dirty="0" smtClean="0">
                <a:latin typeface="Times New Roman" panose="02020603050405020304" pitchFamily="18" charset="0"/>
                <a:cs typeface="Times New Roman" panose="02020603050405020304" pitchFamily="18" charset="0"/>
              </a:rPr>
              <a:t>Διαμεσολαβητής.</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6326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Καθήκοντα Διαμεσολαβητή</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normAutofit/>
          </a:bodyPr>
          <a:lstStyle/>
          <a:p>
            <a:pPr algn="just">
              <a:buFont typeface="Wingdings" panose="05000000000000000000" pitchFamily="2" charset="2"/>
              <a:buChar char="§"/>
            </a:pPr>
            <a:r>
              <a:rPr lang="el-GR" dirty="0">
                <a:latin typeface="Times New Roman" panose="02020603050405020304" pitchFamily="18" charset="0"/>
                <a:cs typeface="Times New Roman" panose="02020603050405020304" pitchFamily="18" charset="0"/>
              </a:rPr>
              <a:t>Ανάδειξη του </a:t>
            </a:r>
            <a:r>
              <a:rPr lang="el-GR" dirty="0" smtClean="0">
                <a:latin typeface="Times New Roman" panose="02020603050405020304" pitchFamily="18" charset="0"/>
                <a:cs typeface="Times New Roman" panose="02020603050405020304" pitchFamily="18" charset="0"/>
              </a:rPr>
              <a:t>προβλήματος και των συνεπειών</a:t>
            </a:r>
            <a:endParaRPr lang="el-GR" dirty="0">
              <a:latin typeface="Times New Roman" panose="02020603050405020304" pitchFamily="18" charset="0"/>
              <a:cs typeface="Times New Roman" panose="02020603050405020304" pitchFamily="18" charset="0"/>
            </a:endParaRPr>
          </a:p>
          <a:p>
            <a:pPr marL="360363" indent="0" algn="just">
              <a:buNone/>
            </a:pPr>
            <a:r>
              <a:rPr lang="el-GR" dirty="0">
                <a:latin typeface="Times New Roman" panose="02020603050405020304" pitchFamily="18" charset="0"/>
                <a:cs typeface="Times New Roman" panose="02020603050405020304" pitchFamily="18" charset="0"/>
              </a:rPr>
              <a:t>Εκτόνωση της </a:t>
            </a:r>
            <a:r>
              <a:rPr lang="el-GR" dirty="0" smtClean="0">
                <a:latin typeface="Times New Roman" panose="02020603050405020304" pitchFamily="18" charset="0"/>
                <a:cs typeface="Times New Roman" panose="02020603050405020304" pitchFamily="18" charset="0"/>
              </a:rPr>
              <a:t>έντασης</a:t>
            </a:r>
          </a:p>
          <a:p>
            <a:pPr algn="just">
              <a:buFont typeface="Wingdings" panose="05000000000000000000" pitchFamily="2" charset="2"/>
              <a:buChar char="§"/>
            </a:pPr>
            <a:r>
              <a:rPr lang="el-GR" dirty="0" smtClean="0">
                <a:latin typeface="Times New Roman" panose="02020603050405020304" pitchFamily="18" charset="0"/>
                <a:cs typeface="Times New Roman" panose="02020603050405020304" pitchFamily="18" charset="0"/>
              </a:rPr>
              <a:t>Δημιουργία θετικής ψυχολογίας στα μέρη στη βάση της δίκαιης κρίσης</a:t>
            </a:r>
            <a:endParaRPr lang="el-G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l-GR" dirty="0">
                <a:latin typeface="Times New Roman" panose="02020603050405020304" pitchFamily="18" charset="0"/>
                <a:cs typeface="Times New Roman" panose="02020603050405020304" pitchFamily="18" charset="0"/>
              </a:rPr>
              <a:t>Ανάπτυξη </a:t>
            </a:r>
            <a:r>
              <a:rPr lang="el-GR" dirty="0" smtClean="0">
                <a:latin typeface="Times New Roman" panose="02020603050405020304" pitchFamily="18" charset="0"/>
                <a:cs typeface="Times New Roman" panose="02020603050405020304" pitchFamily="18" charset="0"/>
              </a:rPr>
              <a:t>καινοτομικών λύσεων</a:t>
            </a:r>
            <a:endParaRPr lang="el-G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l-GR" dirty="0">
                <a:latin typeface="Times New Roman" panose="02020603050405020304" pitchFamily="18" charset="0"/>
                <a:cs typeface="Times New Roman" panose="02020603050405020304" pitchFamily="18" charset="0"/>
              </a:rPr>
              <a:t>Προώθηση </a:t>
            </a:r>
            <a:r>
              <a:rPr lang="el-GR" dirty="0" smtClean="0">
                <a:latin typeface="Times New Roman" panose="02020603050405020304" pitchFamily="18" charset="0"/>
                <a:cs typeface="Times New Roman" panose="02020603050405020304" pitchFamily="18" charset="0"/>
              </a:rPr>
              <a:t>αλλαγών κοινού οφέλους</a:t>
            </a:r>
            <a:endParaRPr lang="el-G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el-GR" dirty="0" smtClean="0">
                <a:latin typeface="Times New Roman" panose="02020603050405020304" pitchFamily="18" charset="0"/>
                <a:cs typeface="Times New Roman" panose="02020603050405020304" pitchFamily="18" charset="0"/>
              </a:rPr>
              <a:t>Οικοδόμηση σχέσεων των αντιθέτων μερών </a:t>
            </a:r>
          </a:p>
          <a:p>
            <a:pPr algn="just">
              <a:buFont typeface="Wingdings" panose="05000000000000000000" pitchFamily="2" charset="2"/>
              <a:buChar char="§"/>
            </a:pPr>
            <a:r>
              <a:rPr lang="el-GR" dirty="0" smtClean="0">
                <a:latin typeface="Times New Roman" panose="02020603050405020304" pitchFamily="18" charset="0"/>
                <a:cs typeface="Times New Roman" panose="02020603050405020304" pitchFamily="18" charset="0"/>
              </a:rPr>
              <a:t>Βελτίωση </a:t>
            </a:r>
            <a:r>
              <a:rPr lang="el-GR" dirty="0">
                <a:latin typeface="Times New Roman" panose="02020603050405020304" pitchFamily="18" charset="0"/>
                <a:cs typeface="Times New Roman" panose="02020603050405020304" pitchFamily="18" charset="0"/>
              </a:rPr>
              <a:t>του πλαισίου και των διαδικασιών </a:t>
            </a:r>
            <a:r>
              <a:rPr lang="el-GR" dirty="0" smtClean="0">
                <a:latin typeface="Times New Roman" panose="02020603050405020304" pitchFamily="18" charset="0"/>
                <a:cs typeface="Times New Roman" panose="02020603050405020304" pitchFamily="18" charset="0"/>
              </a:rPr>
              <a:t>διαλόγου</a:t>
            </a:r>
          </a:p>
          <a:p>
            <a:pPr algn="just">
              <a:buFont typeface="Wingdings" panose="05000000000000000000" pitchFamily="2" charset="2"/>
              <a:buChar char="§"/>
            </a:pPr>
            <a:r>
              <a:rPr lang="el-GR" dirty="0" smtClean="0">
                <a:latin typeface="Times New Roman" panose="02020603050405020304" pitchFamily="18" charset="0"/>
                <a:cs typeface="Times New Roman" panose="02020603050405020304" pitchFamily="18" charset="0"/>
              </a:rPr>
              <a:t>Έναρξη διαλόγου και επικοινωνίας</a:t>
            </a:r>
            <a:endParaRPr lang="el-GR" dirty="0">
              <a:latin typeface="Times New Roman" panose="02020603050405020304" pitchFamily="18" charset="0"/>
              <a:cs typeface="Times New Roman" panose="02020603050405020304" pitchFamily="18" charset="0"/>
            </a:endParaRPr>
          </a:p>
          <a:p>
            <a:pPr marL="0" indent="0" algn="just">
              <a:buNone/>
            </a:pPr>
            <a:endParaRPr lang="el-GR" dirty="0"/>
          </a:p>
          <a:p>
            <a:endParaRPr lang="el-GR" dirty="0"/>
          </a:p>
        </p:txBody>
      </p:sp>
    </p:spTree>
    <p:extLst>
      <p:ext uri="{BB962C8B-B14F-4D97-AF65-F5344CB8AC3E}">
        <p14:creationId xmlns:p14="http://schemas.microsoft.com/office/powerpoint/2010/main" val="23221646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67544" y="476672"/>
            <a:ext cx="8352928" cy="5139869"/>
          </a:xfrm>
          <a:prstGeom prst="rect">
            <a:avLst/>
          </a:prstGeom>
        </p:spPr>
        <p:txBody>
          <a:bodyPr wrap="square">
            <a:spAutoFit/>
          </a:bodyPr>
          <a:lstStyle/>
          <a:p>
            <a:pPr algn="ctr"/>
            <a:r>
              <a:rPr lang="el-GR" sz="4400" b="1" dirty="0" smtClean="0">
                <a:solidFill>
                  <a:srgbClr val="FF0000"/>
                </a:solidFill>
                <a:latin typeface="Times New Roman" panose="02020603050405020304" pitchFamily="18" charset="0"/>
                <a:cs typeface="Times New Roman" panose="02020603050405020304" pitchFamily="18" charset="0"/>
              </a:rPr>
              <a:t>Άτομο</a:t>
            </a:r>
          </a:p>
          <a:p>
            <a:endParaRPr lang="el-GR" sz="3200" dirty="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
            </a:pPr>
            <a:r>
              <a:rPr lang="el-GR" sz="2800" dirty="0" smtClean="0">
                <a:latin typeface="Times New Roman" panose="02020603050405020304" pitchFamily="18" charset="0"/>
                <a:cs typeface="Times New Roman" panose="02020603050405020304" pitchFamily="18" charset="0"/>
              </a:rPr>
              <a:t>Οι </a:t>
            </a:r>
            <a:r>
              <a:rPr lang="el-GR" sz="2800" dirty="0">
                <a:latin typeface="Times New Roman" panose="02020603050405020304" pitchFamily="18" charset="0"/>
                <a:cs typeface="Times New Roman" panose="02020603050405020304" pitchFamily="18" charset="0"/>
              </a:rPr>
              <a:t>άνθρωποι αντιδρούν </a:t>
            </a:r>
            <a:r>
              <a:rPr lang="el-GR" sz="2800" dirty="0" smtClean="0">
                <a:latin typeface="Times New Roman" panose="02020603050405020304" pitchFamily="18" charset="0"/>
                <a:cs typeface="Times New Roman" panose="02020603050405020304" pitchFamily="18" charset="0"/>
              </a:rPr>
              <a:t>ψυχοσωματικά μπροστά </a:t>
            </a:r>
            <a:r>
              <a:rPr lang="el-GR" sz="2800" dirty="0">
                <a:latin typeface="Times New Roman" panose="02020603050405020304" pitchFamily="18" charset="0"/>
                <a:cs typeface="Times New Roman" panose="02020603050405020304" pitchFamily="18" charset="0"/>
              </a:rPr>
              <a:t>σε </a:t>
            </a:r>
            <a:r>
              <a:rPr lang="el-GR" sz="2800" dirty="0" smtClean="0">
                <a:latin typeface="Times New Roman" panose="02020603050405020304" pitchFamily="18" charset="0"/>
                <a:cs typeface="Times New Roman" panose="02020603050405020304" pitchFamily="18" charset="0"/>
              </a:rPr>
              <a:t>μία κρίση</a:t>
            </a:r>
            <a:r>
              <a:rPr lang="el-GR" sz="2800" dirty="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Ως αποτέλεσμα, </a:t>
            </a:r>
            <a:r>
              <a:rPr lang="el-GR" sz="2800" dirty="0">
                <a:latin typeface="Times New Roman" panose="02020603050405020304" pitchFamily="18" charset="0"/>
                <a:cs typeface="Times New Roman" panose="02020603050405020304" pitchFamily="18" charset="0"/>
              </a:rPr>
              <a:t>τα άτομα αισθάνονται άγχος, </a:t>
            </a:r>
            <a:r>
              <a:rPr lang="el-GR" sz="2800" dirty="0" smtClean="0">
                <a:latin typeface="Times New Roman" panose="02020603050405020304" pitchFamily="18" charset="0"/>
                <a:cs typeface="Times New Roman" panose="02020603050405020304" pitchFamily="18" charset="0"/>
              </a:rPr>
              <a:t>τα συμπτώματα </a:t>
            </a:r>
            <a:r>
              <a:rPr lang="el-GR" sz="2800" dirty="0">
                <a:latin typeface="Times New Roman" panose="02020603050405020304" pitchFamily="18" charset="0"/>
                <a:cs typeface="Times New Roman" panose="02020603050405020304" pitchFamily="18" charset="0"/>
              </a:rPr>
              <a:t>του οποίου είναι </a:t>
            </a:r>
            <a:r>
              <a:rPr lang="el-GR" sz="2800" dirty="0" smtClean="0">
                <a:latin typeface="Times New Roman" panose="02020603050405020304" pitchFamily="18" charset="0"/>
                <a:cs typeface="Times New Roman" panose="02020603050405020304" pitchFamily="18" charset="0"/>
              </a:rPr>
              <a:t>κούραση, οξυθυμία</a:t>
            </a:r>
            <a:r>
              <a:rPr lang="el-GR" sz="2800" dirty="0">
                <a:latin typeface="Times New Roman" panose="02020603050405020304" pitchFamily="18" charset="0"/>
                <a:cs typeface="Times New Roman" panose="02020603050405020304" pitchFamily="18" charset="0"/>
              </a:rPr>
              <a:t>, έλλειψη συγκέντρωσης κ.α.</a:t>
            </a:r>
          </a:p>
          <a:p>
            <a:pPr algn="just"/>
            <a:r>
              <a:rPr lang="el-GR" sz="2800" dirty="0">
                <a:latin typeface="Times New Roman" panose="02020603050405020304" pitchFamily="18" charset="0"/>
                <a:cs typeface="Times New Roman" panose="02020603050405020304" pitchFamily="18" charset="0"/>
              </a:rPr>
              <a:t> </a:t>
            </a:r>
            <a:endParaRPr lang="el-GR" sz="2800" dirty="0" smtClean="0">
              <a:latin typeface="Times New Roman" panose="02020603050405020304" pitchFamily="18" charset="0"/>
              <a:cs typeface="Times New Roman" panose="02020603050405020304" pitchFamily="18" charset="0"/>
            </a:endParaRPr>
          </a:p>
          <a:p>
            <a:pPr marL="457200" indent="-457200" algn="just">
              <a:buFont typeface="Wingdings" panose="05000000000000000000" pitchFamily="2" charset="2"/>
              <a:buChar char="§"/>
            </a:pPr>
            <a:r>
              <a:rPr lang="el-GR" sz="2800" dirty="0">
                <a:latin typeface="Times New Roman" panose="02020603050405020304" pitchFamily="18" charset="0"/>
                <a:cs typeface="Times New Roman" panose="02020603050405020304" pitchFamily="18" charset="0"/>
              </a:rPr>
              <a:t>Η αντίδραση σε κατάσταση κρίσης συνίσταται σε γρήγορες-αποφασιστικές κινήσεις, σταθερή έκφραση, μη εστίαση σε στόχο, έλλειψη επίγνωσης </a:t>
            </a:r>
            <a:r>
              <a:rPr lang="el-GR" sz="2800" dirty="0" smtClean="0">
                <a:latin typeface="Times New Roman" panose="02020603050405020304" pitchFamily="18" charset="0"/>
                <a:cs typeface="Times New Roman" panose="02020603050405020304" pitchFamily="18" charset="0"/>
              </a:rPr>
              <a:t>αυτοκατάστασης</a:t>
            </a:r>
            <a:r>
              <a:rPr lang="el-GR" sz="2800" dirty="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 κ.α</a:t>
            </a:r>
            <a:r>
              <a:rPr lang="el-G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091552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95536" y="404664"/>
            <a:ext cx="8424936" cy="5940088"/>
          </a:xfrm>
          <a:prstGeom prst="rect">
            <a:avLst/>
          </a:prstGeom>
        </p:spPr>
        <p:txBody>
          <a:bodyPr wrap="square">
            <a:spAutoFit/>
          </a:bodyPr>
          <a:lstStyle/>
          <a:p>
            <a:pPr algn="ctr"/>
            <a:r>
              <a:rPr lang="el-GR" sz="3600" b="1" dirty="0">
                <a:solidFill>
                  <a:srgbClr val="FF0000"/>
                </a:solidFill>
                <a:latin typeface="Times New Roman" panose="02020603050405020304" pitchFamily="18" charset="0"/>
                <a:cs typeface="Times New Roman" panose="02020603050405020304" pitchFamily="18" charset="0"/>
              </a:rPr>
              <a:t> </a:t>
            </a:r>
            <a:r>
              <a:rPr lang="el-GR" sz="3600" b="1" dirty="0" smtClean="0">
                <a:solidFill>
                  <a:srgbClr val="FF0000"/>
                </a:solidFill>
                <a:latin typeface="Times New Roman" panose="02020603050405020304" pitchFamily="18" charset="0"/>
                <a:cs typeface="Times New Roman" panose="02020603050405020304" pitchFamily="18" charset="0"/>
              </a:rPr>
              <a:t>Διαχείριση κρίσεων</a:t>
            </a:r>
          </a:p>
          <a:p>
            <a:endParaRPr lang="el-GR" sz="2400" dirty="0">
              <a:latin typeface="Times New Roman" panose="02020603050405020304" pitchFamily="18" charset="0"/>
              <a:cs typeface="Times New Roman" panose="02020603050405020304" pitchFamily="18" charset="0"/>
            </a:endParaRPr>
          </a:p>
          <a:p>
            <a:pPr algn="just"/>
            <a:r>
              <a:rPr lang="el-GR" sz="3200" dirty="0" smtClean="0">
                <a:latin typeface="Times New Roman" panose="02020603050405020304" pitchFamily="18" charset="0"/>
                <a:cs typeface="Times New Roman" panose="02020603050405020304" pitchFamily="18" charset="0"/>
              </a:rPr>
              <a:t>Ως </a:t>
            </a:r>
            <a:r>
              <a:rPr lang="el-GR" sz="3200" dirty="0">
                <a:latin typeface="Times New Roman" panose="02020603050405020304" pitchFamily="18" charset="0"/>
                <a:cs typeface="Times New Roman" panose="02020603050405020304" pitchFamily="18" charset="0"/>
              </a:rPr>
              <a:t>διαχείριση κρίσης ορίζεται </a:t>
            </a:r>
            <a:r>
              <a:rPr lang="el-GR" sz="3200" dirty="0" smtClean="0">
                <a:latin typeface="Times New Roman" panose="02020603050405020304" pitchFamily="18" charset="0"/>
                <a:cs typeface="Times New Roman" panose="02020603050405020304" pitchFamily="18" charset="0"/>
              </a:rPr>
              <a:t>η διαδικασία </a:t>
            </a:r>
            <a:r>
              <a:rPr lang="el-GR" sz="3200" dirty="0">
                <a:latin typeface="Times New Roman" panose="02020603050405020304" pitchFamily="18" charset="0"/>
                <a:cs typeface="Times New Roman" panose="02020603050405020304" pitchFamily="18" charset="0"/>
              </a:rPr>
              <a:t>πρόληψης, </a:t>
            </a:r>
            <a:r>
              <a:rPr lang="el-GR" sz="3200" dirty="0" smtClean="0">
                <a:latin typeface="Times New Roman" panose="02020603050405020304" pitchFamily="18" charset="0"/>
                <a:cs typeface="Times New Roman" panose="02020603050405020304" pitchFamily="18" charset="0"/>
              </a:rPr>
              <a:t>περιορισμού ή / και </a:t>
            </a:r>
            <a:r>
              <a:rPr lang="el-GR" sz="3200" dirty="0">
                <a:latin typeface="Times New Roman" panose="02020603050405020304" pitchFamily="18" charset="0"/>
                <a:cs typeface="Times New Roman" panose="02020603050405020304" pitchFamily="18" charset="0"/>
              </a:rPr>
              <a:t>επίλυσης ενός προβλήματος</a:t>
            </a:r>
            <a:r>
              <a:rPr lang="el-GR" sz="3200" dirty="0" smtClean="0">
                <a:latin typeface="Times New Roman" panose="02020603050405020304" pitchFamily="18" charset="0"/>
                <a:cs typeface="Times New Roman" panose="02020603050405020304" pitchFamily="18" charset="0"/>
              </a:rPr>
              <a:t>.</a:t>
            </a:r>
          </a:p>
          <a:p>
            <a:endParaRPr lang="el-GR" sz="3200" dirty="0">
              <a:latin typeface="Times New Roman" panose="02020603050405020304" pitchFamily="18" charset="0"/>
              <a:cs typeface="Times New Roman" panose="02020603050405020304" pitchFamily="18" charset="0"/>
            </a:endParaRPr>
          </a:p>
          <a:p>
            <a:r>
              <a:rPr lang="el-GR" sz="3200" i="1" dirty="0" smtClean="0">
                <a:latin typeface="Times New Roman" panose="02020603050405020304" pitchFamily="18" charset="0"/>
                <a:cs typeface="Times New Roman" panose="02020603050405020304" pitchFamily="18" charset="0"/>
              </a:rPr>
              <a:t> Τα επίπεδα </a:t>
            </a:r>
            <a:r>
              <a:rPr lang="el-GR" sz="3200" i="1" dirty="0">
                <a:latin typeface="Times New Roman" panose="02020603050405020304" pitchFamily="18" charset="0"/>
                <a:cs typeface="Times New Roman" panose="02020603050405020304" pitchFamily="18" charset="0"/>
              </a:rPr>
              <a:t>διαχείρισης είναι</a:t>
            </a:r>
            <a:r>
              <a:rPr lang="el-GR" sz="3200" i="1" dirty="0" smtClean="0">
                <a:latin typeface="Times New Roman" panose="02020603050405020304" pitchFamily="18" charset="0"/>
                <a:cs typeface="Times New Roman" panose="02020603050405020304" pitchFamily="18" charset="0"/>
              </a:rPr>
              <a:t>:</a:t>
            </a:r>
          </a:p>
          <a:p>
            <a:endParaRPr lang="el-GR" sz="3200" i="1" dirty="0">
              <a:latin typeface="Times New Roman" panose="02020603050405020304" pitchFamily="18" charset="0"/>
              <a:cs typeface="Times New Roman" panose="02020603050405020304" pitchFamily="18" charset="0"/>
            </a:endParaRPr>
          </a:p>
          <a:p>
            <a:r>
              <a:rPr lang="el-GR" sz="3200" i="1" dirty="0">
                <a:latin typeface="Times New Roman" panose="02020603050405020304" pitchFamily="18" charset="0"/>
                <a:cs typeface="Times New Roman" panose="02020603050405020304" pitchFamily="18" charset="0"/>
              </a:rPr>
              <a:t>-Στρατηγική</a:t>
            </a:r>
          </a:p>
          <a:p>
            <a:r>
              <a:rPr lang="en-US" sz="3200" i="1" dirty="0">
                <a:latin typeface="Times New Roman" panose="02020603050405020304" pitchFamily="18" charset="0"/>
                <a:cs typeface="Times New Roman" panose="02020603050405020304" pitchFamily="18" charset="0"/>
              </a:rPr>
              <a:t>-Rescue Leader (</a:t>
            </a:r>
            <a:r>
              <a:rPr lang="el-GR" sz="3200" i="1" dirty="0">
                <a:latin typeface="Times New Roman" panose="02020603050405020304" pitchFamily="18" charset="0"/>
                <a:cs typeface="Times New Roman" panose="02020603050405020304" pitchFamily="18" charset="0"/>
              </a:rPr>
              <a:t>αρχηγός διάσωσης)</a:t>
            </a:r>
          </a:p>
          <a:p>
            <a:r>
              <a:rPr lang="el-GR" sz="3200" i="1" dirty="0">
                <a:latin typeface="Times New Roman" panose="02020603050405020304" pitchFamily="18" charset="0"/>
                <a:cs typeface="Times New Roman" panose="02020603050405020304" pitchFamily="18" charset="0"/>
              </a:rPr>
              <a:t>-Συντονιστής</a:t>
            </a:r>
          </a:p>
          <a:p>
            <a:r>
              <a:rPr lang="en-US" sz="3200" i="1" dirty="0">
                <a:latin typeface="Times New Roman" panose="02020603050405020304" pitchFamily="18" charset="0"/>
                <a:cs typeface="Times New Roman" panose="02020603050405020304" pitchFamily="18" charset="0"/>
              </a:rPr>
              <a:t>-Sector Office (</a:t>
            </a:r>
            <a:r>
              <a:rPr lang="el-GR" sz="3200" i="1" dirty="0">
                <a:latin typeface="Times New Roman" panose="02020603050405020304" pitchFamily="18" charset="0"/>
                <a:cs typeface="Times New Roman" panose="02020603050405020304" pitchFamily="18" charset="0"/>
              </a:rPr>
              <a:t>διοικητής ομάδας)</a:t>
            </a:r>
          </a:p>
        </p:txBody>
      </p:sp>
    </p:spTree>
    <p:extLst>
      <p:ext uri="{BB962C8B-B14F-4D97-AF65-F5344CB8AC3E}">
        <p14:creationId xmlns:p14="http://schemas.microsoft.com/office/powerpoint/2010/main" val="20235788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404664"/>
            <a:ext cx="8534400" cy="726904"/>
          </a:xfrm>
        </p:spPr>
        <p:txBody>
          <a:bodyPr>
            <a:noAutofit/>
          </a:bodyPr>
          <a:lstStyle/>
          <a:p>
            <a:r>
              <a:rPr lang="el-GR" sz="3200" b="1" dirty="0" smtClean="0">
                <a:solidFill>
                  <a:srgbClr val="002060"/>
                </a:solidFill>
                <a:latin typeface="Times New Roman" panose="02020603050405020304" pitchFamily="18" charset="0"/>
                <a:cs typeface="Times New Roman" panose="02020603050405020304" pitchFamily="18" charset="0"/>
              </a:rPr>
              <a:t>Ο ρόλος της επικοινωνίας</a:t>
            </a:r>
            <a:br>
              <a:rPr lang="el-GR" sz="3200" b="1" dirty="0" smtClean="0">
                <a:solidFill>
                  <a:srgbClr val="002060"/>
                </a:solidFill>
                <a:latin typeface="Times New Roman" panose="02020603050405020304" pitchFamily="18" charset="0"/>
                <a:cs typeface="Times New Roman" panose="02020603050405020304" pitchFamily="18" charset="0"/>
              </a:rPr>
            </a:br>
            <a:r>
              <a:rPr lang="el-GR" sz="3200" b="1" dirty="0" smtClean="0">
                <a:solidFill>
                  <a:srgbClr val="002060"/>
                </a:solidFill>
                <a:latin typeface="Times New Roman" panose="02020603050405020304" pitchFamily="18" charset="0"/>
                <a:cs typeface="Times New Roman" panose="02020603050405020304" pitchFamily="18" charset="0"/>
              </a:rPr>
              <a:t>και του διαλόγου</a:t>
            </a:r>
            <a:endParaRPr lang="el-GR" sz="3200" b="1" dirty="0">
              <a:solidFill>
                <a:srgbClr val="00206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457200" y="1600200"/>
            <a:ext cx="8363272" cy="5069160"/>
          </a:xfrm>
        </p:spPr>
        <p:txBody>
          <a:bodyPr>
            <a:normAutofit fontScale="70000" lnSpcReduction="20000"/>
          </a:bodyPr>
          <a:lstStyle/>
          <a:p>
            <a:pPr algn="just"/>
            <a:endParaRPr lang="el-GR" dirty="0" smtClean="0"/>
          </a:p>
          <a:p>
            <a:pPr algn="just"/>
            <a:r>
              <a:rPr lang="el-GR" b="1" dirty="0" smtClean="0">
                <a:latin typeface="Times New Roman" panose="02020603050405020304" pitchFamily="18" charset="0"/>
                <a:cs typeface="Times New Roman" panose="02020603050405020304" pitchFamily="18" charset="0"/>
              </a:rPr>
              <a:t>Η δεξιότητα στην επικοινωνία</a:t>
            </a:r>
            <a:r>
              <a:rPr lang="el-GR" dirty="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για την επίλυση </a:t>
            </a:r>
            <a:r>
              <a:rPr lang="el-GR" dirty="0">
                <a:latin typeface="Times New Roman" panose="02020603050405020304" pitchFamily="18" charset="0"/>
                <a:cs typeface="Times New Roman" panose="02020603050405020304" pitchFamily="18" charset="0"/>
              </a:rPr>
              <a:t>συγκρούσεων, </a:t>
            </a:r>
            <a:r>
              <a:rPr lang="el-GR" dirty="0" smtClean="0">
                <a:latin typeface="Times New Roman" panose="02020603050405020304" pitchFamily="18" charset="0"/>
                <a:cs typeface="Times New Roman" panose="02020603050405020304" pitchFamily="18" charset="0"/>
              </a:rPr>
              <a:t>αποτελεί βασικό στοιχείο μείωσης των εντάσεων.</a:t>
            </a:r>
          </a:p>
          <a:p>
            <a:pPr algn="just"/>
            <a:endParaRPr lang="el-GR"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Στόχος είναι πάντα η ενιαία γνώση του προβλήματος και των ενδεχομένων λύσεων που προετοιμάζουν ψυχολογικά το κλίμα.</a:t>
            </a:r>
          </a:p>
          <a:p>
            <a:pPr algn="just"/>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Στην </a:t>
            </a:r>
            <a:r>
              <a:rPr lang="el-GR" dirty="0" smtClean="0">
                <a:latin typeface="Times New Roman" panose="02020603050405020304" pitchFamily="18" charset="0"/>
                <a:cs typeface="Times New Roman" panose="02020603050405020304" pitchFamily="18" charset="0"/>
              </a:rPr>
              <a:t>διαχείριση σοβαρών συγκρούσεων βασικό στοιχείο είναι  η </a:t>
            </a:r>
            <a:r>
              <a:rPr lang="el-GR" dirty="0">
                <a:latin typeface="Times New Roman" panose="02020603050405020304" pitchFamily="18" charset="0"/>
                <a:cs typeface="Times New Roman" panose="02020603050405020304" pitchFamily="18" charset="0"/>
              </a:rPr>
              <a:t>εφαρμογή </a:t>
            </a:r>
            <a:r>
              <a:rPr lang="el-GR" dirty="0" smtClean="0">
                <a:latin typeface="Times New Roman" panose="02020603050405020304" pitchFamily="18" charset="0"/>
                <a:cs typeface="Times New Roman" panose="02020603050405020304" pitchFamily="18" charset="0"/>
              </a:rPr>
              <a:t>ενός σχεδίου δομημένης </a:t>
            </a:r>
            <a:r>
              <a:rPr lang="el-GR" dirty="0">
                <a:latin typeface="Times New Roman" panose="02020603050405020304" pitchFamily="18" charset="0"/>
                <a:cs typeface="Times New Roman" panose="02020603050405020304" pitchFamily="18" charset="0"/>
              </a:rPr>
              <a:t>επικοινωνίας, που στηρίζεται σε ιδιαίτερες  </a:t>
            </a:r>
            <a:r>
              <a:rPr lang="el-GR" dirty="0" smtClean="0">
                <a:latin typeface="Times New Roman" panose="02020603050405020304" pitchFamily="18" charset="0"/>
                <a:cs typeface="Times New Roman" panose="02020603050405020304" pitchFamily="18" charset="0"/>
              </a:rPr>
              <a:t>δεξιότητες του Διαμεσολαβητή και μετατρέπει τους εμπλεκομένους σε «συνεργάτες» της λύσης. </a:t>
            </a:r>
          </a:p>
          <a:p>
            <a:pPr algn="just"/>
            <a:endParaRPr lang="el-GR" dirty="0" smtClean="0">
              <a:latin typeface="Times New Roman" panose="02020603050405020304" pitchFamily="18" charset="0"/>
              <a:cs typeface="Times New Roman" panose="02020603050405020304" pitchFamily="18" charset="0"/>
            </a:endParaRPr>
          </a:p>
          <a:p>
            <a:pPr algn="just"/>
            <a:r>
              <a:rPr lang="el-GR" b="1" dirty="0" smtClean="0">
                <a:latin typeface="Times New Roman" panose="02020603050405020304" pitchFamily="18" charset="0"/>
                <a:cs typeface="Times New Roman" panose="02020603050405020304" pitchFamily="18" charset="0"/>
              </a:rPr>
              <a:t>Η δημιουργία καλού ψυχολογικού κλίματος </a:t>
            </a:r>
            <a:r>
              <a:rPr lang="el-GR" dirty="0" smtClean="0">
                <a:latin typeface="Times New Roman" panose="02020603050405020304" pitchFamily="18" charset="0"/>
                <a:cs typeface="Times New Roman" panose="02020603050405020304" pitchFamily="18" charset="0"/>
              </a:rPr>
              <a:t>είναι απαραίτητος όρος της δημιουργικής επικοινωνίας.</a:t>
            </a:r>
          </a:p>
          <a:p>
            <a:pPr algn="just"/>
            <a:endParaRPr lang="el-GR" dirty="0" smtClean="0">
              <a:latin typeface="Times New Roman" panose="02020603050405020304" pitchFamily="18" charset="0"/>
              <a:cs typeface="Times New Roman" panose="02020603050405020304" pitchFamily="18" charset="0"/>
            </a:endParaRPr>
          </a:p>
          <a:p>
            <a:pPr algn="just"/>
            <a:r>
              <a:rPr lang="el-GR" b="1" dirty="0" smtClean="0">
                <a:latin typeface="Times New Roman" panose="02020603050405020304" pitchFamily="18" charset="0"/>
                <a:cs typeface="Times New Roman" panose="02020603050405020304" pitchFamily="18" charset="0"/>
              </a:rPr>
              <a:t>Η σωστή λειτουργία της «γλώσσας του σώματος» </a:t>
            </a:r>
            <a:r>
              <a:rPr lang="el-GR" dirty="0" smtClean="0">
                <a:latin typeface="Times New Roman" panose="02020603050405020304" pitchFamily="18" charset="0"/>
                <a:cs typeface="Times New Roman" panose="02020603050405020304" pitchFamily="18" charset="0"/>
              </a:rPr>
              <a:t>του Μεσολαβητή, παίζει επίσης κρίσιμο ρόλο κατά τις ζωντανές συζητήσεις των εμπλεκομένων.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924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835696" y="1996885"/>
            <a:ext cx="5472608" cy="2308324"/>
          </a:xfrm>
          <a:prstGeom prst="rect">
            <a:avLst/>
          </a:prstGeom>
        </p:spPr>
        <p:txBody>
          <a:bodyPr wrap="square">
            <a:spAutoFit/>
          </a:bodyPr>
          <a:lstStyle/>
          <a:p>
            <a:r>
              <a:rPr lang="el-GR" sz="2400" b="1" i="1" dirty="0">
                <a:latin typeface="Times New Roman" panose="02020603050405020304" pitchFamily="18" charset="0"/>
                <a:cs typeface="Times New Roman" panose="02020603050405020304" pitchFamily="18" charset="0"/>
              </a:rPr>
              <a:t> </a:t>
            </a:r>
            <a:endParaRPr lang="el-GR" sz="2400" b="1" dirty="0">
              <a:latin typeface="Times New Roman" panose="02020603050405020304" pitchFamily="18" charset="0"/>
              <a:cs typeface="Times New Roman" panose="02020603050405020304" pitchFamily="18" charset="0"/>
            </a:endParaRPr>
          </a:p>
          <a:p>
            <a:r>
              <a:rPr lang="el-GR" sz="2400" b="1" i="1" dirty="0">
                <a:latin typeface="Times New Roman" panose="02020603050405020304" pitchFamily="18" charset="0"/>
                <a:cs typeface="Times New Roman" panose="02020603050405020304" pitchFamily="18" charset="0"/>
              </a:rPr>
              <a:t>Αν δεν σου αρέσει κάτι, άλλαξέ το.</a:t>
            </a:r>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i="1" dirty="0">
                <a:latin typeface="Times New Roman" panose="02020603050405020304" pitchFamily="18" charset="0"/>
                <a:cs typeface="Times New Roman" panose="02020603050405020304" pitchFamily="18" charset="0"/>
              </a:rPr>
              <a:t>Αν δεν μπορείς να το </a:t>
            </a:r>
            <a:r>
              <a:rPr lang="el-GR" sz="2400" b="1" i="1" dirty="0" smtClean="0">
                <a:latin typeface="Times New Roman" panose="02020603050405020304" pitchFamily="18" charset="0"/>
                <a:cs typeface="Times New Roman" panose="02020603050405020304" pitchFamily="18" charset="0"/>
              </a:rPr>
              <a:t>αλλάξεις,</a:t>
            </a:r>
            <a:endParaRPr lang="en-US" sz="2400" b="1" i="1" dirty="0" smtClean="0">
              <a:latin typeface="Times New Roman" panose="02020603050405020304" pitchFamily="18" charset="0"/>
              <a:cs typeface="Times New Roman" panose="02020603050405020304" pitchFamily="18" charset="0"/>
            </a:endParaRPr>
          </a:p>
          <a:p>
            <a:r>
              <a:rPr lang="el-GR" sz="2400" b="1" i="1" dirty="0" smtClean="0">
                <a:latin typeface="Times New Roman" panose="02020603050405020304" pitchFamily="18" charset="0"/>
                <a:cs typeface="Times New Roman" panose="02020603050405020304" pitchFamily="18" charset="0"/>
              </a:rPr>
              <a:t>άλλαξε </a:t>
            </a:r>
            <a:r>
              <a:rPr lang="el-GR" sz="2400" b="1" i="1" dirty="0">
                <a:latin typeface="Times New Roman" panose="02020603050405020304" pitchFamily="18" charset="0"/>
                <a:cs typeface="Times New Roman" panose="02020603050405020304" pitchFamily="18" charset="0"/>
              </a:rPr>
              <a:t>τη στάση </a:t>
            </a:r>
            <a:r>
              <a:rPr lang="el-GR" sz="2400" b="1" i="1" dirty="0" smtClean="0">
                <a:latin typeface="Times New Roman" panose="02020603050405020304" pitchFamily="18" charset="0"/>
                <a:cs typeface="Times New Roman" panose="02020603050405020304" pitchFamily="18" charset="0"/>
              </a:rPr>
              <a:t>σου</a:t>
            </a:r>
            <a:r>
              <a:rPr lang="en-US" sz="2400" b="1" i="1" dirty="0" smtClean="0">
                <a:latin typeface="Times New Roman" panose="02020603050405020304" pitchFamily="18" charset="0"/>
                <a:cs typeface="Times New Roman" panose="02020603050405020304" pitchFamily="18" charset="0"/>
              </a:rPr>
              <a:t>.</a:t>
            </a:r>
            <a:endParaRPr lang="el-GR" sz="2400" b="1" i="1" dirty="0" smtClean="0">
              <a:latin typeface="Times New Roman" panose="02020603050405020304" pitchFamily="18" charset="0"/>
              <a:cs typeface="Times New Roman" panose="02020603050405020304" pitchFamily="18" charset="0"/>
            </a:endParaRPr>
          </a:p>
          <a:p>
            <a:r>
              <a:rPr lang="el-GR" sz="2400" b="1" dirty="0">
                <a:latin typeface="Times New Roman" panose="02020603050405020304" pitchFamily="18" charset="0"/>
                <a:cs typeface="Times New Roman" panose="02020603050405020304" pitchFamily="18" charset="0"/>
              </a:rPr>
              <a:t/>
            </a:r>
            <a:br>
              <a:rPr lang="el-GR" sz="2400" b="1" dirty="0">
                <a:latin typeface="Times New Roman" panose="02020603050405020304" pitchFamily="18" charset="0"/>
                <a:cs typeface="Times New Roman" panose="02020603050405020304" pitchFamily="18" charset="0"/>
              </a:rPr>
            </a:br>
            <a:r>
              <a:rPr lang="el-GR" sz="2400" b="1" i="1" dirty="0" err="1">
                <a:latin typeface="Times New Roman" panose="02020603050405020304" pitchFamily="18" charset="0"/>
                <a:cs typeface="Times New Roman" panose="02020603050405020304" pitchFamily="18" charset="0"/>
              </a:rPr>
              <a:t>Maya</a:t>
            </a:r>
            <a:r>
              <a:rPr lang="el-GR" sz="2400" b="1" i="1" dirty="0">
                <a:latin typeface="Times New Roman" panose="02020603050405020304" pitchFamily="18" charset="0"/>
                <a:cs typeface="Times New Roman" panose="02020603050405020304" pitchFamily="18" charset="0"/>
              </a:rPr>
              <a:t> </a:t>
            </a:r>
            <a:r>
              <a:rPr lang="el-GR" sz="2400" b="1" i="1" dirty="0" err="1">
                <a:latin typeface="Times New Roman" panose="02020603050405020304" pitchFamily="18" charset="0"/>
                <a:cs typeface="Times New Roman" panose="02020603050405020304" pitchFamily="18" charset="0"/>
              </a:rPr>
              <a:t>Angelou</a:t>
            </a:r>
            <a:r>
              <a:rPr lang="el-GR" sz="2400" b="1" i="1" dirty="0">
                <a:latin typeface="Times New Roman" panose="02020603050405020304" pitchFamily="18" charset="0"/>
                <a:cs typeface="Times New Roman" panose="02020603050405020304" pitchFamily="18" charset="0"/>
              </a:rPr>
              <a:t> (συγγραφέας / ποιήτρια)</a:t>
            </a:r>
            <a:endParaRPr lang="el-G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8526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
            </a:r>
            <a:br>
              <a:rPr lang="el-GR" dirty="0" smtClean="0"/>
            </a:br>
            <a:r>
              <a:rPr lang="el-GR" b="1" dirty="0" smtClean="0">
                <a:latin typeface="Times New Roman" panose="02020603050405020304" pitchFamily="18" charset="0"/>
                <a:cs typeface="Times New Roman" panose="02020603050405020304" pitchFamily="18" charset="0"/>
              </a:rPr>
              <a:t>Επικοινωνία - Αλληλεξαρτήσεις</a:t>
            </a:r>
            <a:endParaRPr lang="el-GR" dirty="0"/>
          </a:p>
        </p:txBody>
      </p:sp>
      <p:sp>
        <p:nvSpPr>
          <p:cNvPr id="3" name="Θέση περιεχομένου 2"/>
          <p:cNvSpPr>
            <a:spLocks noGrp="1"/>
          </p:cNvSpPr>
          <p:nvPr>
            <p:ph sz="quarter" idx="1"/>
          </p:nvPr>
        </p:nvSpPr>
        <p:spPr/>
        <p:txBody>
          <a:bodyPr>
            <a:normAutofit/>
          </a:bodyPr>
          <a:lstStyle/>
          <a:p>
            <a:endParaRPr lang="el-GR" dirty="0">
              <a:latin typeface="Times New Roman" panose="02020603050405020304" pitchFamily="18" charset="0"/>
              <a:cs typeface="Times New Roman" panose="02020603050405020304" pitchFamily="18" charset="0"/>
            </a:endParaRPr>
          </a:p>
          <a:p>
            <a:pPr marL="0" indent="0" algn="ctr">
              <a:buNone/>
            </a:pPr>
            <a:r>
              <a:rPr lang="el-GR" dirty="0">
                <a:latin typeface="Times New Roman" panose="02020603050405020304" pitchFamily="18" charset="0"/>
                <a:cs typeface="Times New Roman" panose="02020603050405020304" pitchFamily="18" charset="0"/>
              </a:rPr>
              <a:t>Η σύγκρουση εμπεριέχει επικοινωνιακές αλληλεπιδράσεις μεταξύ των ανθρώπων οι οποίοι αλληλεξαρτώνται και οι οποίοι αντιλαμβάνονται ότι τα συμφέροντά τους είναι μεταξύ τους ασυμβίβαστα</a:t>
            </a:r>
          </a:p>
          <a:p>
            <a:endParaRPr lang="en-US" dirty="0" smtClean="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pPr marL="0" indent="0" algn="r">
              <a:buNone/>
            </a:pPr>
            <a:r>
              <a:rPr lang="en-US" i="1" dirty="0" smtClean="0">
                <a:latin typeface="Times New Roman" panose="02020603050405020304" pitchFamily="18" charset="0"/>
                <a:cs typeface="Times New Roman" panose="02020603050405020304" pitchFamily="18" charset="0"/>
              </a:rPr>
              <a:t>Conrad</a:t>
            </a:r>
            <a:r>
              <a:rPr lang="el-GR" i="1" dirty="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(1990</a:t>
            </a:r>
            <a:r>
              <a:rPr lang="el-GR" i="1" dirty="0" smtClean="0">
                <a:latin typeface="Times New Roman" panose="02020603050405020304" pitchFamily="18" charset="0"/>
                <a:cs typeface="Times New Roman" panose="02020603050405020304" pitchFamily="18" charset="0"/>
              </a:rPr>
              <a:t>)</a:t>
            </a:r>
            <a:endParaRPr lang="el-GR" i="1" dirty="0">
              <a:latin typeface="Times New Roman" panose="02020603050405020304" pitchFamily="18" charset="0"/>
              <a:cs typeface="Times New Roman" panose="02020603050405020304" pitchFamily="18" charset="0"/>
            </a:endParaRPr>
          </a:p>
          <a:p>
            <a:endParaRPr lang="el-GR" dirty="0"/>
          </a:p>
          <a:p>
            <a:endParaRPr lang="el-GR" dirty="0"/>
          </a:p>
        </p:txBody>
      </p:sp>
    </p:spTree>
    <p:extLst>
      <p:ext uri="{BB962C8B-B14F-4D97-AF65-F5344CB8AC3E}">
        <p14:creationId xmlns:p14="http://schemas.microsoft.com/office/powerpoint/2010/main" val="20518306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2555776" y="2492896"/>
            <a:ext cx="4242731" cy="1754326"/>
          </a:xfrm>
          <a:prstGeom prst="rect">
            <a:avLst/>
          </a:prstGeom>
        </p:spPr>
        <p:txBody>
          <a:bodyPr wrap="square">
            <a:spAutoFit/>
          </a:bodyPr>
          <a:lstStyle/>
          <a:p>
            <a:pPr>
              <a:lnSpc>
                <a:spcPct val="150000"/>
              </a:lnSpc>
            </a:pPr>
            <a:r>
              <a:rPr lang="el-GR" sz="3600" b="1" dirty="0" smtClean="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36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 </a:t>
            </a:r>
            <a:r>
              <a:rPr lang="el-GR" sz="36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Προϊστάμενος </a:t>
            </a:r>
            <a:endParaRPr lang="el-GR" sz="36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50000"/>
              </a:lnSpc>
            </a:pPr>
            <a:r>
              <a:rPr lang="el-GR" sz="36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ως </a:t>
            </a:r>
            <a:r>
              <a:rPr lang="el-GR" sz="36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Διαμεσολαβητής</a:t>
            </a:r>
            <a:endParaRPr lang="el-GR" sz="3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81613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Η προσέγγιση</a:t>
            </a:r>
            <a:br>
              <a:rPr lang="el-GR"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l-GR"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Εξουσίας       </a:t>
            </a:r>
            <a:r>
              <a:rPr lang="el-GR"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Διευκόλυνσης </a:t>
            </a:r>
            <a:endParaRPr lang="el-GR" dirty="0">
              <a:solidFill>
                <a:srgbClr val="00206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half" idx="1"/>
          </p:nvPr>
        </p:nvSpPr>
        <p:spPr/>
        <p:txBody>
          <a:bodyPr>
            <a:normAutofit lnSpcReduction="10000"/>
          </a:bodyPr>
          <a:lstStyle/>
          <a:p>
            <a:r>
              <a:rPr lang="el-GR" altLang="el-GR" dirty="0">
                <a:latin typeface="Times New Roman" panose="02020603050405020304" pitchFamily="18" charset="0"/>
                <a:cs typeface="Times New Roman" panose="02020603050405020304" pitchFamily="18" charset="0"/>
              </a:rPr>
              <a:t>ενδιαφέρεται για το περιεχόμενο</a:t>
            </a:r>
          </a:p>
          <a:p>
            <a:r>
              <a:rPr lang="el-GR" altLang="el-GR" dirty="0">
                <a:latin typeface="Times New Roman" panose="02020603050405020304" pitchFamily="18" charset="0"/>
                <a:cs typeface="Times New Roman" panose="02020603050405020304" pitchFamily="18" charset="0"/>
              </a:rPr>
              <a:t>ενεργεί ως δικαστής</a:t>
            </a:r>
          </a:p>
          <a:p>
            <a:r>
              <a:rPr lang="el-GR" altLang="el-GR" dirty="0">
                <a:latin typeface="Times New Roman" panose="02020603050405020304" pitchFamily="18" charset="0"/>
                <a:cs typeface="Times New Roman" panose="02020603050405020304" pitchFamily="18" charset="0"/>
              </a:rPr>
              <a:t>ακούει διαφορετικές/ συγκρουόμενες απόψεις</a:t>
            </a:r>
          </a:p>
          <a:p>
            <a:r>
              <a:rPr lang="el-GR" altLang="el-GR" dirty="0">
                <a:latin typeface="Times New Roman" panose="02020603050405020304" pitchFamily="18" charset="0"/>
                <a:cs typeface="Times New Roman" panose="02020603050405020304" pitchFamily="18" charset="0"/>
              </a:rPr>
              <a:t>παίρνει απόφαση μονομερώς</a:t>
            </a:r>
          </a:p>
          <a:p>
            <a:r>
              <a:rPr lang="el-GR" altLang="el-GR" dirty="0">
                <a:latin typeface="Times New Roman" panose="02020603050405020304" pitchFamily="18" charset="0"/>
                <a:cs typeface="Times New Roman" panose="02020603050405020304" pitchFamily="18" charset="0"/>
              </a:rPr>
              <a:t>απαιτεί την εφαρμογή της</a:t>
            </a:r>
          </a:p>
          <a:p>
            <a:endParaRPr lang="el-GR" dirty="0"/>
          </a:p>
        </p:txBody>
      </p:sp>
      <p:sp>
        <p:nvSpPr>
          <p:cNvPr id="4" name="Θέση περιεχομένου 3"/>
          <p:cNvSpPr>
            <a:spLocks noGrp="1"/>
          </p:cNvSpPr>
          <p:nvPr>
            <p:ph sz="half" idx="2"/>
          </p:nvPr>
        </p:nvSpPr>
        <p:spPr/>
        <p:txBody>
          <a:bodyPr>
            <a:normAutofit lnSpcReduction="10000"/>
          </a:bodyPr>
          <a:lstStyle/>
          <a:p>
            <a:pPr>
              <a:lnSpc>
                <a:spcPct val="90000"/>
              </a:lnSpc>
            </a:pPr>
            <a:r>
              <a:rPr lang="el-GR" altLang="el-GR" dirty="0">
                <a:latin typeface="Times New Roman" panose="02020603050405020304" pitchFamily="18" charset="0"/>
                <a:cs typeface="Times New Roman" panose="02020603050405020304" pitchFamily="18" charset="0"/>
              </a:rPr>
              <a:t>ενδιαφέρεται και για το περιεχόμενο και για τη διαδικασία</a:t>
            </a:r>
          </a:p>
          <a:p>
            <a:pPr>
              <a:lnSpc>
                <a:spcPct val="90000"/>
              </a:lnSpc>
            </a:pPr>
            <a:r>
              <a:rPr lang="el-GR" altLang="el-GR" dirty="0">
                <a:latin typeface="Times New Roman" panose="02020603050405020304" pitchFamily="18" charset="0"/>
                <a:cs typeface="Times New Roman" panose="02020603050405020304" pitchFamily="18" charset="0"/>
              </a:rPr>
              <a:t>ενεργεί ως </a:t>
            </a:r>
            <a:r>
              <a:rPr lang="el-GR" altLang="el-GR" dirty="0" smtClean="0">
                <a:latin typeface="Times New Roman" panose="02020603050405020304" pitchFamily="18" charset="0"/>
                <a:cs typeface="Times New Roman" panose="02020603050405020304" pitchFamily="18" charset="0"/>
              </a:rPr>
              <a:t>σύμβουλος (</a:t>
            </a:r>
            <a:r>
              <a:rPr lang="en-US" altLang="el-GR" dirty="0" err="1" smtClean="0">
                <a:latin typeface="Times New Roman" panose="02020603050405020304" pitchFamily="18" charset="0"/>
                <a:cs typeface="Times New Roman" panose="02020603050405020304" pitchFamily="18" charset="0"/>
              </a:rPr>
              <a:t>coatch</a:t>
            </a:r>
            <a:r>
              <a:rPr lang="en-US" altLang="el-GR" dirty="0" smtClean="0">
                <a:latin typeface="Times New Roman" panose="02020603050405020304" pitchFamily="18" charset="0"/>
                <a:cs typeface="Times New Roman" panose="02020603050405020304" pitchFamily="18" charset="0"/>
              </a:rPr>
              <a:t>)</a:t>
            </a:r>
            <a:endParaRPr lang="el-GR" altLang="el-GR" dirty="0">
              <a:latin typeface="Times New Roman" panose="02020603050405020304" pitchFamily="18" charset="0"/>
              <a:cs typeface="Times New Roman" panose="02020603050405020304" pitchFamily="18" charset="0"/>
            </a:endParaRPr>
          </a:p>
          <a:p>
            <a:pPr>
              <a:lnSpc>
                <a:spcPct val="90000"/>
              </a:lnSpc>
            </a:pPr>
            <a:r>
              <a:rPr lang="el-GR" altLang="el-GR" dirty="0">
                <a:latin typeface="Times New Roman" panose="02020603050405020304" pitchFamily="18" charset="0"/>
                <a:cs typeface="Times New Roman" panose="02020603050405020304" pitchFamily="18" charset="0"/>
              </a:rPr>
              <a:t>διευκολύνει την επικοινωνία και την αμοιβαία κατανόηση</a:t>
            </a:r>
          </a:p>
          <a:p>
            <a:pPr>
              <a:lnSpc>
                <a:spcPct val="90000"/>
              </a:lnSpc>
            </a:pPr>
            <a:r>
              <a:rPr lang="el-GR" altLang="el-GR" dirty="0">
                <a:latin typeface="Times New Roman" panose="02020603050405020304" pitchFamily="18" charset="0"/>
                <a:cs typeface="Times New Roman" panose="02020603050405020304" pitchFamily="18" charset="0"/>
              </a:rPr>
              <a:t>παροτρύνει για κοινά αποδεκτές λύσεις</a:t>
            </a:r>
          </a:p>
          <a:p>
            <a:pPr>
              <a:lnSpc>
                <a:spcPct val="90000"/>
              </a:lnSpc>
            </a:pPr>
            <a:r>
              <a:rPr lang="el-GR" altLang="el-GR" dirty="0">
                <a:latin typeface="Times New Roman" panose="02020603050405020304" pitchFamily="18" charset="0"/>
                <a:cs typeface="Times New Roman" panose="02020603050405020304" pitchFamily="18" charset="0"/>
              </a:rPr>
              <a:t>προετοιμάζει την κοινή αντιμετώπιση μελλοντικών προβλημάτων</a:t>
            </a:r>
          </a:p>
          <a:p>
            <a:endParaRPr lang="el-GR" dirty="0"/>
          </a:p>
        </p:txBody>
      </p:sp>
    </p:spTree>
    <p:extLst>
      <p:ext uri="{BB962C8B-B14F-4D97-AF65-F5344CB8AC3E}">
        <p14:creationId xmlns:p14="http://schemas.microsoft.com/office/powerpoint/2010/main" val="39534151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395536" y="2924944"/>
            <a:ext cx="8568952" cy="3168352"/>
          </a:xfrm>
        </p:spPr>
        <p:txBody>
          <a:bodyPr>
            <a:normAutofit fontScale="47500" lnSpcReduction="20000"/>
          </a:bodyPr>
          <a:lstStyle/>
          <a:p>
            <a:pPr marL="457200" indent="-457200" algn="l">
              <a:lnSpc>
                <a:spcPct val="120000"/>
              </a:lnSpc>
              <a:spcBef>
                <a:spcPts val="0"/>
              </a:spcBef>
              <a:buClr>
                <a:schemeClr val="tx1"/>
              </a:buClr>
              <a:buFont typeface="+mj-lt"/>
              <a:buAutoNum type="arabicPeriod"/>
              <a:defRPr/>
            </a:pP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Χρησιμοποιεί Θετικό και Αισιόδοξο Τόνο</a:t>
            </a:r>
          </a:p>
          <a:p>
            <a:pPr marL="457200" indent="-457200" algn="l">
              <a:lnSpc>
                <a:spcPct val="120000"/>
              </a:lnSpc>
              <a:spcBef>
                <a:spcPts val="0"/>
              </a:spcBef>
              <a:buClr>
                <a:schemeClr val="tx1"/>
              </a:buClr>
              <a:buFont typeface="+mj-lt"/>
              <a:buAutoNum type="arabicPeriod"/>
              <a:defRPr/>
            </a:pP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Παρουσιάζει τους Βασικούς Κανόνες και </a:t>
            </a:r>
            <a:r>
              <a:rPr lang="el-GR" sz="5100" i="1" cap="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a:t>
            </a: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η Διαδικασία</a:t>
            </a:r>
          </a:p>
          <a:p>
            <a:pPr marL="457200" indent="-457200" algn="l">
              <a:lnSpc>
                <a:spcPct val="120000"/>
              </a:lnSpc>
              <a:spcBef>
                <a:spcPts val="0"/>
              </a:spcBef>
              <a:buClr>
                <a:schemeClr val="tx1"/>
              </a:buClr>
              <a:buFont typeface="+mj-lt"/>
              <a:buAutoNum type="arabicPeriod"/>
              <a:defRPr/>
            </a:pP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Παρουσιάζει το Πρόβλημα</a:t>
            </a:r>
          </a:p>
          <a:p>
            <a:pPr marL="457200" indent="-457200" algn="l">
              <a:lnSpc>
                <a:spcPct val="120000"/>
              </a:lnSpc>
              <a:spcBef>
                <a:spcPts val="0"/>
              </a:spcBef>
              <a:buClr>
                <a:schemeClr val="tx1"/>
              </a:buClr>
              <a:buFont typeface="+mj-lt"/>
              <a:buAutoNum type="arabicPeriod"/>
              <a:defRPr/>
            </a:pP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Ρωτάει τα Δύο Μέρη για </a:t>
            </a:r>
            <a:r>
              <a:rPr lang="el-GR" sz="5100" i="1" cap="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a:t>
            </a: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ις Ανάγκες και </a:t>
            </a:r>
            <a:r>
              <a:rPr lang="el-GR" sz="5100" i="1" cap="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a:t>
            </a: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 Ενδιαφέροντά τους </a:t>
            </a:r>
            <a:r>
              <a:rPr lang="el-GR" sz="5100" i="1" cap="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a:t>
            </a: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αι </a:t>
            </a:r>
            <a:r>
              <a:rPr lang="el-GR" sz="5100" i="1" cap="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a:t>
            </a: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ους βοηθάει να  μετακινηθούν από </a:t>
            </a:r>
            <a:r>
              <a:rPr lang="el-GR" sz="5100" i="1" cap="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τ</a:t>
            </a:r>
            <a:r>
              <a:rPr lang="el-GR" sz="5100" i="1" cap="none"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ις Θέσεις στα Ενδιαφέροντά τους</a:t>
            </a:r>
          </a:p>
          <a:p>
            <a:endParaRPr lang="el-GR" dirty="0"/>
          </a:p>
        </p:txBody>
      </p:sp>
      <p:sp>
        <p:nvSpPr>
          <p:cNvPr id="2" name="Τίτλος 1"/>
          <p:cNvSpPr>
            <a:spLocks noGrp="1"/>
          </p:cNvSpPr>
          <p:nvPr>
            <p:ph type="ctrTitle"/>
          </p:nvPr>
        </p:nvSpPr>
        <p:spPr>
          <a:xfrm>
            <a:off x="683568" y="260649"/>
            <a:ext cx="8136904" cy="1224135"/>
          </a:xfrm>
        </p:spPr>
        <p:txBody>
          <a:bodyPr>
            <a:normAutofit/>
          </a:bodyPr>
          <a:lstStyle/>
          <a:p>
            <a:r>
              <a:rPr lang="el-GR" sz="36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Ενέργειες </a:t>
            </a:r>
            <a:r>
              <a:rPr lang="el-GR" sz="3600" b="1" dirty="0" smtClean="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Προϊσταμένου -</a:t>
            </a:r>
            <a:br>
              <a:rPr lang="el-GR" sz="3600" b="1" dirty="0" smtClean="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l-GR" sz="3600" b="1" dirty="0" smtClean="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Προσέγγιση </a:t>
            </a:r>
            <a:r>
              <a:rPr lang="el-GR" sz="36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διευκόλυνσης</a:t>
            </a:r>
            <a:endParaRPr lang="el-GR" sz="36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03146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611560" y="764704"/>
            <a:ext cx="8064896" cy="4524315"/>
          </a:xfrm>
          <a:prstGeom prst="rect">
            <a:avLst/>
          </a:prstGeom>
        </p:spPr>
        <p:txBody>
          <a:bodyPr wrap="square">
            <a:spAutoFit/>
          </a:bodyPr>
          <a:lstStyle/>
          <a:p>
            <a:pPr marL="457200" indent="-457200">
              <a:buClr>
                <a:schemeClr val="tx1"/>
              </a:buClr>
              <a:buSzPct val="85000"/>
              <a:buFont typeface="+mj-lt"/>
              <a:buAutoNum type="arabicPeriod" startAt="5"/>
              <a:defRPr/>
            </a:pPr>
            <a:r>
              <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Ασχολείται με τα διαπροσωπικά (‘πάνω μέρος του κύκλου’) ενδιαφέροντα και συναισθήματα</a:t>
            </a:r>
          </a:p>
          <a:p>
            <a:pPr marL="457200" indent="-457200">
              <a:buClr>
                <a:schemeClr val="tx1"/>
              </a:buClr>
              <a:buSzPct val="85000"/>
              <a:buFont typeface="+mj-lt"/>
              <a:buAutoNum type="arabicPeriod" startAt="5"/>
              <a:defRPr/>
            </a:pPr>
            <a:r>
              <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Συνοψίζει </a:t>
            </a:r>
            <a:r>
              <a:rPr lang="el-GR" sz="2400" b="1" i="1" spc="25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ό,τι</a:t>
            </a:r>
            <a:r>
              <a:rPr lang="el-GR" sz="2400" b="1" i="1" spc="25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ακούει</a:t>
            </a:r>
          </a:p>
          <a:p>
            <a:pPr marL="457200" indent="-457200">
              <a:buClr>
                <a:schemeClr val="tx1"/>
              </a:buClr>
              <a:buSzPct val="85000"/>
              <a:buFont typeface="+mj-lt"/>
              <a:buAutoNum type="arabicPeriod" startAt="5"/>
              <a:defRPr/>
            </a:pPr>
            <a:r>
              <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Ζητάει ιδέες που θα επιλύσουν τα π</a:t>
            </a:r>
            <a:r>
              <a:rPr lang="el-GR" sz="2400" b="1" i="1" spc="25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ροβλήματα</a:t>
            </a:r>
            <a:endPar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indent="-457200">
              <a:buClr>
                <a:schemeClr val="tx1"/>
              </a:buClr>
              <a:buSzPct val="85000"/>
              <a:buFont typeface="+mj-lt"/>
              <a:buAutoNum type="arabicPeriod" startAt="5"/>
              <a:defRPr/>
            </a:pPr>
            <a:r>
              <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Επαναδιατυπώνει τις συμφωνίες όταν προκύπτουν</a:t>
            </a:r>
          </a:p>
          <a:p>
            <a:pPr marL="457200" indent="-457200">
              <a:buClr>
                <a:schemeClr val="tx1"/>
              </a:buClr>
              <a:buSzPct val="85000"/>
              <a:buFont typeface="+mj-lt"/>
              <a:buAutoNum type="arabicPeriod" startAt="5"/>
              <a:defRPr/>
            </a:pPr>
            <a:r>
              <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Συνεισφέρει ιδέες χωρίς να κυριαρχεί στη συζήτηση και χωρίς να παρασύρει τα δύο μέρη στη δική του άποψη</a:t>
            </a:r>
          </a:p>
          <a:p>
            <a:pPr marL="457200" indent="-457200">
              <a:buClr>
                <a:schemeClr val="tx1"/>
              </a:buClr>
              <a:buSzPct val="85000"/>
              <a:buFont typeface="+mj-lt"/>
              <a:buAutoNum type="arabicPeriod" startAt="5"/>
              <a:defRPr/>
            </a:pPr>
            <a:r>
              <a:rPr lang="el-GR" sz="2400" b="1" i="1" spc="25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Δείχνει αποφασισμένος για μια γρήγορη λύση ούτως ή άλλως (αν δεν υπάρξει κοινά αποδεκτή λύση, ο ίδιος θα αποφασίσει)</a:t>
            </a:r>
          </a:p>
        </p:txBody>
      </p:sp>
    </p:spTree>
    <p:extLst>
      <p:ext uri="{BB962C8B-B14F-4D97-AF65-F5344CB8AC3E}">
        <p14:creationId xmlns:p14="http://schemas.microsoft.com/office/powerpoint/2010/main" val="6868068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88640"/>
            <a:ext cx="8291264" cy="864096"/>
          </a:xfrm>
        </p:spPr>
        <p:txBody>
          <a:bodyPr>
            <a:normAutofit fontScale="90000"/>
          </a:bodyPr>
          <a:lstStyle/>
          <a:p>
            <a:r>
              <a:rPr lang="el-GR" sz="3600" b="1" dirty="0" smtClean="0">
                <a:latin typeface="Times New Roman" panose="02020603050405020304" pitchFamily="18" charset="0"/>
                <a:cs typeface="Times New Roman" panose="02020603050405020304" pitchFamily="18" charset="0"/>
              </a:rPr>
              <a:t>Κρίση και συγκρού</a:t>
            </a:r>
            <a:r>
              <a:rPr lang="el-GR" sz="3600" b="1" dirty="0">
                <a:latin typeface="Times New Roman" panose="02020603050405020304" pitchFamily="18" charset="0"/>
                <a:cs typeface="Times New Roman" panose="02020603050405020304" pitchFamily="18" charset="0"/>
              </a:rPr>
              <a:t>σ</a:t>
            </a:r>
            <a:r>
              <a:rPr lang="el-GR" sz="3600" b="1" dirty="0" smtClean="0">
                <a:latin typeface="Times New Roman" panose="02020603050405020304" pitchFamily="18" charset="0"/>
                <a:cs typeface="Times New Roman" panose="02020603050405020304" pitchFamily="18" charset="0"/>
              </a:rPr>
              <a:t>εις στο Δημόσιο</a:t>
            </a:r>
            <a:br>
              <a:rPr lang="el-GR" sz="3600" b="1" dirty="0" smtClean="0">
                <a:latin typeface="Times New Roman" panose="02020603050405020304" pitchFamily="18" charset="0"/>
                <a:cs typeface="Times New Roman" panose="02020603050405020304" pitchFamily="18" charset="0"/>
              </a:rPr>
            </a:br>
            <a:r>
              <a:rPr lang="el-GR" sz="3600" b="1" dirty="0" smtClean="0">
                <a:latin typeface="Times New Roman" panose="02020603050405020304" pitchFamily="18" charset="0"/>
                <a:cs typeface="Times New Roman" panose="02020603050405020304" pitchFamily="18" charset="0"/>
              </a:rPr>
              <a:t>Βασικές αιτίες </a:t>
            </a:r>
            <a:endParaRPr lang="el-GR" sz="36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251520" y="1704552"/>
            <a:ext cx="8435280" cy="4460752"/>
          </a:xfrm>
        </p:spPr>
        <p:txBody>
          <a:bodyPr>
            <a:noAutofit/>
          </a:bodyPr>
          <a:lstStyle/>
          <a:p>
            <a:pPr algn="just"/>
            <a:r>
              <a:rPr lang="el-GR" sz="2400" dirty="0" smtClean="0">
                <a:latin typeface="Times New Roman" panose="02020603050405020304" pitchFamily="18" charset="0"/>
                <a:cs typeface="Times New Roman" panose="02020603050405020304" pitchFamily="18" charset="0"/>
              </a:rPr>
              <a:t>Σήμερα στη Δημόσια Διοίκηση η κρίση και η πίεση που αυτή ασκεί δημιουργεί σφοδρές συγκρούσεις και αντιθέσεις.</a:t>
            </a:r>
          </a:p>
          <a:p>
            <a:pPr algn="just"/>
            <a:r>
              <a:rPr lang="el-GR" sz="2400" dirty="0" smtClean="0">
                <a:latin typeface="Times New Roman" panose="02020603050405020304" pitchFamily="18" charset="0"/>
                <a:cs typeface="Times New Roman" panose="02020603050405020304" pitchFamily="18" charset="0"/>
              </a:rPr>
              <a:t>Έχει γίνει πιο ανασφαλές το εργασιακό περιβάλλον. </a:t>
            </a:r>
          </a:p>
          <a:p>
            <a:pPr algn="just"/>
            <a:r>
              <a:rPr lang="el-GR" sz="2400" dirty="0" smtClean="0">
                <a:latin typeface="Times New Roman" panose="02020603050405020304" pitchFamily="18" charset="0"/>
                <a:cs typeface="Times New Roman" panose="02020603050405020304" pitchFamily="18" charset="0"/>
              </a:rPr>
              <a:t>Έχουν περιορισθεί ο αριθμός των υπαλλήλων και οι πόροι για τη λειτουργία του Δημοσίου.</a:t>
            </a:r>
          </a:p>
          <a:p>
            <a:pPr algn="just"/>
            <a:r>
              <a:rPr lang="el-GR" sz="2400" dirty="0" smtClean="0">
                <a:latin typeface="Times New Roman" panose="02020603050405020304" pitchFamily="18" charset="0"/>
                <a:cs typeface="Times New Roman" panose="02020603050405020304" pitchFamily="18" charset="0"/>
              </a:rPr>
              <a:t>Με λιγότερους πόρους, μικρότερους μισθούς και λιγότερους υπαλλήλους παρουσιάζεται η ανάγκη μεγαλύτερης απόδοσης.</a:t>
            </a:r>
          </a:p>
          <a:p>
            <a:pPr algn="just"/>
            <a:r>
              <a:rPr lang="el-GR" sz="2400" dirty="0" smtClean="0">
                <a:latin typeface="Times New Roman" panose="02020603050405020304" pitchFamily="18" charset="0"/>
                <a:cs typeface="Times New Roman" panose="02020603050405020304" pitchFamily="18" charset="0"/>
              </a:rPr>
              <a:t>Σε ένα πιεστικό περιβάλλον το άγχος και η απότομη ή και εκρηκτική εμφάνιση συγκρούσεων διαφόρων μορφών είναι πολύ πιθανή.</a:t>
            </a:r>
          </a:p>
          <a:p>
            <a:pPr algn="just"/>
            <a:endParaRPr lang="el-GR"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53630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Το ανθρώπινο δυναμικό</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normAutofit fontScale="92500" lnSpcReduction="20000"/>
          </a:bodyPr>
          <a:lstStyle/>
          <a:p>
            <a:pPr algn="just"/>
            <a:r>
              <a:rPr lang="el-GR" sz="2800" dirty="0" smtClean="0">
                <a:latin typeface="Times New Roman" panose="02020603050405020304" pitchFamily="18" charset="0"/>
                <a:cs typeface="Times New Roman" panose="02020603050405020304" pitchFamily="18" charset="0"/>
              </a:rPr>
              <a:t>Οι Δημόσιοι Υπάλληλοι είναι μέρος των συγκρούσεων και μπορούν να συμβάλλουν ενεργά στη λύση τους.</a:t>
            </a:r>
            <a:endParaRPr lang="en-US" sz="2800" dirty="0" smtClean="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a:p>
            <a:pPr algn="just"/>
            <a:r>
              <a:rPr lang="el-GR" sz="2800" b="1" dirty="0">
                <a:latin typeface="Times New Roman" panose="02020603050405020304" pitchFamily="18" charset="0"/>
                <a:cs typeface="Times New Roman" panose="02020603050405020304" pitchFamily="18" charset="0"/>
              </a:rPr>
              <a:t>Η θετική επίλυση των αντιθέσεων προάγει, την ανάπτυξη των κοινωνιών</a:t>
            </a:r>
            <a:r>
              <a:rPr lang="el-GR" sz="2800" dirty="0">
                <a:latin typeface="Times New Roman" panose="02020603050405020304" pitchFamily="18" charset="0"/>
                <a:cs typeface="Times New Roman" panose="02020603050405020304" pitchFamily="18" charset="0"/>
              </a:rPr>
              <a:t>. Η αρνητική τις οδηγεί σε οπισθοδρόμηση.</a:t>
            </a:r>
          </a:p>
          <a:p>
            <a:pPr algn="just"/>
            <a:endParaRPr lang="en-US" sz="2800" dirty="0" smtClean="0">
              <a:latin typeface="Times New Roman" panose="02020603050405020304" pitchFamily="18" charset="0"/>
              <a:cs typeface="Times New Roman" panose="02020603050405020304" pitchFamily="18" charset="0"/>
            </a:endParaRPr>
          </a:p>
          <a:p>
            <a:pPr algn="just"/>
            <a:r>
              <a:rPr lang="el-GR" sz="2800" dirty="0" smtClean="0">
                <a:latin typeface="Times New Roman" panose="02020603050405020304" pitchFamily="18" charset="0"/>
                <a:cs typeface="Times New Roman" panose="02020603050405020304" pitchFamily="18" charset="0"/>
              </a:rPr>
              <a:t>Η γνώση της διαδικασίας δημιουργίας και της διαχείρισης συγκρούσεων δημιουργεί ευνοϊκές συνθήκες επίλυσής τους.</a:t>
            </a:r>
          </a:p>
          <a:p>
            <a:pPr algn="just"/>
            <a:endParaRPr lang="el-GR" sz="2800" dirty="0" smtClean="0">
              <a:latin typeface="Times New Roman" panose="02020603050405020304" pitchFamily="18" charset="0"/>
              <a:cs typeface="Times New Roman" panose="02020603050405020304" pitchFamily="18" charset="0"/>
            </a:endParaRPr>
          </a:p>
          <a:p>
            <a:pPr algn="just"/>
            <a:r>
              <a:rPr lang="el-GR" sz="2800" dirty="0" smtClean="0">
                <a:latin typeface="Times New Roman" panose="02020603050405020304" pitchFamily="18" charset="0"/>
                <a:cs typeface="Times New Roman" panose="02020603050405020304" pitchFamily="18" charset="0"/>
              </a:rPr>
              <a:t>Η αυτογνωσία του κάθε υπαλλήλου προέχει στον τρόπο ατομικής εκδήλωσης και διαχείρισης των αντιθέσεων. </a:t>
            </a:r>
          </a:p>
          <a:p>
            <a:endParaRPr lang="el-GR" dirty="0"/>
          </a:p>
        </p:txBody>
      </p:sp>
    </p:spTree>
    <p:extLst>
      <p:ext uri="{BB962C8B-B14F-4D97-AF65-F5344CB8AC3E}">
        <p14:creationId xmlns:p14="http://schemas.microsoft.com/office/powerpoint/2010/main" val="10036962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260648"/>
            <a:ext cx="8534400" cy="792088"/>
          </a:xfrm>
        </p:spPr>
        <p:txBody>
          <a:bodyPr>
            <a:normAutofit fontScale="90000"/>
          </a:bodyPr>
          <a:lstStyle/>
          <a:p>
            <a:r>
              <a:rPr lang="el-GR" sz="4000" b="1" dirty="0" smtClean="0"/>
              <a:t/>
            </a:r>
            <a:br>
              <a:rPr lang="el-GR" sz="4000" b="1" dirty="0" smtClean="0"/>
            </a:br>
            <a:r>
              <a:rPr lang="el-GR" dirty="0"/>
              <a:t/>
            </a:r>
            <a:br>
              <a:rPr lang="el-GR" dirty="0"/>
            </a:br>
            <a:r>
              <a:rPr lang="el-GR" sz="3600" b="1" dirty="0">
                <a:solidFill>
                  <a:srgbClr val="FF0000"/>
                </a:solidFill>
                <a:latin typeface="Times New Roman" panose="02020603050405020304" pitchFamily="18" charset="0"/>
                <a:cs typeface="Times New Roman" panose="02020603050405020304" pitchFamily="18" charset="0"/>
              </a:rPr>
              <a:t>Αναγκαία </a:t>
            </a:r>
            <a:br>
              <a:rPr lang="el-GR" sz="3600" b="1" dirty="0">
                <a:solidFill>
                  <a:srgbClr val="FF0000"/>
                </a:solidFill>
                <a:latin typeface="Times New Roman" panose="02020603050405020304" pitchFamily="18" charset="0"/>
                <a:cs typeface="Times New Roman" panose="02020603050405020304" pitchFamily="18" charset="0"/>
              </a:rPr>
            </a:br>
            <a:r>
              <a:rPr lang="el-GR" sz="3600" b="1" dirty="0">
                <a:solidFill>
                  <a:srgbClr val="FF0000"/>
                </a:solidFill>
                <a:latin typeface="Times New Roman" panose="02020603050405020304" pitchFamily="18" charset="0"/>
                <a:cs typeface="Times New Roman" panose="02020603050405020304" pitchFamily="18" charset="0"/>
              </a:rPr>
              <a:t>η συναισθηματική νοημοσύνη</a:t>
            </a:r>
            <a:endParaRPr lang="el-GR" dirty="0"/>
          </a:p>
        </p:txBody>
      </p:sp>
      <p:sp>
        <p:nvSpPr>
          <p:cNvPr id="3" name="Θέση περιεχομένου 2"/>
          <p:cNvSpPr>
            <a:spLocks noGrp="1"/>
          </p:cNvSpPr>
          <p:nvPr>
            <p:ph sz="quarter" idx="1"/>
          </p:nvPr>
        </p:nvSpPr>
        <p:spPr>
          <a:xfrm>
            <a:off x="683568" y="1988840"/>
            <a:ext cx="8003232" cy="4464496"/>
          </a:xfrm>
        </p:spPr>
        <p:txBody>
          <a:bodyPr>
            <a:normAutofit fontScale="25000" lnSpcReduction="20000"/>
          </a:bodyPr>
          <a:lstStyle/>
          <a:p>
            <a:pPr marL="0" indent="0">
              <a:buNone/>
            </a:pPr>
            <a:r>
              <a:rPr lang="el-GR" sz="9600" dirty="0" smtClean="0">
                <a:latin typeface="Times New Roman" panose="02020603050405020304" pitchFamily="18" charset="0"/>
                <a:cs typeface="Times New Roman" panose="02020603050405020304" pitchFamily="18" charset="0"/>
              </a:rPr>
              <a:t>Τι είναι, πού οδηγεί:</a:t>
            </a:r>
          </a:p>
          <a:p>
            <a:pPr marL="0" indent="0" algn="just">
              <a:buNone/>
            </a:pPr>
            <a:endParaRPr lang="el-GR" sz="9600" dirty="0" smtClean="0">
              <a:latin typeface="Times New Roman" panose="02020603050405020304" pitchFamily="18" charset="0"/>
              <a:cs typeface="Times New Roman" panose="02020603050405020304" pitchFamily="18" charset="0"/>
            </a:endParaRPr>
          </a:p>
          <a:p>
            <a:pPr algn="just"/>
            <a:r>
              <a:rPr lang="el-GR" sz="9600" dirty="0" smtClean="0">
                <a:latin typeface="Times New Roman" panose="02020603050405020304" pitchFamily="18" charset="0"/>
                <a:cs typeface="Times New Roman" panose="02020603050405020304" pitchFamily="18" charset="0"/>
              </a:rPr>
              <a:t>Η </a:t>
            </a:r>
            <a:r>
              <a:rPr lang="el-GR" sz="9600" dirty="0">
                <a:latin typeface="Times New Roman" panose="02020603050405020304" pitchFamily="18" charset="0"/>
                <a:cs typeface="Times New Roman" panose="02020603050405020304" pitchFamily="18" charset="0"/>
              </a:rPr>
              <a:t>ικανότητα να γνωρίζουμε τα δικά μας συναισθήματα και αυτά των άλλων, να δημιουργούμε κίνητρα για τον εαυτό μας και να χειριζόμαστε </a:t>
            </a:r>
            <a:r>
              <a:rPr lang="el-GR" sz="9600" dirty="0" smtClean="0">
                <a:latin typeface="Times New Roman" panose="02020603050405020304" pitchFamily="18" charset="0"/>
                <a:cs typeface="Times New Roman" panose="02020603050405020304" pitchFamily="18" charset="0"/>
              </a:rPr>
              <a:t>σωστά, </a:t>
            </a:r>
            <a:r>
              <a:rPr lang="el-GR" sz="9600" dirty="0">
                <a:latin typeface="Times New Roman" panose="02020603050405020304" pitchFamily="18" charset="0"/>
                <a:cs typeface="Times New Roman" panose="02020603050405020304" pitchFamily="18" charset="0"/>
              </a:rPr>
              <a:t>τόσο τα </a:t>
            </a:r>
            <a:r>
              <a:rPr lang="el-GR" sz="9600" dirty="0" smtClean="0">
                <a:latin typeface="Times New Roman" panose="02020603050405020304" pitchFamily="18" charset="0"/>
                <a:cs typeface="Times New Roman" panose="02020603050405020304" pitchFamily="18" charset="0"/>
              </a:rPr>
              <a:t>συναισθήματα, </a:t>
            </a:r>
            <a:r>
              <a:rPr lang="el-GR" sz="9600" dirty="0">
                <a:latin typeface="Times New Roman" panose="02020603050405020304" pitchFamily="18" charset="0"/>
                <a:cs typeface="Times New Roman" panose="02020603050405020304" pitchFamily="18" charset="0"/>
              </a:rPr>
              <a:t>όσο και τις σχέσεις μας.</a:t>
            </a:r>
          </a:p>
          <a:p>
            <a:pPr algn="just"/>
            <a:endParaRPr lang="el-GR" sz="9600" dirty="0">
              <a:latin typeface="Times New Roman" panose="02020603050405020304" pitchFamily="18" charset="0"/>
              <a:cs typeface="Times New Roman" panose="02020603050405020304" pitchFamily="18" charset="0"/>
            </a:endParaRPr>
          </a:p>
          <a:p>
            <a:pPr algn="just"/>
            <a:r>
              <a:rPr lang="el-GR" sz="9600" dirty="0">
                <a:latin typeface="Times New Roman" panose="02020603050405020304" pitchFamily="18" charset="0"/>
                <a:cs typeface="Times New Roman" panose="02020603050405020304" pitchFamily="18" charset="0"/>
              </a:rPr>
              <a:t>Η μεγιστοποίηση της συναισθηματικής νοημοσύνης με την καλλιέργεια και ανάπτυξη </a:t>
            </a:r>
            <a:r>
              <a:rPr lang="el-GR" sz="9600" dirty="0" smtClean="0">
                <a:latin typeface="Times New Roman" panose="02020603050405020304" pitchFamily="18" charset="0"/>
                <a:cs typeface="Times New Roman" panose="02020603050405020304" pitchFamily="18" charset="0"/>
              </a:rPr>
              <a:t>ικανοτήτων, </a:t>
            </a:r>
            <a:r>
              <a:rPr lang="el-GR" sz="9600" dirty="0">
                <a:latin typeface="Times New Roman" panose="02020603050405020304" pitchFamily="18" charset="0"/>
                <a:cs typeface="Times New Roman" panose="02020603050405020304" pitchFamily="18" charset="0"/>
              </a:rPr>
              <a:t>όπως αυτοεπίγνωση, αυτοδιαχείριση, κοινωνική επίγνωση και διαχείριση σχέσεων ευνοούν την ομαλή συνεργασία. </a:t>
            </a:r>
            <a:endParaRPr lang="el-GR" sz="9600" dirty="0" smtClean="0">
              <a:latin typeface="Times New Roman" panose="02020603050405020304" pitchFamily="18" charset="0"/>
              <a:cs typeface="Times New Roman" panose="02020603050405020304" pitchFamily="18" charset="0"/>
            </a:endParaRPr>
          </a:p>
          <a:p>
            <a:pPr algn="just"/>
            <a:endParaRPr lang="el-GR" sz="9600" dirty="0">
              <a:latin typeface="Times New Roman" panose="02020603050405020304" pitchFamily="18" charset="0"/>
              <a:cs typeface="Times New Roman" panose="02020603050405020304" pitchFamily="18" charset="0"/>
            </a:endParaRPr>
          </a:p>
          <a:p>
            <a:pPr marL="0" indent="0" algn="r">
              <a:buNone/>
            </a:pPr>
            <a:r>
              <a:rPr lang="en-US" sz="9600" i="1" dirty="0">
                <a:latin typeface="Times New Roman" panose="02020603050405020304" pitchFamily="18" charset="0"/>
                <a:cs typeface="Times New Roman" panose="02020603050405020304" pitchFamily="18" charset="0"/>
              </a:rPr>
              <a:t>D. Goleman</a:t>
            </a:r>
            <a:endParaRPr lang="el-GR" sz="9600" dirty="0">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10033639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116632"/>
            <a:ext cx="8534400" cy="870920"/>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l-GR" b="1" dirty="0" smtClean="0">
                <a:latin typeface="Times New Roman" panose="02020603050405020304" pitchFamily="18" charset="0"/>
                <a:cs typeface="Times New Roman" panose="02020603050405020304" pitchFamily="18" charset="0"/>
              </a:rPr>
              <a:t>Συγκρούσεις και</a:t>
            </a:r>
            <a:br>
              <a:rPr lang="el-GR" b="1" dirty="0" smtClean="0">
                <a:latin typeface="Times New Roman" panose="02020603050405020304" pitchFamily="18" charset="0"/>
                <a:cs typeface="Times New Roman" panose="02020603050405020304" pitchFamily="18" charset="0"/>
              </a:rPr>
            </a:br>
            <a:r>
              <a:rPr lang="el-GR" b="1" dirty="0" smtClean="0">
                <a:latin typeface="Times New Roman" panose="02020603050405020304" pitchFamily="18" charset="0"/>
                <a:cs typeface="Times New Roman" panose="02020603050405020304" pitchFamily="18" charset="0"/>
              </a:rPr>
              <a:t> Δημόσιοι </a:t>
            </a:r>
            <a:r>
              <a:rPr lang="el-GR" b="1" dirty="0">
                <a:latin typeface="Times New Roman" panose="02020603050405020304" pitchFamily="18" charset="0"/>
                <a:cs typeface="Times New Roman" panose="02020603050405020304" pitchFamily="18" charset="0"/>
              </a:rPr>
              <a:t>Λειτουργοί</a:t>
            </a:r>
          </a:p>
        </p:txBody>
      </p:sp>
      <p:sp>
        <p:nvSpPr>
          <p:cNvPr id="3" name="Θέση περιεχομένου 2"/>
          <p:cNvSpPr>
            <a:spLocks noGrp="1"/>
          </p:cNvSpPr>
          <p:nvPr>
            <p:ph sz="quarter" idx="1"/>
          </p:nvPr>
        </p:nvSpPr>
        <p:spPr/>
        <p:txBody>
          <a:bodyPr>
            <a:normAutofit fontScale="92500" lnSpcReduction="20000"/>
          </a:bodyPr>
          <a:lstStyle/>
          <a:p>
            <a:pPr algn="just"/>
            <a:endParaRPr lang="el-GR"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Οι </a:t>
            </a:r>
            <a:r>
              <a:rPr lang="el-GR" dirty="0">
                <a:latin typeface="Times New Roman" panose="02020603050405020304" pitchFamily="18" charset="0"/>
                <a:cs typeface="Times New Roman" panose="02020603050405020304" pitchFamily="18" charset="0"/>
              </a:rPr>
              <a:t>συγκρούσεις, ανεξάρτητα από τον ορισμό τους, διαπλέκονται μέσα στην κοινωνία και αποτελούν αναπόσπαστο τμήμα της Δημόσιας </a:t>
            </a:r>
            <a:r>
              <a:rPr lang="el-GR" dirty="0" smtClean="0">
                <a:latin typeface="Times New Roman" panose="02020603050405020304" pitchFamily="18" charset="0"/>
                <a:cs typeface="Times New Roman" panose="02020603050405020304" pitchFamily="18" charset="0"/>
              </a:rPr>
              <a:t>Διοίκησης. </a:t>
            </a:r>
          </a:p>
          <a:p>
            <a:pPr algn="just"/>
            <a:endParaRPr lang="el-GR"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Οι </a:t>
            </a:r>
            <a:r>
              <a:rPr lang="el-GR" dirty="0">
                <a:latin typeface="Times New Roman" panose="02020603050405020304" pitchFamily="18" charset="0"/>
                <a:cs typeface="Times New Roman" panose="02020603050405020304" pitchFamily="18" charset="0"/>
              </a:rPr>
              <a:t>Δημόσιοι Λειτουργοί θα πρέπει να κατανοήσουν τις πηγές προέλευσης των συγκρούσεων, να αξιολογήσουν τις συνέπειές </a:t>
            </a:r>
            <a:r>
              <a:rPr lang="el-GR" dirty="0" smtClean="0">
                <a:latin typeface="Times New Roman" panose="02020603050405020304" pitchFamily="18" charset="0"/>
                <a:cs typeface="Times New Roman" panose="02020603050405020304" pitchFamily="18" charset="0"/>
              </a:rPr>
              <a:t>τους.</a:t>
            </a:r>
          </a:p>
          <a:p>
            <a:pPr algn="just"/>
            <a:endParaRPr lang="el-GR" dirty="0" smtClean="0">
              <a:latin typeface="Times New Roman" panose="02020603050405020304" pitchFamily="18" charset="0"/>
              <a:cs typeface="Times New Roman" panose="02020603050405020304" pitchFamily="18" charset="0"/>
            </a:endParaRPr>
          </a:p>
          <a:p>
            <a:pPr algn="just"/>
            <a:r>
              <a:rPr lang="el-GR" dirty="0" smtClean="0">
                <a:latin typeface="Times New Roman" panose="02020603050405020304" pitchFamily="18" charset="0"/>
                <a:cs typeface="Times New Roman" panose="02020603050405020304" pitchFamily="18" charset="0"/>
              </a:rPr>
              <a:t>Πρέπει  </a:t>
            </a:r>
            <a:r>
              <a:rPr lang="el-GR" dirty="0">
                <a:latin typeface="Times New Roman" panose="02020603050405020304" pitchFamily="18" charset="0"/>
                <a:cs typeface="Times New Roman" panose="02020603050405020304" pitchFamily="18" charset="0"/>
              </a:rPr>
              <a:t>να λάβουν αποφάσεις σύμφωνες με τους τρέχοντες στόχους και τα προβλήματα παραμένοντας ταυτοχρόνως εντός </a:t>
            </a:r>
            <a:r>
              <a:rPr lang="el-GR" dirty="0" smtClean="0">
                <a:latin typeface="Times New Roman" panose="02020603050405020304" pitchFamily="18" charset="0"/>
                <a:cs typeface="Times New Roman" panose="02020603050405020304" pitchFamily="18" charset="0"/>
              </a:rPr>
              <a:t>των πλαισίων </a:t>
            </a:r>
            <a:r>
              <a:rPr lang="el-GR" dirty="0">
                <a:latin typeface="Times New Roman" panose="02020603050405020304" pitchFamily="18" charset="0"/>
                <a:cs typeface="Times New Roman" panose="02020603050405020304" pitchFamily="18" charset="0"/>
              </a:rPr>
              <a:t>της δικαιοδοσίας τους και της </a:t>
            </a:r>
            <a:r>
              <a:rPr lang="el-GR" dirty="0" err="1" smtClean="0">
                <a:latin typeface="Times New Roman" panose="02020603050405020304" pitchFamily="18" charset="0"/>
                <a:cs typeface="Times New Roman" panose="02020603050405020304" pitchFamily="18" charset="0"/>
              </a:rPr>
              <a:t>δημοσιο</a:t>
            </a:r>
            <a:r>
              <a:rPr lang="el-GR" dirty="0" smtClean="0">
                <a:latin typeface="Times New Roman" panose="02020603050405020304" pitchFamily="18" charset="0"/>
                <a:cs typeface="Times New Roman" panose="02020603050405020304" pitchFamily="18" charset="0"/>
              </a:rPr>
              <a:t>-υπαλληλικής </a:t>
            </a:r>
            <a:r>
              <a:rPr lang="el-GR" dirty="0">
                <a:latin typeface="Times New Roman" panose="02020603050405020304" pitchFamily="18" charset="0"/>
                <a:cs typeface="Times New Roman" panose="02020603050405020304" pitchFamily="18" charset="0"/>
              </a:rPr>
              <a:t>τους </a:t>
            </a:r>
            <a:r>
              <a:rPr lang="el-GR" dirty="0" smtClean="0">
                <a:latin typeface="Times New Roman" panose="02020603050405020304" pitchFamily="18" charset="0"/>
                <a:cs typeface="Times New Roman" panose="02020603050405020304" pitchFamily="18" charset="0"/>
              </a:rPr>
              <a:t>ιδιότητας.</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5361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332656"/>
            <a:ext cx="8534400" cy="654896"/>
          </a:xfrm>
        </p:spPr>
        <p:txBody>
          <a:bodyPr>
            <a:normAutofit/>
          </a:bodyPr>
          <a:lstStyle/>
          <a:p>
            <a:r>
              <a:rPr lang="el-GR" b="1" dirty="0" smtClean="0">
                <a:latin typeface="Times New Roman" panose="02020603050405020304" pitchFamily="18" charset="0"/>
                <a:cs typeface="Times New Roman" panose="02020603050405020304" pitchFamily="18" charset="0"/>
              </a:rPr>
              <a:t>Ανάλυση </a:t>
            </a:r>
            <a:r>
              <a:rPr lang="el-GR" b="1" dirty="0">
                <a:latin typeface="Times New Roman" panose="02020603050405020304" pitchFamily="18" charset="0"/>
                <a:cs typeface="Times New Roman" panose="02020603050405020304" pitchFamily="18" charset="0"/>
              </a:rPr>
              <a:t>και Σ</a:t>
            </a:r>
            <a:r>
              <a:rPr lang="el-GR" b="1" dirty="0" smtClean="0">
                <a:latin typeface="Times New Roman" panose="02020603050405020304" pitchFamily="18" charset="0"/>
                <a:cs typeface="Times New Roman" panose="02020603050405020304" pitchFamily="18" charset="0"/>
              </a:rPr>
              <a:t>ύνθεση</a:t>
            </a:r>
            <a:endParaRPr lang="el-GR" b="1" dirty="0"/>
          </a:p>
        </p:txBody>
      </p:sp>
      <p:sp>
        <p:nvSpPr>
          <p:cNvPr id="3" name="Θέση περιεχομένου 2"/>
          <p:cNvSpPr>
            <a:spLocks noGrp="1"/>
          </p:cNvSpPr>
          <p:nvPr>
            <p:ph sz="quarter" idx="1"/>
          </p:nvPr>
        </p:nvSpPr>
        <p:spPr/>
        <p:txBody>
          <a:bodyPr>
            <a:noAutofit/>
          </a:bodyPr>
          <a:lstStyle/>
          <a:p>
            <a:pPr algn="just"/>
            <a:r>
              <a:rPr lang="el-GR" sz="2800" dirty="0" smtClean="0">
                <a:solidFill>
                  <a:srgbClr val="FF0000"/>
                </a:solidFill>
                <a:latin typeface="Times New Roman" panose="02020603050405020304" pitchFamily="18" charset="0"/>
                <a:cs typeface="Times New Roman" panose="02020603050405020304" pitchFamily="18" charset="0"/>
              </a:rPr>
              <a:t>Έργο του Διαμεσολαβητή </a:t>
            </a:r>
            <a:r>
              <a:rPr lang="el-GR" sz="2800" dirty="0" smtClean="0">
                <a:latin typeface="Times New Roman" panose="02020603050405020304" pitchFamily="18" charset="0"/>
                <a:cs typeface="Times New Roman" panose="02020603050405020304" pitchFamily="18" charset="0"/>
              </a:rPr>
              <a:t>σε κάθε σύγκρουση είναι να διερευνήσει τα γενεσιουργά και τα δευτερεύοντα αίτια και να τα αναδείξει με ρεαλιστικό τρόπο.</a:t>
            </a:r>
          </a:p>
          <a:p>
            <a:pPr algn="just"/>
            <a:r>
              <a:rPr lang="el-GR" sz="2800" dirty="0" smtClean="0">
                <a:latin typeface="Times New Roman" panose="02020603050405020304" pitchFamily="18" charset="0"/>
                <a:cs typeface="Times New Roman" panose="02020603050405020304" pitchFamily="18" charset="0"/>
              </a:rPr>
              <a:t>Να εντοπίσει την κύρια αντίθεση, η λύση της οποίας προέχει.</a:t>
            </a:r>
          </a:p>
          <a:p>
            <a:pPr algn="just"/>
            <a:r>
              <a:rPr lang="el-GR" sz="2800" dirty="0" smtClean="0">
                <a:latin typeface="Times New Roman" panose="02020603050405020304" pitchFamily="18" charset="0"/>
                <a:cs typeface="Times New Roman" panose="02020603050405020304" pitchFamily="18" charset="0"/>
              </a:rPr>
              <a:t>Να καταρτίσει </a:t>
            </a:r>
            <a:r>
              <a:rPr lang="el-GR" sz="2800" dirty="0">
                <a:latin typeface="Times New Roman" panose="02020603050405020304" pitchFamily="18" charset="0"/>
                <a:cs typeface="Times New Roman" panose="02020603050405020304" pitchFamily="18" charset="0"/>
              </a:rPr>
              <a:t>ακριβοδίκαια πρόταση για </a:t>
            </a:r>
            <a:r>
              <a:rPr lang="el-GR" sz="2800" dirty="0" smtClean="0">
                <a:latin typeface="Times New Roman" panose="02020603050405020304" pitchFamily="18" charset="0"/>
                <a:cs typeface="Times New Roman" panose="02020603050405020304" pitchFamily="18" charset="0"/>
              </a:rPr>
              <a:t>τα μέρη, με βάση τα δεδομένα.</a:t>
            </a:r>
          </a:p>
          <a:p>
            <a:pPr algn="just"/>
            <a:r>
              <a:rPr lang="el-GR" sz="2800" dirty="0" smtClean="0">
                <a:latin typeface="Times New Roman" panose="02020603050405020304" pitchFamily="18" charset="0"/>
                <a:cs typeface="Times New Roman" panose="02020603050405020304" pitchFamily="18" charset="0"/>
              </a:rPr>
              <a:t>Τα μέρη έχοντας γνώση της πρότασης και των δεδομένων, καλούνται να απαντήσουν θετικά ή αρνητικά, λαμβάνοντας υπόψη όλες τις συνέπειες.</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8189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
            </a:r>
            <a:br>
              <a:rPr lang="el-GR" b="1" dirty="0" smtClean="0"/>
            </a:br>
            <a:r>
              <a:rPr lang="el-GR" b="1" dirty="0" smtClean="0">
                <a:latin typeface="Times New Roman" panose="02020603050405020304" pitchFamily="18" charset="0"/>
                <a:cs typeface="Times New Roman" panose="02020603050405020304" pitchFamily="18" charset="0"/>
              </a:rPr>
              <a:t>Τι </a:t>
            </a:r>
            <a:r>
              <a:rPr lang="el-GR" b="1" dirty="0">
                <a:latin typeface="Times New Roman" panose="02020603050405020304" pitchFamily="18" charset="0"/>
                <a:cs typeface="Times New Roman" panose="02020603050405020304" pitchFamily="18" charset="0"/>
              </a:rPr>
              <a:t>είναι η </a:t>
            </a:r>
            <a:r>
              <a:rPr lang="el-GR" b="1" dirty="0" smtClean="0">
                <a:latin typeface="Times New Roman" panose="02020603050405020304" pitchFamily="18" charset="0"/>
                <a:cs typeface="Times New Roman" panose="02020603050405020304" pitchFamily="18" charset="0"/>
              </a:rPr>
              <a:t>Διαμεσολάβηση;</a:t>
            </a:r>
            <a:endParaRPr lang="el-GR" dirty="0"/>
          </a:p>
        </p:txBody>
      </p:sp>
      <p:sp>
        <p:nvSpPr>
          <p:cNvPr id="3" name="Θέση περιεχομένου 2"/>
          <p:cNvSpPr>
            <a:spLocks noGrp="1"/>
          </p:cNvSpPr>
          <p:nvPr>
            <p:ph sz="quarter" idx="1"/>
          </p:nvPr>
        </p:nvSpPr>
        <p:spPr>
          <a:xfrm>
            <a:off x="467544" y="1628800"/>
            <a:ext cx="8229600" cy="4525963"/>
          </a:xfrm>
        </p:spPr>
        <p:txBody>
          <a:bodyPr>
            <a:normAutofit fontScale="25000" lnSpcReduction="20000"/>
          </a:bodyPr>
          <a:lstStyle/>
          <a:p>
            <a:pPr algn="just"/>
            <a:r>
              <a:rPr lang="el-GR" sz="9600" dirty="0">
                <a:latin typeface="Times New Roman" panose="02020603050405020304" pitchFamily="18" charset="0"/>
                <a:cs typeface="Times New Roman" panose="02020603050405020304" pitchFamily="18" charset="0"/>
              </a:rPr>
              <a:t>Η </a:t>
            </a:r>
            <a:r>
              <a:rPr lang="el-GR" sz="9600" b="1" dirty="0">
                <a:latin typeface="Times New Roman" panose="02020603050405020304" pitchFamily="18" charset="0"/>
                <a:cs typeface="Times New Roman" panose="02020603050405020304" pitchFamily="18" charset="0"/>
              </a:rPr>
              <a:t>Διαμεσολάβηση </a:t>
            </a:r>
            <a:r>
              <a:rPr lang="el-GR" sz="9600" dirty="0">
                <a:latin typeface="Times New Roman" panose="02020603050405020304" pitchFamily="18" charset="0"/>
                <a:cs typeface="Times New Roman" panose="02020603050405020304" pitchFamily="18" charset="0"/>
              </a:rPr>
              <a:t>είναι η αναζήτηση, από </a:t>
            </a:r>
            <a:r>
              <a:rPr lang="el-GR" sz="9600" dirty="0" smtClean="0">
                <a:latin typeface="Times New Roman" panose="02020603050405020304" pitchFamily="18" charset="0"/>
                <a:cs typeface="Times New Roman" panose="02020603050405020304" pitchFamily="18" charset="0"/>
              </a:rPr>
              <a:t>τα αντιμαχόμενα </a:t>
            </a:r>
            <a:r>
              <a:rPr lang="el-GR" sz="9600" dirty="0">
                <a:latin typeface="Times New Roman" panose="02020603050405020304" pitchFamily="18" charset="0"/>
                <a:cs typeface="Times New Roman" panose="02020603050405020304" pitchFamily="18" charset="0"/>
              </a:rPr>
              <a:t>μέρη σε μια διαφορά, </a:t>
            </a:r>
            <a:r>
              <a:rPr lang="el-GR" sz="9600" dirty="0" smtClean="0">
                <a:latin typeface="Times New Roman" panose="02020603050405020304" pitchFamily="18" charset="0"/>
                <a:cs typeface="Times New Roman" panose="02020603050405020304" pitchFamily="18" charset="0"/>
              </a:rPr>
              <a:t>μιας συμβιβαστικής </a:t>
            </a:r>
            <a:r>
              <a:rPr lang="el-GR" sz="9600" dirty="0">
                <a:latin typeface="Times New Roman" panose="02020603050405020304" pitchFamily="18" charset="0"/>
                <a:cs typeface="Times New Roman" panose="02020603050405020304" pitchFamily="18" charset="0"/>
              </a:rPr>
              <a:t>λύσης μέσω κοινά </a:t>
            </a:r>
            <a:r>
              <a:rPr lang="el-GR" sz="9600" dirty="0" smtClean="0">
                <a:latin typeface="Times New Roman" panose="02020603050405020304" pitchFamily="18" charset="0"/>
                <a:cs typeface="Times New Roman" panose="02020603050405020304" pitchFamily="18" charset="0"/>
              </a:rPr>
              <a:t>αποδεκτής διαδικασίας </a:t>
            </a:r>
            <a:r>
              <a:rPr lang="el-GR" sz="9600" dirty="0">
                <a:latin typeface="Times New Roman" panose="02020603050405020304" pitchFamily="18" charset="0"/>
                <a:cs typeface="Times New Roman" panose="02020603050405020304" pitchFamily="18" charset="0"/>
              </a:rPr>
              <a:t>και σε ουδέτερο τόπο, </a:t>
            </a:r>
            <a:r>
              <a:rPr lang="el-GR" sz="9600" dirty="0" smtClean="0">
                <a:latin typeface="Times New Roman" panose="02020603050405020304" pitchFamily="18" charset="0"/>
                <a:cs typeface="Times New Roman" panose="02020603050405020304" pitchFamily="18" charset="0"/>
              </a:rPr>
              <a:t>παρουσία και </a:t>
            </a:r>
            <a:r>
              <a:rPr lang="el-GR" sz="9600" dirty="0">
                <a:latin typeface="Times New Roman" panose="02020603050405020304" pitchFamily="18" charset="0"/>
                <a:cs typeface="Times New Roman" panose="02020603050405020304" pitchFamily="18" charset="0"/>
              </a:rPr>
              <a:t>με τη βοήθεια ενός τρίτου προσώπου</a:t>
            </a:r>
            <a:r>
              <a:rPr lang="el-GR" sz="9600" dirty="0" smtClean="0">
                <a:latin typeface="Times New Roman" panose="02020603050405020304" pitchFamily="18" charset="0"/>
                <a:cs typeface="Times New Roman" panose="02020603050405020304" pitchFamily="18" charset="0"/>
              </a:rPr>
              <a:t>, του διαμεσολαβητή.</a:t>
            </a:r>
            <a:endParaRPr lang="en-US" sz="9600" dirty="0" smtClean="0">
              <a:latin typeface="Times New Roman" panose="02020603050405020304" pitchFamily="18" charset="0"/>
              <a:cs typeface="Times New Roman" panose="02020603050405020304" pitchFamily="18" charset="0"/>
            </a:endParaRPr>
          </a:p>
          <a:p>
            <a:pPr algn="just"/>
            <a:endParaRPr lang="el-GR" sz="9600" dirty="0" smtClean="0">
              <a:latin typeface="Times New Roman" panose="02020603050405020304" pitchFamily="18" charset="0"/>
              <a:cs typeface="Times New Roman" panose="02020603050405020304" pitchFamily="18" charset="0"/>
            </a:endParaRPr>
          </a:p>
          <a:p>
            <a:pPr algn="just"/>
            <a:r>
              <a:rPr lang="el-GR" sz="9600" dirty="0" smtClean="0">
                <a:latin typeface="Times New Roman" panose="02020603050405020304" pitchFamily="18" charset="0"/>
                <a:cs typeface="Times New Roman" panose="02020603050405020304" pitchFamily="18" charset="0"/>
              </a:rPr>
              <a:t>Η προσφυγή στη Διαμεσολάβηση είναι εθελοντική εκτός αν προβλέπεται από νόμο ή από δικαστική απόφαση</a:t>
            </a:r>
            <a:r>
              <a:rPr lang="en-US" sz="9600" dirty="0" smtClean="0">
                <a:latin typeface="Times New Roman" panose="02020603050405020304" pitchFamily="18" charset="0"/>
                <a:cs typeface="Times New Roman" panose="02020603050405020304" pitchFamily="18" charset="0"/>
              </a:rPr>
              <a:t>.</a:t>
            </a:r>
          </a:p>
          <a:p>
            <a:pPr algn="just"/>
            <a:endParaRPr lang="el-GR" sz="9600" dirty="0" smtClean="0">
              <a:latin typeface="Times New Roman" panose="02020603050405020304" pitchFamily="18" charset="0"/>
              <a:cs typeface="Times New Roman" panose="02020603050405020304" pitchFamily="18" charset="0"/>
            </a:endParaRPr>
          </a:p>
          <a:p>
            <a:pPr algn="just"/>
            <a:r>
              <a:rPr lang="el-GR" sz="9600" dirty="0">
                <a:latin typeface="Times New Roman" panose="02020603050405020304" pitchFamily="18" charset="0"/>
                <a:cs typeface="Times New Roman" panose="02020603050405020304" pitchFamily="18" charset="0"/>
              </a:rPr>
              <a:t>Η </a:t>
            </a:r>
            <a:r>
              <a:rPr lang="el-GR" sz="9600" dirty="0" smtClean="0">
                <a:latin typeface="Times New Roman" panose="02020603050405020304" pitchFamily="18" charset="0"/>
                <a:cs typeface="Times New Roman" panose="02020603050405020304" pitchFamily="18" charset="0"/>
              </a:rPr>
              <a:t>Διαμεσολάβηση </a:t>
            </a:r>
            <a:r>
              <a:rPr lang="el-GR" sz="9600" dirty="0">
                <a:latin typeface="Times New Roman" panose="02020603050405020304" pitchFamily="18" charset="0"/>
                <a:cs typeface="Times New Roman" panose="02020603050405020304" pitchFamily="18" charset="0"/>
              </a:rPr>
              <a:t>είναι καθημερινή </a:t>
            </a:r>
            <a:r>
              <a:rPr lang="el-GR" sz="9600" dirty="0" smtClean="0">
                <a:latin typeface="Times New Roman" panose="02020603050405020304" pitchFamily="18" charset="0"/>
                <a:cs typeface="Times New Roman" panose="02020603050405020304" pitchFamily="18" charset="0"/>
              </a:rPr>
              <a:t>απλή ή σύνθετη  διαδικασία και έχει πολλά επίπεδα πραγματοποίησης</a:t>
            </a:r>
            <a:r>
              <a:rPr lang="en-US" sz="9600" dirty="0" smtClean="0">
                <a:latin typeface="Times New Roman" panose="02020603050405020304" pitchFamily="18" charset="0"/>
                <a:cs typeface="Times New Roman" panose="02020603050405020304" pitchFamily="18" charset="0"/>
              </a:rPr>
              <a:t>.</a:t>
            </a:r>
          </a:p>
          <a:p>
            <a:pPr algn="just"/>
            <a:endParaRPr lang="el-GR" sz="9600" dirty="0" smtClean="0">
              <a:latin typeface="Times New Roman" panose="02020603050405020304" pitchFamily="18" charset="0"/>
              <a:cs typeface="Times New Roman" panose="02020603050405020304" pitchFamily="18" charset="0"/>
            </a:endParaRPr>
          </a:p>
          <a:p>
            <a:pPr algn="just"/>
            <a:r>
              <a:rPr lang="el-GR" sz="9600" dirty="0" smtClean="0">
                <a:latin typeface="Times New Roman" panose="02020603050405020304" pitchFamily="18" charset="0"/>
                <a:cs typeface="Times New Roman" panose="02020603050405020304" pitchFamily="18" charset="0"/>
              </a:rPr>
              <a:t>Η εμπιστοσύνη, </a:t>
            </a:r>
            <a:r>
              <a:rPr lang="el-GR" sz="9600" dirty="0">
                <a:latin typeface="Times New Roman" panose="02020603050405020304" pitchFamily="18" charset="0"/>
                <a:cs typeface="Times New Roman" panose="02020603050405020304" pitchFamily="18" charset="0"/>
              </a:rPr>
              <a:t>το </a:t>
            </a:r>
            <a:r>
              <a:rPr lang="el-GR" sz="9600" dirty="0" smtClean="0">
                <a:latin typeface="Times New Roman" panose="02020603050405020304" pitchFamily="18" charset="0"/>
                <a:cs typeface="Times New Roman" panose="02020603050405020304" pitchFamily="18" charset="0"/>
              </a:rPr>
              <a:t>απόρρητο, η εθελοντική προσφυγή και αποδοχή και η ψυχική άνεση των μερών, αποτελούν τα πλεονεκτήματά της. </a:t>
            </a:r>
            <a:endParaRPr lang="el-GR" sz="96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8028793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115616" y="476673"/>
            <a:ext cx="6696744" cy="5232202"/>
          </a:xfrm>
          <a:prstGeom prst="rect">
            <a:avLst/>
          </a:prstGeom>
        </p:spPr>
        <p:txBody>
          <a:bodyPr wrap="square">
            <a:spAutoFit/>
          </a:bodyPr>
          <a:lstStyle/>
          <a:p>
            <a:pPr algn="ctr"/>
            <a:r>
              <a:rPr lang="el-GR" sz="3600" b="1" dirty="0">
                <a:solidFill>
                  <a:srgbClr val="FF0000"/>
                </a:solidFill>
                <a:latin typeface="Times New Roman" panose="02020603050405020304" pitchFamily="18" charset="0"/>
                <a:cs typeface="Times New Roman" panose="02020603050405020304" pitchFamily="18" charset="0"/>
              </a:rPr>
              <a:t>Σύγκρουση – </a:t>
            </a:r>
            <a:r>
              <a:rPr lang="el-GR" sz="3600" b="1" dirty="0" smtClean="0">
                <a:solidFill>
                  <a:srgbClr val="FF0000"/>
                </a:solidFill>
                <a:latin typeface="Times New Roman" panose="02020603050405020304" pitchFamily="18" charset="0"/>
                <a:cs typeface="Times New Roman" panose="02020603050405020304" pitchFamily="18" charset="0"/>
              </a:rPr>
              <a:t>Ωφέλειες</a:t>
            </a:r>
          </a:p>
          <a:p>
            <a:endParaRPr lang="el-GR" b="1" dirty="0"/>
          </a:p>
          <a:p>
            <a:r>
              <a:rPr lang="el-GR" sz="2800" dirty="0">
                <a:latin typeface="Times New Roman" panose="02020603050405020304" pitchFamily="18" charset="0"/>
                <a:cs typeface="Times New Roman" panose="02020603050405020304" pitchFamily="18" charset="0"/>
              </a:rPr>
              <a:t>• Διαφορετικές λύσεις για το </a:t>
            </a:r>
            <a:r>
              <a:rPr lang="el-GR" sz="2800" dirty="0" smtClean="0">
                <a:latin typeface="Times New Roman" panose="02020603050405020304" pitchFamily="18" charset="0"/>
                <a:cs typeface="Times New Roman" panose="02020603050405020304" pitchFamily="18" charset="0"/>
              </a:rPr>
              <a:t>ίδιο </a:t>
            </a:r>
            <a:r>
              <a:rPr lang="el-GR" sz="2800" dirty="0">
                <a:latin typeface="Times New Roman" panose="02020603050405020304" pitchFamily="18" charset="0"/>
                <a:cs typeface="Times New Roman" panose="02020603050405020304" pitchFamily="18" charset="0"/>
              </a:rPr>
              <a:t>πρόβλημα</a:t>
            </a:r>
          </a:p>
          <a:p>
            <a:r>
              <a:rPr lang="el-GR" sz="2800" dirty="0">
                <a:latin typeface="Times New Roman" panose="02020603050405020304" pitchFamily="18" charset="0"/>
                <a:cs typeface="Times New Roman" panose="02020603050405020304" pitchFamily="18" charset="0"/>
              </a:rPr>
              <a:t>• Σαφής καθορισμός των συσχετισμών </a:t>
            </a:r>
            <a:r>
              <a:rPr lang="el-GR" sz="2800" dirty="0" smtClean="0">
                <a:latin typeface="Times New Roman" panose="02020603050405020304" pitchFamily="18" charset="0"/>
                <a:cs typeface="Times New Roman" panose="02020603050405020304" pitchFamily="18" charset="0"/>
              </a:rPr>
              <a:t>δυνάμεων μέσα </a:t>
            </a:r>
            <a:r>
              <a:rPr lang="el-GR" sz="2800" dirty="0">
                <a:latin typeface="Times New Roman" panose="02020603050405020304" pitchFamily="18" charset="0"/>
                <a:cs typeface="Times New Roman" panose="02020603050405020304" pitchFamily="18" charset="0"/>
              </a:rPr>
              <a:t>στην ομάδα</a:t>
            </a:r>
          </a:p>
          <a:p>
            <a:r>
              <a:rPr lang="el-GR" sz="2800" dirty="0">
                <a:latin typeface="Times New Roman" panose="02020603050405020304" pitchFamily="18" charset="0"/>
                <a:cs typeface="Times New Roman" panose="02020603050405020304" pitchFamily="18" charset="0"/>
              </a:rPr>
              <a:t>• Ενθάρρυνση δημιουργικότητας και </a:t>
            </a:r>
            <a:r>
              <a:rPr lang="el-GR" sz="2800" dirty="0" smtClean="0">
                <a:latin typeface="Times New Roman" panose="02020603050405020304" pitchFamily="18" charset="0"/>
                <a:cs typeface="Times New Roman" panose="02020603050405020304" pitchFamily="18" charset="0"/>
              </a:rPr>
              <a:t>ελεύθερης σκέψης</a:t>
            </a:r>
            <a:endParaRPr lang="el-GR"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 Εστίαση στην ατομική συμβολή έναντι των</a:t>
            </a:r>
          </a:p>
          <a:p>
            <a:r>
              <a:rPr lang="el-GR" sz="2800" dirty="0">
                <a:latin typeface="Times New Roman" panose="02020603050405020304" pitchFamily="18" charset="0"/>
                <a:cs typeface="Times New Roman" panose="02020603050405020304" pitchFamily="18" charset="0"/>
              </a:rPr>
              <a:t>ομαδικών αποφάσεων</a:t>
            </a:r>
          </a:p>
          <a:p>
            <a:r>
              <a:rPr lang="el-GR" sz="2800" dirty="0">
                <a:latin typeface="Times New Roman" panose="02020603050405020304" pitchFamily="18" charset="0"/>
                <a:cs typeface="Times New Roman" panose="02020603050405020304" pitchFamily="18" charset="0"/>
              </a:rPr>
              <a:t>• Έκφραση – και επίλυση- συναισθηματικών</a:t>
            </a:r>
          </a:p>
          <a:p>
            <a:r>
              <a:rPr lang="el-GR" sz="2800" dirty="0">
                <a:latin typeface="Times New Roman" panose="02020603050405020304" pitchFamily="18" charset="0"/>
                <a:cs typeface="Times New Roman" panose="02020603050405020304" pitchFamily="18" charset="0"/>
              </a:rPr>
              <a:t>διαφωνιών</a:t>
            </a:r>
          </a:p>
          <a:p>
            <a:r>
              <a:rPr lang="el-GR" sz="2800" dirty="0">
                <a:latin typeface="Times New Roman" panose="02020603050405020304" pitchFamily="18" charset="0"/>
                <a:cs typeface="Times New Roman" panose="02020603050405020304" pitchFamily="18" charset="0"/>
              </a:rPr>
              <a:t>• Κάθαρση</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2849198"/>
            <a:ext cx="2448272" cy="16599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84689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95536" y="404664"/>
            <a:ext cx="8352928" cy="5786199"/>
          </a:xfrm>
          <a:prstGeom prst="rect">
            <a:avLst/>
          </a:prstGeom>
        </p:spPr>
        <p:txBody>
          <a:bodyPr wrap="square">
            <a:spAutoFit/>
          </a:bodyPr>
          <a:lstStyle/>
          <a:p>
            <a:pPr algn="ctr"/>
            <a:r>
              <a:rPr lang="el-GR" sz="3600" b="1" dirty="0" smtClean="0">
                <a:solidFill>
                  <a:srgbClr val="FF0000"/>
                </a:solidFill>
                <a:latin typeface="Times New Roman" panose="02020603050405020304" pitchFamily="18" charset="0"/>
                <a:cs typeface="Times New Roman" panose="02020603050405020304" pitchFamily="18" charset="0"/>
              </a:rPr>
              <a:t>Σύγκρουση -</a:t>
            </a:r>
          </a:p>
          <a:p>
            <a:pPr algn="ctr"/>
            <a:r>
              <a:rPr lang="el-GR" sz="3600" b="1" dirty="0" smtClean="0">
                <a:solidFill>
                  <a:srgbClr val="FF0000"/>
                </a:solidFill>
                <a:latin typeface="Times New Roman" panose="02020603050405020304" pitchFamily="18" charset="0"/>
                <a:cs typeface="Times New Roman" panose="02020603050405020304" pitchFamily="18" charset="0"/>
              </a:rPr>
              <a:t> Αρνητικές </a:t>
            </a:r>
            <a:r>
              <a:rPr lang="el-GR" sz="3600" b="1" dirty="0">
                <a:solidFill>
                  <a:srgbClr val="FF0000"/>
                </a:solidFill>
                <a:latin typeface="Times New Roman" panose="02020603050405020304" pitchFamily="18" charset="0"/>
                <a:cs typeface="Times New Roman" panose="02020603050405020304" pitchFamily="18" charset="0"/>
              </a:rPr>
              <a:t>Επιπτώσεις</a:t>
            </a:r>
          </a:p>
          <a:p>
            <a:r>
              <a:rPr lang="el-GR" dirty="0" smtClean="0"/>
              <a:t> </a:t>
            </a:r>
          </a:p>
          <a:p>
            <a:pPr marL="449263" indent="-449263" algn="just">
              <a:buFont typeface="Arial" panose="020B0604020202020204" pitchFamily="34" charset="0"/>
              <a:buChar char="•"/>
            </a:pPr>
            <a:r>
              <a:rPr lang="el-GR" sz="2800" dirty="0">
                <a:latin typeface="Times New Roman" panose="02020603050405020304" pitchFamily="18" charset="0"/>
                <a:cs typeface="Times New Roman" panose="02020603050405020304" pitchFamily="18" charset="0"/>
              </a:rPr>
              <a:t>Οι εμπλεκόμενοι δεν μπορούν να «δουν» το πρόβλημα</a:t>
            </a:r>
          </a:p>
          <a:p>
            <a:pPr marL="449263" indent="-449263"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Αποπροσανατολισμός </a:t>
            </a:r>
            <a:r>
              <a:rPr lang="el-GR" sz="2800" dirty="0">
                <a:latin typeface="Times New Roman" panose="02020603050405020304" pitchFamily="18" charset="0"/>
                <a:cs typeface="Times New Roman" panose="02020603050405020304" pitchFamily="18" charset="0"/>
              </a:rPr>
              <a:t>και πόλωση της ομάδας</a:t>
            </a:r>
          </a:p>
          <a:p>
            <a:pPr marL="449263" indent="-449263" algn="just">
              <a:buFont typeface="Arial" panose="020B0604020202020204" pitchFamily="34" charset="0"/>
              <a:buChar char="•"/>
            </a:pPr>
            <a:r>
              <a:rPr lang="el-GR" sz="2800" dirty="0">
                <a:latin typeface="Times New Roman" panose="02020603050405020304" pitchFamily="18" charset="0"/>
                <a:cs typeface="Times New Roman" panose="02020603050405020304" pitchFamily="18" charset="0"/>
              </a:rPr>
              <a:t>Μετατόπιση της εστίασης από τον κύριο στόχο σε </a:t>
            </a:r>
            <a:r>
              <a:rPr lang="el-GR" sz="2800" dirty="0" err="1" smtClean="0">
                <a:latin typeface="Times New Roman" panose="02020603050405020304" pitchFamily="18" charset="0"/>
                <a:cs typeface="Times New Roman" panose="02020603050405020304" pitchFamily="18" charset="0"/>
              </a:rPr>
              <a:t>υπο</a:t>
            </a:r>
            <a:r>
              <a:rPr lang="el-GR" sz="2800" dirty="0" smtClean="0">
                <a:latin typeface="Times New Roman" panose="02020603050405020304" pitchFamily="18" charset="0"/>
                <a:cs typeface="Times New Roman" panose="02020603050405020304" pitchFamily="18" charset="0"/>
              </a:rPr>
              <a:t>-στόχους</a:t>
            </a:r>
            <a:endParaRPr lang="el-GR" sz="2800" dirty="0">
              <a:latin typeface="Times New Roman" panose="02020603050405020304" pitchFamily="18" charset="0"/>
              <a:cs typeface="Times New Roman" panose="02020603050405020304" pitchFamily="18" charset="0"/>
            </a:endParaRPr>
          </a:p>
          <a:p>
            <a:pPr marL="449263" indent="-449263"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Αμυντικές </a:t>
            </a:r>
            <a:r>
              <a:rPr lang="el-GR" sz="2800" dirty="0">
                <a:latin typeface="Times New Roman" panose="02020603050405020304" pitchFamily="18" charset="0"/>
                <a:cs typeface="Times New Roman" panose="02020603050405020304" pitchFamily="18" charset="0"/>
              </a:rPr>
              <a:t>συμπεριφορές</a:t>
            </a:r>
          </a:p>
          <a:p>
            <a:pPr marL="449263" indent="-449263"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Διάλυση </a:t>
            </a:r>
            <a:r>
              <a:rPr lang="el-GR" sz="2800" dirty="0">
                <a:latin typeface="Times New Roman" panose="02020603050405020304" pitchFamily="18" charset="0"/>
                <a:cs typeface="Times New Roman" panose="02020603050405020304" pitchFamily="18" charset="0"/>
              </a:rPr>
              <a:t>της Ομάδας</a:t>
            </a:r>
          </a:p>
          <a:p>
            <a:pPr marL="449263" indent="-449263"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Δημιουργία </a:t>
            </a:r>
            <a:r>
              <a:rPr lang="el-GR" sz="2800" dirty="0">
                <a:latin typeface="Times New Roman" panose="02020603050405020304" pitchFamily="18" charset="0"/>
                <a:cs typeface="Times New Roman" panose="02020603050405020304" pitchFamily="18" charset="0"/>
              </a:rPr>
              <a:t>συγκρούσεων του τύπου ¨εγώ</a:t>
            </a:r>
          </a:p>
          <a:p>
            <a:pPr marL="449263" indent="-449263" algn="just">
              <a:buFont typeface="Arial" panose="020B0604020202020204" pitchFamily="34" charset="0"/>
              <a:buChar char="•"/>
            </a:pPr>
            <a:r>
              <a:rPr lang="el-GR" sz="2800" dirty="0" smtClean="0">
                <a:latin typeface="Times New Roman" panose="02020603050405020304" pitchFamily="18" charset="0"/>
                <a:cs typeface="Times New Roman" panose="02020603050405020304" pitchFamily="18" charset="0"/>
              </a:rPr>
              <a:t>«Κερδίζω </a:t>
            </a:r>
            <a:r>
              <a:rPr lang="el-GR" sz="2800" dirty="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Εσύ χάνεις», </a:t>
            </a:r>
            <a:r>
              <a:rPr lang="el-GR" sz="2800" dirty="0">
                <a:latin typeface="Times New Roman" panose="02020603050405020304" pitchFamily="18" charset="0"/>
                <a:cs typeface="Times New Roman" panose="02020603050405020304" pitchFamily="18" charset="0"/>
              </a:rPr>
              <a:t>όπου το συναίσθημα επικρατεί της λογικής</a:t>
            </a:r>
          </a:p>
        </p:txBody>
      </p:sp>
    </p:spTree>
    <p:extLst>
      <p:ext uri="{BB962C8B-B14F-4D97-AF65-F5344CB8AC3E}">
        <p14:creationId xmlns:p14="http://schemas.microsoft.com/office/powerpoint/2010/main" val="18845779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539552" y="620688"/>
            <a:ext cx="7992888" cy="5970865"/>
          </a:xfrm>
          <a:prstGeom prst="rect">
            <a:avLst/>
          </a:prstGeom>
        </p:spPr>
        <p:txBody>
          <a:bodyPr wrap="square">
            <a:spAutoFit/>
          </a:bodyPr>
          <a:lstStyle/>
          <a:p>
            <a:pPr algn="just"/>
            <a:r>
              <a:rPr lang="el-GR" sz="2800" b="1" dirty="0">
                <a:latin typeface="Times New Roman" panose="02020603050405020304" pitchFamily="18" charset="0"/>
                <a:cs typeface="Times New Roman" panose="02020603050405020304" pitchFamily="18" charset="0"/>
              </a:rPr>
              <a:t>Η δημιουργία θετικού κλίματος ψυχολογίας στη διαπραγμάτευση είναι επιδιωκόμενος κανόνας</a:t>
            </a:r>
            <a:r>
              <a:rPr lang="el-GR" sz="2800" dirty="0">
                <a:latin typeface="Times New Roman" panose="02020603050405020304" pitchFamily="18" charset="0"/>
                <a:cs typeface="Times New Roman" panose="02020603050405020304" pitchFamily="18" charset="0"/>
              </a:rPr>
              <a:t> για κάθε πλευρά που προσδοκά </a:t>
            </a:r>
            <a:r>
              <a:rPr lang="el-GR" sz="2800" dirty="0" smtClean="0">
                <a:latin typeface="Times New Roman" panose="02020603050405020304" pitchFamily="18" charset="0"/>
                <a:cs typeface="Times New Roman" panose="02020603050405020304" pitchFamily="18" charset="0"/>
              </a:rPr>
              <a:t>οφέλη</a:t>
            </a:r>
            <a:r>
              <a:rPr lang="en-US" sz="2800" dirty="0" smtClean="0">
                <a:latin typeface="Times New Roman" panose="02020603050405020304" pitchFamily="18" charset="0"/>
                <a:cs typeface="Times New Roman" panose="02020603050405020304" pitchFamily="18" charset="0"/>
              </a:rPr>
              <a:t>.</a:t>
            </a:r>
          </a:p>
          <a:p>
            <a:pPr algn="just"/>
            <a:endParaRPr lang="en-US" sz="2800" dirty="0">
              <a:latin typeface="Times New Roman" panose="02020603050405020304" pitchFamily="18" charset="0"/>
              <a:cs typeface="Times New Roman" panose="02020603050405020304" pitchFamily="18" charset="0"/>
            </a:endParaRPr>
          </a:p>
          <a:p>
            <a:pPr algn="just"/>
            <a:r>
              <a:rPr lang="el-GR" sz="2800" i="1" dirty="0">
                <a:latin typeface="Times New Roman" panose="02020603050405020304" pitchFamily="18" charset="0"/>
                <a:cs typeface="Times New Roman" panose="02020603050405020304" pitchFamily="18" charset="0"/>
              </a:rPr>
              <a:t>Ο πρώην πρωθυπουργός της Τουρκίας Αχμέτ </a:t>
            </a:r>
            <a:r>
              <a:rPr lang="el-GR" sz="2800" i="1" dirty="0" err="1">
                <a:latin typeface="Times New Roman" panose="02020603050405020304" pitchFamily="18" charset="0"/>
                <a:cs typeface="Times New Roman" panose="02020603050405020304" pitchFamily="18" charset="0"/>
              </a:rPr>
              <a:t>Νταβούτογλου</a:t>
            </a:r>
            <a:r>
              <a:rPr lang="el-GR" sz="2800" i="1" dirty="0">
                <a:latin typeface="Times New Roman" panose="02020603050405020304" pitchFamily="18" charset="0"/>
                <a:cs typeface="Times New Roman" panose="02020603050405020304" pitchFamily="18" charset="0"/>
              </a:rPr>
              <a:t>, ακαδημαϊκός με διδακτορικό στη Δημόσια Διοίκηση και την πολιτική επιστήμη ανέφερε ότι κάθε διαπραγμάτευση είναι 60% ψυχολογία, 25% μεθοδολογία και μόνον 15% </a:t>
            </a:r>
            <a:r>
              <a:rPr lang="el-GR" sz="2800" i="1" dirty="0" smtClean="0">
                <a:latin typeface="Times New Roman" panose="02020603050405020304" pitchFamily="18" charset="0"/>
                <a:cs typeface="Times New Roman" panose="02020603050405020304" pitchFamily="18" charset="0"/>
              </a:rPr>
              <a:t>ουσία. </a:t>
            </a:r>
            <a:endParaRPr lang="el-GR" sz="2800" i="1" dirty="0">
              <a:latin typeface="Times New Roman" panose="02020603050405020304" pitchFamily="18" charset="0"/>
              <a:cs typeface="Times New Roman" panose="02020603050405020304" pitchFamily="18" charset="0"/>
            </a:endParaRPr>
          </a:p>
          <a:p>
            <a:pPr algn="just"/>
            <a:endParaRPr lang="el-GR" sz="2800" dirty="0">
              <a:latin typeface="Times New Roman" panose="02020603050405020304" pitchFamily="18" charset="0"/>
              <a:cs typeface="Times New Roman" panose="02020603050405020304" pitchFamily="18" charset="0"/>
            </a:endParaRPr>
          </a:p>
          <a:p>
            <a:pPr algn="just"/>
            <a:r>
              <a:rPr lang="el-GR" sz="2800" i="1" dirty="0">
                <a:latin typeface="Times New Roman" panose="02020603050405020304" pitchFamily="18" charset="0"/>
                <a:cs typeface="Times New Roman" panose="02020603050405020304" pitchFamily="18" charset="0"/>
              </a:rPr>
              <a:t>Αυτό εξηγεί και τις μακροπρόθεσμες εκβιαστικές πρακτικές της τουρκικής διπλωματίας έναντι των γειτόνων </a:t>
            </a:r>
            <a:r>
              <a:rPr lang="el-GR" sz="2800" i="1" dirty="0" smtClean="0">
                <a:latin typeface="Times New Roman" panose="02020603050405020304" pitchFamily="18" charset="0"/>
                <a:cs typeface="Times New Roman" panose="02020603050405020304" pitchFamily="18" charset="0"/>
              </a:rPr>
              <a:t>τους</a:t>
            </a:r>
            <a:r>
              <a:rPr lang="en-US" sz="2800" i="1" dirty="0" smtClean="0">
                <a:latin typeface="Times New Roman" panose="02020603050405020304" pitchFamily="18" charset="0"/>
                <a:cs typeface="Times New Roman" panose="02020603050405020304" pitchFamily="18" charset="0"/>
              </a:rPr>
              <a:t>.</a:t>
            </a:r>
            <a:endParaRPr lang="el-GR" sz="2800" i="1"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9039816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755576" y="620688"/>
            <a:ext cx="7560840" cy="5262979"/>
          </a:xfrm>
          <a:prstGeom prst="rect">
            <a:avLst/>
          </a:prstGeom>
        </p:spPr>
        <p:txBody>
          <a:bodyPr wrap="square">
            <a:spAutoFit/>
          </a:bodyPr>
          <a:lstStyle/>
          <a:p>
            <a:endParaRPr lang="el-GR" sz="2800" i="1" dirty="0" smtClean="0">
              <a:solidFill>
                <a:srgbClr val="000000"/>
              </a:solidFill>
              <a:latin typeface="Times New Roman" panose="02020603050405020304" pitchFamily="18" charset="0"/>
              <a:cs typeface="Times New Roman" panose="02020603050405020304" pitchFamily="18" charset="0"/>
            </a:endParaRPr>
          </a:p>
          <a:p>
            <a:r>
              <a:rPr lang="el-GR" sz="2800" i="1" dirty="0" smtClean="0">
                <a:solidFill>
                  <a:srgbClr val="000000"/>
                </a:solidFill>
                <a:latin typeface="Times New Roman" panose="02020603050405020304" pitchFamily="18" charset="0"/>
                <a:cs typeface="Times New Roman" panose="02020603050405020304" pitchFamily="18" charset="0"/>
              </a:rPr>
              <a:t>Εν κατακλείδι …</a:t>
            </a:r>
          </a:p>
          <a:p>
            <a:endParaRPr lang="el-GR" sz="2800" i="1" dirty="0" smtClean="0">
              <a:solidFill>
                <a:srgbClr val="000000"/>
              </a:solidFill>
              <a:latin typeface="Times New Roman" panose="02020603050405020304" pitchFamily="18" charset="0"/>
              <a:cs typeface="Times New Roman" panose="02020603050405020304" pitchFamily="18" charset="0"/>
            </a:endParaRPr>
          </a:p>
          <a:p>
            <a:r>
              <a:rPr lang="el-GR" sz="2800" i="1" dirty="0" smtClean="0">
                <a:solidFill>
                  <a:srgbClr val="000000"/>
                </a:solidFill>
                <a:latin typeface="Times New Roman" panose="02020603050405020304" pitchFamily="18" charset="0"/>
                <a:cs typeface="Times New Roman" panose="02020603050405020304" pitchFamily="18" charset="0"/>
              </a:rPr>
              <a:t>Είναι </a:t>
            </a:r>
            <a:r>
              <a:rPr lang="el-GR" sz="2800" i="1" dirty="0">
                <a:solidFill>
                  <a:srgbClr val="000000"/>
                </a:solidFill>
                <a:latin typeface="Times New Roman" panose="02020603050405020304" pitchFamily="18" charset="0"/>
                <a:cs typeface="Times New Roman" panose="02020603050405020304" pitchFamily="18" charset="0"/>
              </a:rPr>
              <a:t>σημαντικό να μπορούμε </a:t>
            </a:r>
            <a:r>
              <a:rPr lang="el-GR" sz="2800" b="1" i="1" dirty="0">
                <a:solidFill>
                  <a:srgbClr val="000000"/>
                </a:solidFill>
                <a:latin typeface="Times New Roman" panose="02020603050405020304" pitchFamily="18" charset="0"/>
                <a:cs typeface="Times New Roman" panose="02020603050405020304" pitchFamily="18" charset="0"/>
              </a:rPr>
              <a:t>να ακούμε τους άλλους και να είμαστε ανοικτοί στην </a:t>
            </a:r>
            <a:r>
              <a:rPr lang="el-GR" sz="2800" b="1" i="1" dirty="0" smtClean="0">
                <a:solidFill>
                  <a:srgbClr val="000000"/>
                </a:solidFill>
                <a:latin typeface="Times New Roman" panose="02020603050405020304" pitchFamily="18" charset="0"/>
                <a:cs typeface="Times New Roman" panose="02020603050405020304" pitchFamily="18" charset="0"/>
              </a:rPr>
              <a:t>κριτική</a:t>
            </a:r>
            <a:r>
              <a:rPr lang="el-GR" sz="2800" i="1" dirty="0" smtClean="0">
                <a:solidFill>
                  <a:srgbClr val="000000"/>
                </a:solidFill>
                <a:latin typeface="Times New Roman" panose="02020603050405020304" pitchFamily="18" charset="0"/>
                <a:cs typeface="Times New Roman" panose="02020603050405020304" pitchFamily="18" charset="0"/>
              </a:rPr>
              <a:t>,</a:t>
            </a:r>
          </a:p>
          <a:p>
            <a:r>
              <a:rPr lang="en-US" sz="2800" i="1" dirty="0" smtClean="0">
                <a:solidFill>
                  <a:srgbClr val="000000"/>
                </a:solidFill>
                <a:latin typeface="Times New Roman" panose="02020603050405020304" pitchFamily="18" charset="0"/>
                <a:cs typeface="Times New Roman" panose="02020603050405020304" pitchFamily="18" charset="0"/>
              </a:rPr>
              <a:t>Na </a:t>
            </a:r>
            <a:r>
              <a:rPr lang="el-GR" sz="2800" i="1" dirty="0" smtClean="0">
                <a:solidFill>
                  <a:srgbClr val="000000"/>
                </a:solidFill>
                <a:latin typeface="Times New Roman" panose="02020603050405020304" pitchFamily="18" charset="0"/>
                <a:cs typeface="Times New Roman" panose="02020603050405020304" pitchFamily="18" charset="0"/>
              </a:rPr>
              <a:t>μπορούμε </a:t>
            </a:r>
            <a:r>
              <a:rPr lang="el-GR" sz="2800" i="1" dirty="0">
                <a:solidFill>
                  <a:srgbClr val="000000"/>
                </a:solidFill>
                <a:latin typeface="Times New Roman" panose="02020603050405020304" pitchFamily="18" charset="0"/>
                <a:cs typeface="Times New Roman" panose="02020603050405020304" pitchFamily="18" charset="0"/>
              </a:rPr>
              <a:t>να μοιραζόμαστε πράγματα με ανθρώπους. </a:t>
            </a:r>
            <a:endParaRPr lang="el-GR" sz="2800" i="1" dirty="0" smtClean="0">
              <a:solidFill>
                <a:srgbClr val="000000"/>
              </a:solidFill>
              <a:latin typeface="Times New Roman" panose="02020603050405020304" pitchFamily="18" charset="0"/>
              <a:cs typeface="Times New Roman" panose="02020603050405020304" pitchFamily="18" charset="0"/>
            </a:endParaRPr>
          </a:p>
          <a:p>
            <a:endParaRPr lang="el-GR" sz="2800" i="1" dirty="0">
              <a:solidFill>
                <a:srgbClr val="000000"/>
              </a:solidFill>
              <a:latin typeface="Times New Roman" panose="02020603050405020304" pitchFamily="18" charset="0"/>
              <a:cs typeface="Times New Roman" panose="02020603050405020304" pitchFamily="18" charset="0"/>
            </a:endParaRPr>
          </a:p>
          <a:p>
            <a:r>
              <a:rPr lang="el-GR" sz="2800" i="1" dirty="0" smtClean="0">
                <a:solidFill>
                  <a:srgbClr val="000000"/>
                </a:solidFill>
                <a:latin typeface="Times New Roman" panose="02020603050405020304" pitchFamily="18" charset="0"/>
                <a:cs typeface="Times New Roman" panose="02020603050405020304" pitchFamily="18" charset="0"/>
              </a:rPr>
              <a:t>Και </a:t>
            </a:r>
            <a:r>
              <a:rPr lang="el-GR" sz="2800" i="1" dirty="0">
                <a:solidFill>
                  <a:srgbClr val="000000"/>
                </a:solidFill>
                <a:latin typeface="Times New Roman" panose="02020603050405020304" pitchFamily="18" charset="0"/>
                <a:cs typeface="Times New Roman" panose="02020603050405020304" pitchFamily="18" charset="0"/>
              </a:rPr>
              <a:t>στις δυο περιπτώσεις, είναι πάντως προϋπόθεση να έχουμε θέσει εξαρχής όρια, τα όρια εκείνα που θα επιτρέψουν να πραγματοποιηθεί μια υγιής αλληλεπίδραση. </a:t>
            </a:r>
            <a:endParaRPr lang="el-GR"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72183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195736" y="2060849"/>
            <a:ext cx="4662264" cy="3416320"/>
          </a:xfrm>
          <a:prstGeom prst="rect">
            <a:avLst/>
          </a:prstGeom>
        </p:spPr>
        <p:txBody>
          <a:bodyPr wrap="square">
            <a:spAutoFit/>
          </a:bodyPr>
          <a:lstStyle/>
          <a:p>
            <a:r>
              <a:rPr lang="el-GR" sz="3200" b="1" i="1" dirty="0">
                <a:latin typeface="Times New Roman" panose="02020603050405020304" pitchFamily="18" charset="0"/>
                <a:cs typeface="Times New Roman" panose="02020603050405020304" pitchFamily="18" charset="0"/>
              </a:rPr>
              <a:t>«Οι στόχοι ξεκινούν συμπεριφορές,</a:t>
            </a:r>
          </a:p>
          <a:p>
            <a:r>
              <a:rPr lang="el-GR" sz="3200" b="1" i="1" dirty="0">
                <a:latin typeface="Times New Roman" panose="02020603050405020304" pitchFamily="18" charset="0"/>
                <a:cs typeface="Times New Roman" panose="02020603050405020304" pitchFamily="18" charset="0"/>
              </a:rPr>
              <a:t>οι συνέπειες συντηρούν συμπεριφορές</a:t>
            </a:r>
            <a:r>
              <a:rPr lang="el-GR" sz="3200" b="1" i="1" dirty="0" smtClean="0">
                <a:latin typeface="Times New Roman" panose="02020603050405020304" pitchFamily="18" charset="0"/>
                <a:cs typeface="Times New Roman" panose="02020603050405020304" pitchFamily="18" charset="0"/>
              </a:rPr>
              <a:t>»</a:t>
            </a:r>
          </a:p>
          <a:p>
            <a:endParaRPr lang="el-GR" sz="3200" i="1" dirty="0" smtClean="0">
              <a:latin typeface="Times New Roman" panose="02020603050405020304" pitchFamily="18" charset="0"/>
              <a:cs typeface="Times New Roman" panose="02020603050405020304" pitchFamily="18" charset="0"/>
            </a:endParaRPr>
          </a:p>
          <a:p>
            <a:endParaRPr lang="el-GR" sz="3200" i="1" dirty="0">
              <a:latin typeface="Times New Roman" panose="02020603050405020304" pitchFamily="18" charset="0"/>
              <a:cs typeface="Times New Roman" panose="02020603050405020304" pitchFamily="18" charset="0"/>
            </a:endParaRPr>
          </a:p>
          <a:p>
            <a:r>
              <a:rPr lang="en-US" sz="2400" i="1" dirty="0">
                <a:latin typeface="Times New Roman" panose="02020603050405020304" pitchFamily="18" charset="0"/>
                <a:cs typeface="Times New Roman" panose="02020603050405020304" pitchFamily="18" charset="0"/>
              </a:rPr>
              <a:t>Kenneth Blanchard</a:t>
            </a:r>
            <a:endParaRPr lang="el-G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75113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539552" y="836712"/>
            <a:ext cx="7488832" cy="4893647"/>
          </a:xfrm>
          <a:prstGeom prst="rect">
            <a:avLst/>
          </a:prstGeom>
        </p:spPr>
        <p:txBody>
          <a:bodyPr wrap="square">
            <a:spAutoFit/>
          </a:bodyPr>
          <a:lstStyle/>
          <a:p>
            <a:r>
              <a:rPr lang="el-GR" sz="2400" i="1" dirty="0">
                <a:solidFill>
                  <a:srgbClr val="000000"/>
                </a:solidFill>
                <a:latin typeface="Times New Roman" panose="02020603050405020304" pitchFamily="18" charset="0"/>
                <a:cs typeface="Times New Roman" panose="02020603050405020304" pitchFamily="18" charset="0"/>
              </a:rPr>
              <a:t>ΑΣΚΗΣΗ </a:t>
            </a:r>
            <a:r>
              <a:rPr lang="el-GR" sz="2400" i="1" dirty="0" smtClean="0">
                <a:solidFill>
                  <a:srgbClr val="000000"/>
                </a:solidFill>
                <a:latin typeface="Times New Roman" panose="02020603050405020304" pitchFamily="18" charset="0"/>
                <a:cs typeface="Times New Roman" panose="02020603050405020304" pitchFamily="18" charset="0"/>
              </a:rPr>
              <a:t>/ </a:t>
            </a:r>
            <a:r>
              <a:rPr lang="el-GR" sz="2400" i="1" dirty="0">
                <a:solidFill>
                  <a:srgbClr val="000000"/>
                </a:solidFill>
                <a:latin typeface="Times New Roman" panose="02020603050405020304" pitchFamily="18" charset="0"/>
                <a:cs typeface="Times New Roman" panose="02020603050405020304" pitchFamily="18" charset="0"/>
              </a:rPr>
              <a:t>ΣΥΓΚΡΟΥΣΕΙΣ ΣΤΟΝ ΧΩΡΟ ΕΡΓΑΣΙΑΣ </a:t>
            </a:r>
            <a:endParaRPr lang="en-US" sz="2400" i="1" dirty="0" smtClean="0">
              <a:solidFill>
                <a:srgbClr val="000000"/>
              </a:solidFill>
              <a:latin typeface="Times New Roman" panose="02020603050405020304" pitchFamily="18" charset="0"/>
              <a:cs typeface="Times New Roman" panose="02020603050405020304" pitchFamily="18" charset="0"/>
            </a:endParaRPr>
          </a:p>
          <a:p>
            <a:endParaRPr lang="el-GR" sz="2400" dirty="0">
              <a:solidFill>
                <a:srgbClr val="000000"/>
              </a:solidFill>
              <a:latin typeface="Times New Roman" panose="02020603050405020304" pitchFamily="18" charset="0"/>
              <a:cs typeface="Times New Roman" panose="02020603050405020304" pitchFamily="18" charset="0"/>
            </a:endParaRPr>
          </a:p>
          <a:p>
            <a:pPr algn="just"/>
            <a:endParaRPr lang="el-GR" sz="2400" dirty="0" smtClean="0">
              <a:solidFill>
                <a:srgbClr val="000000"/>
              </a:solidFill>
              <a:latin typeface="Times New Roman" panose="02020603050405020304" pitchFamily="18" charset="0"/>
              <a:cs typeface="Times New Roman" panose="02020603050405020304" pitchFamily="18" charset="0"/>
            </a:endParaRPr>
          </a:p>
          <a:p>
            <a:pPr algn="just"/>
            <a:r>
              <a:rPr lang="el-GR" sz="2400" dirty="0" smtClean="0">
                <a:solidFill>
                  <a:srgbClr val="000000"/>
                </a:solidFill>
                <a:latin typeface="Times New Roman" panose="02020603050405020304" pitchFamily="18" charset="0"/>
                <a:cs typeface="Times New Roman" panose="02020603050405020304" pitchFamily="18" charset="0"/>
              </a:rPr>
              <a:t>Προσπαθήστε να </a:t>
            </a:r>
            <a:r>
              <a:rPr lang="el-GR" sz="2400" dirty="0">
                <a:solidFill>
                  <a:srgbClr val="000000"/>
                </a:solidFill>
                <a:latin typeface="Times New Roman" panose="02020603050405020304" pitchFamily="18" charset="0"/>
                <a:cs typeface="Times New Roman" panose="02020603050405020304" pitchFamily="18" charset="0"/>
              </a:rPr>
              <a:t>ανακαλέσετε στη μνήμη σας </a:t>
            </a:r>
            <a:r>
              <a:rPr lang="el-GR" sz="2400" dirty="0" smtClean="0">
                <a:solidFill>
                  <a:srgbClr val="000000"/>
                </a:solidFill>
                <a:latin typeface="Times New Roman" panose="02020603050405020304" pitchFamily="18" charset="0"/>
                <a:cs typeface="Times New Roman" panose="02020603050405020304" pitchFamily="18" charset="0"/>
              </a:rPr>
              <a:t>συγκρουσιακά </a:t>
            </a:r>
            <a:r>
              <a:rPr lang="el-GR" sz="2400" dirty="0">
                <a:solidFill>
                  <a:srgbClr val="000000"/>
                </a:solidFill>
                <a:latin typeface="Times New Roman" panose="02020603050405020304" pitchFamily="18" charset="0"/>
                <a:cs typeface="Times New Roman" panose="02020603050405020304" pitchFamily="18" charset="0"/>
              </a:rPr>
              <a:t>περιστατικά που συνέβησαν στον εργασιακό σας χώρο (εναλλακτικά στον εκπαιδευτικό χώρο ή στην κοινωνική ζωή). Σχηματίστε μικρές ομάδες και συζητήστε τα παρακάτω ερωτήματα: </a:t>
            </a:r>
            <a:endParaRPr lang="el-GR" sz="2400" dirty="0" smtClean="0">
              <a:solidFill>
                <a:srgbClr val="000000"/>
              </a:solidFill>
              <a:latin typeface="Times New Roman" panose="02020603050405020304" pitchFamily="18" charset="0"/>
              <a:cs typeface="Times New Roman" panose="02020603050405020304" pitchFamily="18" charset="0"/>
            </a:endParaRPr>
          </a:p>
          <a:p>
            <a:pPr algn="just"/>
            <a:endParaRPr lang="el-GR" sz="2400" dirty="0">
              <a:solidFill>
                <a:srgbClr val="000000"/>
              </a:solidFill>
              <a:latin typeface="Times New Roman" panose="02020603050405020304" pitchFamily="18" charset="0"/>
              <a:cs typeface="Times New Roman" panose="02020603050405020304" pitchFamily="18" charset="0"/>
            </a:endParaRPr>
          </a:p>
          <a:p>
            <a:pPr marL="342900" indent="-342900" algn="just">
              <a:buFontTx/>
              <a:buChar char="-"/>
            </a:pPr>
            <a:r>
              <a:rPr lang="el-GR" sz="2400" dirty="0" smtClean="0">
                <a:solidFill>
                  <a:srgbClr val="000000"/>
                </a:solidFill>
                <a:latin typeface="Times New Roman" panose="02020603050405020304" pitchFamily="18" charset="0"/>
                <a:cs typeface="Times New Roman" panose="02020603050405020304" pitchFamily="18" charset="0"/>
              </a:rPr>
              <a:t>Μπορείτε </a:t>
            </a:r>
            <a:r>
              <a:rPr lang="el-GR" sz="2400" dirty="0">
                <a:solidFill>
                  <a:srgbClr val="000000"/>
                </a:solidFill>
                <a:latin typeface="Times New Roman" panose="02020603050405020304" pitchFamily="18" charset="0"/>
                <a:cs typeface="Times New Roman" panose="02020603050405020304" pitchFamily="18" charset="0"/>
              </a:rPr>
              <a:t>να θυμηθείτε τις αιτίες που προκλήθηκαν; </a:t>
            </a:r>
            <a:endParaRPr lang="el-GR" sz="2400" dirty="0" smtClean="0">
              <a:solidFill>
                <a:srgbClr val="000000"/>
              </a:solidFill>
              <a:latin typeface="Times New Roman" panose="02020603050405020304" pitchFamily="18" charset="0"/>
              <a:cs typeface="Times New Roman" panose="02020603050405020304" pitchFamily="18" charset="0"/>
            </a:endParaRPr>
          </a:p>
          <a:p>
            <a:pPr marL="342900" indent="-342900" algn="just">
              <a:buFontTx/>
              <a:buChar char="-"/>
            </a:pPr>
            <a:endParaRPr lang="el-GR" sz="2400" dirty="0">
              <a:solidFill>
                <a:srgbClr val="000000"/>
              </a:solidFill>
              <a:latin typeface="Times New Roman" panose="02020603050405020304" pitchFamily="18" charset="0"/>
              <a:cs typeface="Times New Roman" panose="02020603050405020304" pitchFamily="18" charset="0"/>
            </a:endParaRPr>
          </a:p>
          <a:p>
            <a:pPr algn="just"/>
            <a:r>
              <a:rPr lang="el-GR" sz="2400" dirty="0">
                <a:solidFill>
                  <a:srgbClr val="000000"/>
                </a:solidFill>
                <a:latin typeface="Times New Roman" panose="02020603050405020304" pitchFamily="18" charset="0"/>
                <a:cs typeface="Times New Roman" panose="02020603050405020304" pitchFamily="18" charset="0"/>
              </a:rPr>
              <a:t>- Ποιες ήταν οι συνέπειές τους για καθένα από τα εμπλεκόμενα μέρη και για το σύνολο της ομάδας; </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10638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Test</a:t>
            </a:r>
            <a:r>
              <a:rPr lang="el-GR"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1</a:t>
            </a:r>
            <a:r>
              <a:rPr lang="el-GR" dirty="0" smtClean="0">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lstStyle/>
          <a:p>
            <a:pPr marL="0" indent="0">
              <a:buNone/>
            </a:pPr>
            <a:r>
              <a:rPr lang="el-GR" dirty="0" smtClean="0">
                <a:latin typeface="Times New Roman" panose="02020603050405020304" pitchFamily="18" charset="0"/>
                <a:cs typeface="Times New Roman" panose="02020603050405020304" pitchFamily="18" charset="0"/>
              </a:rPr>
              <a:t>Διαφάνεια …..</a:t>
            </a:r>
          </a:p>
          <a:p>
            <a:pPr marL="0" indent="0">
              <a:buNone/>
            </a:pPr>
            <a:endParaRPr lang="el-GR" dirty="0" smtClean="0">
              <a:latin typeface="Times New Roman" panose="02020603050405020304" pitchFamily="18" charset="0"/>
              <a:cs typeface="Times New Roman" panose="02020603050405020304" pitchFamily="18" charset="0"/>
            </a:endParaRPr>
          </a:p>
          <a:p>
            <a:pPr marL="0" indent="0" algn="ctr">
              <a:buNone/>
            </a:pPr>
            <a:r>
              <a:rPr lang="el-GR" b="1" dirty="0" smtClean="0">
                <a:latin typeface="Times New Roman" panose="02020603050405020304" pitchFamily="18" charset="0"/>
                <a:cs typeface="Times New Roman" panose="02020603050405020304" pitchFamily="18" charset="0"/>
              </a:rPr>
              <a:t>Περιγράψετε ορισμένα από τα κύρια προσόντα</a:t>
            </a:r>
          </a:p>
          <a:p>
            <a:pPr marL="0" indent="0" algn="ctr">
              <a:buNone/>
            </a:pPr>
            <a:r>
              <a:rPr lang="el-GR" b="1" dirty="0" smtClean="0">
                <a:latin typeface="Times New Roman" panose="02020603050405020304" pitchFamily="18" charset="0"/>
                <a:cs typeface="Times New Roman" panose="02020603050405020304" pitchFamily="18" charset="0"/>
              </a:rPr>
              <a:t> ενός Διαμεσολαβητή</a:t>
            </a:r>
            <a:r>
              <a:rPr lang="en-US" b="1" dirty="0" smtClean="0">
                <a:latin typeface="Times New Roman" panose="02020603050405020304" pitchFamily="18" charset="0"/>
                <a:cs typeface="Times New Roman" panose="02020603050405020304" pitchFamily="18" charset="0"/>
              </a:rPr>
              <a:t>.</a:t>
            </a:r>
            <a:endParaRPr lang="el-GR" b="1" dirty="0" smtClean="0">
              <a:latin typeface="Times New Roman" panose="02020603050405020304" pitchFamily="18" charset="0"/>
              <a:cs typeface="Times New Roman" panose="02020603050405020304" pitchFamily="18" charset="0"/>
            </a:endParaRPr>
          </a:p>
          <a:p>
            <a:pPr marL="0" indent="0" algn="ctr">
              <a:buNone/>
            </a:pPr>
            <a:r>
              <a:rPr lang="en-US" b="1" dirty="0" smtClean="0">
                <a:latin typeface="Times New Roman" panose="02020603050405020304" pitchFamily="18" charset="0"/>
                <a:cs typeface="Times New Roman" panose="02020603050405020304" pitchFamily="18" charset="0"/>
              </a:rPr>
              <a:t> </a:t>
            </a:r>
            <a:r>
              <a:rPr lang="el-GR" b="1" dirty="0" smtClean="0">
                <a:latin typeface="Times New Roman" panose="02020603050405020304" pitchFamily="18" charset="0"/>
                <a:cs typeface="Times New Roman" panose="02020603050405020304" pitchFamily="18" charset="0"/>
              </a:rPr>
              <a:t>Θα μπορούσατε να παίξετε αυτό το ρόλο</a:t>
            </a:r>
            <a:r>
              <a:rPr lang="en-US" b="1" dirty="0" smtClean="0">
                <a:latin typeface="Times New Roman" panose="02020603050405020304" pitchFamily="18" charset="0"/>
                <a:cs typeface="Times New Roman" panose="02020603050405020304" pitchFamily="18" charset="0"/>
              </a:rPr>
              <a:t>; </a:t>
            </a:r>
            <a:endParaRPr lang="el-GR" b="1" dirty="0" smtClean="0">
              <a:latin typeface="Times New Roman" panose="02020603050405020304" pitchFamily="18" charset="0"/>
              <a:cs typeface="Times New Roman" panose="02020603050405020304" pitchFamily="18" charset="0"/>
            </a:endParaRPr>
          </a:p>
          <a:p>
            <a:pPr marL="0" indent="0" algn="ctr">
              <a:buNone/>
            </a:pPr>
            <a:r>
              <a:rPr lang="el-GR" b="1" dirty="0" smtClean="0">
                <a:latin typeface="Times New Roman" panose="02020603050405020304" pitchFamily="18" charset="0"/>
                <a:cs typeface="Times New Roman" panose="02020603050405020304" pitchFamily="18" charset="0"/>
              </a:rPr>
              <a:t>Ατομικά χαρακτηριστικά …</a:t>
            </a:r>
            <a:endParaRPr lang="el-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26078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Test</a:t>
            </a:r>
            <a:r>
              <a:rPr lang="el-GR" dirty="0" smtClean="0">
                <a:latin typeface="Times New Roman" panose="02020603050405020304" pitchFamily="18" charset="0"/>
                <a:cs typeface="Times New Roman" panose="02020603050405020304" pitchFamily="18" charset="0"/>
              </a:rPr>
              <a:t>-2</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normAutofit/>
          </a:bodyPr>
          <a:lstStyle/>
          <a:p>
            <a:pPr marL="0" indent="0">
              <a:buNone/>
            </a:pPr>
            <a:r>
              <a:rPr lang="el-GR" dirty="0" smtClean="0">
                <a:latin typeface="Times New Roman" panose="02020603050405020304" pitchFamily="18" charset="0"/>
                <a:cs typeface="Times New Roman" panose="02020603050405020304" pitchFamily="18" charset="0"/>
              </a:rPr>
              <a:t>Διαφάνεια…. </a:t>
            </a:r>
            <a:endParaRPr lang="el-GR" dirty="0">
              <a:latin typeface="Times New Roman" panose="02020603050405020304" pitchFamily="18" charset="0"/>
              <a:cs typeface="Times New Roman" panose="02020603050405020304" pitchFamily="18" charset="0"/>
            </a:endParaRPr>
          </a:p>
          <a:p>
            <a:pPr marL="0" indent="0" algn="ctr">
              <a:buNone/>
            </a:pPr>
            <a:endParaRPr lang="el-GR" b="1" dirty="0" smtClean="0">
              <a:latin typeface="Times New Roman" panose="02020603050405020304" pitchFamily="18" charset="0"/>
              <a:cs typeface="Times New Roman" panose="02020603050405020304" pitchFamily="18" charset="0"/>
            </a:endParaRPr>
          </a:p>
          <a:p>
            <a:pPr marL="0" indent="0" algn="ctr">
              <a:buNone/>
            </a:pPr>
            <a:r>
              <a:rPr lang="el-GR" b="1" dirty="0" smtClean="0">
                <a:latin typeface="Times New Roman" panose="02020603050405020304" pitchFamily="18" charset="0"/>
                <a:cs typeface="Times New Roman" panose="02020603050405020304" pitchFamily="18" charset="0"/>
              </a:rPr>
              <a:t>Ποια είναι η κύρια αιτία των συγκρούσεων κατά τον </a:t>
            </a:r>
            <a:r>
              <a:rPr lang="en-US" b="1" dirty="0" smtClean="0">
                <a:latin typeface="Times New Roman" panose="02020603050405020304" pitchFamily="18" charset="0"/>
                <a:cs typeface="Times New Roman" panose="02020603050405020304" pitchFamily="18" charset="0"/>
              </a:rPr>
              <a:t>Thomson</a:t>
            </a:r>
            <a:r>
              <a:rPr lang="el-GR" b="1" dirty="0" smtClean="0">
                <a:latin typeface="Times New Roman" panose="02020603050405020304" pitchFamily="18" charset="0"/>
                <a:cs typeface="Times New Roman" panose="02020603050405020304" pitchFamily="18" charset="0"/>
              </a:rPr>
              <a:t>;</a:t>
            </a:r>
          </a:p>
          <a:p>
            <a:pPr marL="0" indent="0" algn="ctr">
              <a:buNone/>
            </a:pPr>
            <a:r>
              <a:rPr lang="el-GR" dirty="0" smtClean="0">
                <a:latin typeface="Times New Roman" panose="02020603050405020304" pitchFamily="18" charset="0"/>
                <a:cs typeface="Times New Roman" panose="02020603050405020304" pitchFamily="18" charset="0"/>
              </a:rPr>
              <a:t>(Θέσετε Χ στην προτίμηση)</a:t>
            </a:r>
          </a:p>
          <a:p>
            <a:pPr marL="514350" indent="-514350" algn="ctr">
              <a:buFont typeface="+mj-lt"/>
              <a:buAutoNum type="arabicPeriod"/>
            </a:pPr>
            <a:endParaRPr lang="el-GR"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l-GR" dirty="0" smtClean="0">
                <a:latin typeface="Times New Roman" panose="02020603050405020304" pitchFamily="18" charset="0"/>
                <a:cs typeface="Times New Roman" panose="02020603050405020304" pitchFamily="18" charset="0"/>
              </a:rPr>
              <a:t>Η σύγκρουση συμφερόντων</a:t>
            </a:r>
          </a:p>
          <a:p>
            <a:pPr marL="514350" indent="-514350">
              <a:buFont typeface="+mj-lt"/>
              <a:buAutoNum type="arabicPeriod"/>
            </a:pPr>
            <a:r>
              <a:rPr lang="el-GR" dirty="0" smtClean="0">
                <a:latin typeface="Times New Roman" panose="02020603050405020304" pitchFamily="18" charset="0"/>
                <a:cs typeface="Times New Roman" panose="02020603050405020304" pitchFamily="18" charset="0"/>
              </a:rPr>
              <a:t>Η σύγκρουση ιδεών</a:t>
            </a:r>
          </a:p>
          <a:p>
            <a:pPr marL="514350" indent="-514350">
              <a:buFont typeface="+mj-lt"/>
              <a:buAutoNum type="arabicPeriod"/>
            </a:pPr>
            <a:r>
              <a:rPr lang="el-GR" dirty="0" smtClean="0">
                <a:latin typeface="Times New Roman" panose="02020603050405020304" pitchFamily="18" charset="0"/>
                <a:cs typeface="Times New Roman" panose="02020603050405020304" pitchFamily="18" charset="0"/>
              </a:rPr>
              <a:t>Η σύγκρουση χαρακτήρων</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01531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latin typeface="Times New Roman" panose="02020603050405020304" pitchFamily="18" charset="0"/>
                <a:cs typeface="Times New Roman" panose="02020603050405020304" pitchFamily="18" charset="0"/>
              </a:rPr>
              <a:t>Τεστ-3</a:t>
            </a:r>
            <a:endParaRPr lang="el-GR"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539552" y="1556792"/>
            <a:ext cx="8229600" cy="4525963"/>
          </a:xfrm>
        </p:spPr>
        <p:txBody>
          <a:bodyPr/>
          <a:lstStyle/>
          <a:p>
            <a:pPr marL="0" indent="0">
              <a:buNone/>
            </a:pPr>
            <a:r>
              <a:rPr lang="el-GR" dirty="0" smtClean="0">
                <a:latin typeface="Times New Roman" panose="02020603050405020304" pitchFamily="18" charset="0"/>
                <a:cs typeface="Times New Roman" panose="02020603050405020304" pitchFamily="18" charset="0"/>
              </a:rPr>
              <a:t>Διαφάνεια …..</a:t>
            </a:r>
          </a:p>
          <a:p>
            <a:pPr marL="0" indent="0">
              <a:buNone/>
            </a:pPr>
            <a:endParaRPr lang="el-GR" dirty="0" smtClean="0">
              <a:latin typeface="Times New Roman" panose="02020603050405020304" pitchFamily="18" charset="0"/>
              <a:cs typeface="Times New Roman" panose="02020603050405020304" pitchFamily="18" charset="0"/>
            </a:endParaRPr>
          </a:p>
          <a:p>
            <a:pPr marL="0" indent="0" algn="just">
              <a:buNone/>
            </a:pPr>
            <a:r>
              <a:rPr lang="el-GR" dirty="0" smtClean="0">
                <a:latin typeface="Times New Roman" panose="02020603050405020304" pitchFamily="18" charset="0"/>
                <a:cs typeface="Times New Roman" panose="02020603050405020304" pitchFamily="18" charset="0"/>
              </a:rPr>
              <a:t>Τι εννοούμε όταν λέμε ότι ο Διαμεσολαβητής κάνει ανάλυση και σύνθεση της υπόθεσης που ανέλαβε και ποιο δίλημμα τίθεται στους αντιτιθέμενους;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8454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solidFill>
                  <a:srgbClr val="FF0000"/>
                </a:solidFill>
                <a:latin typeface="Times New Roman" panose="02020603050405020304" pitchFamily="18" charset="0"/>
                <a:cs typeface="Times New Roman" panose="02020603050405020304" pitchFamily="18" charset="0"/>
              </a:rPr>
              <a:t>Η Διαμεσολάβηση δεν είναι απειλή</a:t>
            </a:r>
            <a:endParaRPr lang="el-GR" dirty="0">
              <a:solidFill>
                <a:srgbClr val="FF000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p:txBody>
          <a:bodyPr>
            <a:normAutofit fontScale="92500" lnSpcReduction="10000"/>
          </a:bodyPr>
          <a:lstStyle/>
          <a:p>
            <a:pPr marL="571500" indent="-571500" algn="just"/>
            <a:r>
              <a:rPr lang="el-GR" dirty="0" smtClean="0">
                <a:latin typeface="Times New Roman" panose="02020603050405020304" pitchFamily="18" charset="0"/>
                <a:cs typeface="Times New Roman" panose="02020603050405020304" pitchFamily="18" charset="0"/>
              </a:rPr>
              <a:t>Είναι </a:t>
            </a:r>
            <a:r>
              <a:rPr lang="el-GR" dirty="0">
                <a:latin typeface="Times New Roman" panose="02020603050405020304" pitchFamily="18" charset="0"/>
                <a:cs typeface="Times New Roman" panose="02020603050405020304" pitchFamily="18" charset="0"/>
              </a:rPr>
              <a:t>αρωγός στην ομαλή και  γρήγορη </a:t>
            </a:r>
            <a:r>
              <a:rPr lang="el-GR" dirty="0" smtClean="0">
                <a:latin typeface="Times New Roman" panose="02020603050405020304" pitchFamily="18" charset="0"/>
                <a:cs typeface="Times New Roman" panose="02020603050405020304" pitchFamily="18" charset="0"/>
              </a:rPr>
              <a:t>επίλυση</a:t>
            </a:r>
            <a:r>
              <a:rPr lang="en-US" dirty="0" smtClean="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των  αντιθέσεων και των συγκρούσεων με </a:t>
            </a:r>
            <a:r>
              <a:rPr lang="el-GR" dirty="0">
                <a:latin typeface="Times New Roman" panose="02020603050405020304" pitchFamily="18" charset="0"/>
                <a:cs typeface="Times New Roman" panose="02020603050405020304" pitchFamily="18" charset="0"/>
              </a:rPr>
              <a:t>ελαχιστοποίηση των </a:t>
            </a:r>
            <a:r>
              <a:rPr lang="el-GR" dirty="0" smtClean="0">
                <a:latin typeface="Times New Roman" panose="02020603050405020304" pitchFamily="18" charset="0"/>
                <a:cs typeface="Times New Roman" panose="02020603050405020304" pitchFamily="18" charset="0"/>
              </a:rPr>
              <a:t>επιπτώσεων.</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pPr marL="571500" indent="-571500" algn="just"/>
            <a:r>
              <a:rPr lang="el-GR" dirty="0">
                <a:latin typeface="Times New Roman" panose="02020603050405020304" pitchFamily="18" charset="0"/>
                <a:cs typeface="Times New Roman" panose="02020603050405020304" pitchFamily="18" charset="0"/>
              </a:rPr>
              <a:t>Αν η Διαμεσολάβηση κυριαρχήσει στην  κοινωνική συνείδηση, η κοινωνία θα ωφεληθεί τα μέγιστα σε επίπεδο κοινωνικής ειρήνης και κοινωνικής  συνοχής</a:t>
            </a:r>
            <a:r>
              <a:rPr lang="el-GR" dirty="0" smtClean="0">
                <a:latin typeface="Times New Roman" panose="02020603050405020304" pitchFamily="18" charset="0"/>
                <a:cs typeface="Times New Roman" panose="02020603050405020304" pitchFamily="18" charset="0"/>
              </a:rPr>
              <a:t>.</a:t>
            </a:r>
          </a:p>
          <a:p>
            <a:pPr marL="571500" indent="-571500" algn="just"/>
            <a:endParaRPr lang="el-GR" dirty="0">
              <a:latin typeface="Times New Roman" panose="02020603050405020304" pitchFamily="18" charset="0"/>
              <a:cs typeface="Times New Roman" panose="02020603050405020304" pitchFamily="18" charset="0"/>
            </a:endParaRPr>
          </a:p>
          <a:p>
            <a:pPr marL="571500" indent="-571500" algn="just"/>
            <a:r>
              <a:rPr lang="el-GR" dirty="0">
                <a:latin typeface="Times New Roman" panose="02020603050405020304" pitchFamily="18" charset="0"/>
                <a:cs typeface="Times New Roman" panose="02020603050405020304" pitchFamily="18" charset="0"/>
              </a:rPr>
              <a:t>Οι </a:t>
            </a:r>
            <a:r>
              <a:rPr lang="el-GR" dirty="0" smtClean="0">
                <a:latin typeface="Times New Roman" panose="02020603050405020304" pitchFamily="18" charset="0"/>
                <a:cs typeface="Times New Roman" panose="02020603050405020304" pitchFamily="18" charset="0"/>
              </a:rPr>
              <a:t>αντιθέσεις και οι συγκρούσεις </a:t>
            </a:r>
            <a:r>
              <a:rPr lang="el-GR" dirty="0">
                <a:latin typeface="Times New Roman" panose="02020603050405020304" pitchFamily="18" charset="0"/>
                <a:cs typeface="Times New Roman" panose="02020603050405020304" pitchFamily="18" charset="0"/>
              </a:rPr>
              <a:t>είναι </a:t>
            </a:r>
            <a:r>
              <a:rPr lang="el-GR" dirty="0" smtClean="0">
                <a:latin typeface="Times New Roman" panose="02020603050405020304" pitchFamily="18" charset="0"/>
                <a:cs typeface="Times New Roman" panose="02020603050405020304" pitchFamily="18" charset="0"/>
              </a:rPr>
              <a:t>νομοτέλεια της ύπαρξης κάθε οργανισμού και </a:t>
            </a:r>
            <a:r>
              <a:rPr lang="el-GR" dirty="0">
                <a:latin typeface="Times New Roman" panose="02020603050405020304" pitchFamily="18" charset="0"/>
                <a:cs typeface="Times New Roman" panose="02020603050405020304" pitchFamily="18" charset="0"/>
              </a:rPr>
              <a:t>η </a:t>
            </a:r>
            <a:r>
              <a:rPr lang="el-GR" dirty="0" smtClean="0">
                <a:latin typeface="Times New Roman" panose="02020603050405020304" pitchFamily="18" charset="0"/>
                <a:cs typeface="Times New Roman" panose="02020603050405020304" pitchFamily="18" charset="0"/>
              </a:rPr>
              <a:t>θετική λύση </a:t>
            </a:r>
            <a:r>
              <a:rPr lang="el-GR" dirty="0">
                <a:latin typeface="Times New Roman" panose="02020603050405020304" pitchFamily="18" charset="0"/>
                <a:cs typeface="Times New Roman" panose="02020603050405020304" pitchFamily="18" charset="0"/>
              </a:rPr>
              <a:t>τους είναι κινητήρια δύναμη της </a:t>
            </a:r>
            <a:r>
              <a:rPr lang="el-GR" dirty="0" smtClean="0">
                <a:latin typeface="Times New Roman" panose="02020603050405020304" pitchFamily="18" charset="0"/>
                <a:cs typeface="Times New Roman" panose="02020603050405020304" pitchFamily="18" charset="0"/>
              </a:rPr>
              <a:t>εξέλιξης </a:t>
            </a:r>
            <a:r>
              <a:rPr lang="el-GR" dirty="0">
                <a:latin typeface="Times New Roman" panose="02020603050405020304" pitchFamily="18" charset="0"/>
                <a:cs typeface="Times New Roman" panose="02020603050405020304" pitchFamily="18" charset="0"/>
              </a:rPr>
              <a:t>των </a:t>
            </a:r>
            <a:r>
              <a:rPr lang="el-GR" dirty="0" smtClean="0">
                <a:latin typeface="Times New Roman" panose="02020603050405020304" pitchFamily="18" charset="0"/>
                <a:cs typeface="Times New Roman" panose="02020603050405020304" pitchFamily="18" charset="0"/>
              </a:rPr>
              <a:t>κοινωνιών. </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969516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827584" y="692696"/>
            <a:ext cx="7344816" cy="5632311"/>
          </a:xfrm>
          <a:prstGeom prst="rect">
            <a:avLst/>
          </a:prstGeom>
        </p:spPr>
        <p:txBody>
          <a:bodyPr wrap="square">
            <a:spAutoFit/>
          </a:bodyPr>
          <a:lstStyle/>
          <a:p>
            <a:pPr algn="ctr"/>
            <a:r>
              <a:rPr lang="el-GR" sz="2800" b="1" dirty="0" smtClean="0">
                <a:solidFill>
                  <a:srgbClr val="FF0000"/>
                </a:solidFill>
                <a:latin typeface="Times New Roman" panose="02020603050405020304" pitchFamily="18" charset="0"/>
                <a:cs typeface="Times New Roman" panose="02020603050405020304" pitchFamily="18" charset="0"/>
              </a:rPr>
              <a:t>    </a:t>
            </a:r>
            <a:r>
              <a:rPr lang="el-GR" sz="3600" b="1" dirty="0" smtClean="0">
                <a:solidFill>
                  <a:srgbClr val="FF0000"/>
                </a:solidFill>
                <a:latin typeface="Times New Roman" panose="02020603050405020304" pitchFamily="18" charset="0"/>
                <a:cs typeface="Times New Roman" panose="02020603050405020304" pitchFamily="18" charset="0"/>
              </a:rPr>
              <a:t>Ποια </a:t>
            </a:r>
            <a:r>
              <a:rPr lang="el-GR" sz="3600" b="1" dirty="0">
                <a:solidFill>
                  <a:srgbClr val="FF0000"/>
                </a:solidFill>
                <a:latin typeface="Times New Roman" panose="02020603050405020304" pitchFamily="18" charset="0"/>
                <a:cs typeface="Times New Roman" panose="02020603050405020304" pitchFamily="18" charset="0"/>
              </a:rPr>
              <a:t>τα πλεονεκτήματα της</a:t>
            </a:r>
          </a:p>
          <a:p>
            <a:pPr algn="ctr"/>
            <a:r>
              <a:rPr lang="el-GR" sz="3600" b="1" dirty="0" smtClean="0">
                <a:solidFill>
                  <a:srgbClr val="FF0000"/>
                </a:solidFill>
                <a:latin typeface="Times New Roman" panose="02020603050405020304" pitchFamily="18" charset="0"/>
                <a:cs typeface="Times New Roman" panose="02020603050405020304" pitchFamily="18" charset="0"/>
              </a:rPr>
              <a:t>Διαμεσολάβησης;</a:t>
            </a:r>
          </a:p>
          <a:p>
            <a:pPr algn="ctr"/>
            <a:endParaRPr lang="el-GR" sz="3600" b="1" dirty="0">
              <a:solidFill>
                <a:srgbClr val="FF0000"/>
              </a:solidFill>
              <a:latin typeface="Times New Roman" panose="02020603050405020304" pitchFamily="18" charset="0"/>
              <a:cs typeface="Times New Roman" panose="02020603050405020304" pitchFamily="18" charset="0"/>
            </a:endParaRPr>
          </a:p>
          <a:p>
            <a:r>
              <a:rPr lang="el-GR" sz="2400" i="1" dirty="0">
                <a:latin typeface="Times New Roman" panose="02020603050405020304" pitchFamily="18" charset="0"/>
                <a:cs typeface="Times New Roman" panose="02020603050405020304" pitchFamily="18" charset="0"/>
              </a:rPr>
              <a:t>• </a:t>
            </a:r>
            <a:r>
              <a:rPr lang="el-GR" sz="2800" i="1" dirty="0" smtClean="0">
                <a:latin typeface="Times New Roman" panose="02020603050405020304" pitchFamily="18" charset="0"/>
                <a:cs typeface="Times New Roman" panose="02020603050405020304" pitchFamily="18" charset="0"/>
              </a:rPr>
              <a:t>Δεν </a:t>
            </a:r>
            <a:r>
              <a:rPr lang="el-GR" sz="2800" i="1" dirty="0">
                <a:latin typeface="Times New Roman" panose="02020603050405020304" pitchFamily="18" charset="0"/>
                <a:cs typeface="Times New Roman" panose="02020603050405020304" pitchFamily="18" charset="0"/>
              </a:rPr>
              <a:t>υπάρχουν νικητές και ηττημένοι </a:t>
            </a:r>
            <a:r>
              <a:rPr lang="el-GR" sz="2800" i="1" dirty="0" smtClean="0">
                <a:latin typeface="Times New Roman" panose="02020603050405020304" pitchFamily="18" charset="0"/>
                <a:cs typeface="Times New Roman" panose="02020603050405020304" pitchFamily="18" charset="0"/>
              </a:rPr>
              <a:t>- κερδίζουν </a:t>
            </a:r>
            <a:r>
              <a:rPr lang="el-GR" sz="2800" i="1" dirty="0">
                <a:latin typeface="Times New Roman" panose="02020603050405020304" pitchFamily="18" charset="0"/>
                <a:cs typeface="Times New Roman" panose="02020603050405020304" pitchFamily="18" charset="0"/>
              </a:rPr>
              <a:t>και τα δύο </a:t>
            </a:r>
            <a:r>
              <a:rPr lang="el-GR" sz="2800" i="1" dirty="0" smtClean="0">
                <a:latin typeface="Times New Roman" panose="02020603050405020304" pitchFamily="18" charset="0"/>
                <a:cs typeface="Times New Roman" panose="02020603050405020304" pitchFamily="18" charset="0"/>
              </a:rPr>
              <a:t>μέρη</a:t>
            </a:r>
          </a:p>
          <a:p>
            <a:endParaRPr lang="el-GR" sz="2800" i="1" dirty="0">
              <a:latin typeface="Times New Roman" panose="02020603050405020304" pitchFamily="18" charset="0"/>
              <a:cs typeface="Times New Roman" panose="02020603050405020304" pitchFamily="18" charset="0"/>
            </a:endParaRPr>
          </a:p>
          <a:p>
            <a:r>
              <a:rPr lang="el-GR" sz="2800" i="1" dirty="0">
                <a:latin typeface="Times New Roman" panose="02020603050405020304" pitchFamily="18" charset="0"/>
                <a:cs typeface="Times New Roman" panose="02020603050405020304" pitchFamily="18" charset="0"/>
              </a:rPr>
              <a:t>• </a:t>
            </a:r>
            <a:r>
              <a:rPr lang="el-GR" sz="2800" i="1" dirty="0" smtClean="0">
                <a:latin typeface="Times New Roman" panose="02020603050405020304" pitchFamily="18" charset="0"/>
                <a:cs typeface="Times New Roman" panose="02020603050405020304" pitchFamily="18" charset="0"/>
              </a:rPr>
              <a:t>Η </a:t>
            </a:r>
            <a:r>
              <a:rPr lang="el-GR" sz="2800" i="1" dirty="0">
                <a:latin typeface="Times New Roman" panose="02020603050405020304" pitchFamily="18" charset="0"/>
                <a:cs typeface="Times New Roman" panose="02020603050405020304" pitchFamily="18" charset="0"/>
              </a:rPr>
              <a:t>λύση διαμορφώνεται στα μέτρα των </a:t>
            </a:r>
            <a:r>
              <a:rPr lang="el-GR" sz="2800" i="1" dirty="0" smtClean="0">
                <a:latin typeface="Times New Roman" panose="02020603050405020304" pitchFamily="18" charset="0"/>
                <a:cs typeface="Times New Roman" panose="02020603050405020304" pitchFamily="18" charset="0"/>
              </a:rPr>
              <a:t>μερών</a:t>
            </a:r>
          </a:p>
          <a:p>
            <a:endParaRPr lang="el-GR" sz="2800" i="1" dirty="0">
              <a:latin typeface="Times New Roman" panose="02020603050405020304" pitchFamily="18" charset="0"/>
              <a:cs typeface="Times New Roman" panose="02020603050405020304" pitchFamily="18" charset="0"/>
            </a:endParaRPr>
          </a:p>
          <a:p>
            <a:r>
              <a:rPr lang="el-GR" sz="2800" i="1" dirty="0">
                <a:latin typeface="Times New Roman" panose="02020603050405020304" pitchFamily="18" charset="0"/>
                <a:cs typeface="Times New Roman" panose="02020603050405020304" pitchFamily="18" charset="0"/>
              </a:rPr>
              <a:t>• </a:t>
            </a:r>
            <a:r>
              <a:rPr lang="el-GR" sz="2800" i="1" dirty="0" smtClean="0">
                <a:latin typeface="Times New Roman" panose="02020603050405020304" pitchFamily="18" charset="0"/>
                <a:cs typeface="Times New Roman" panose="02020603050405020304" pitchFamily="18" charset="0"/>
              </a:rPr>
              <a:t>Αποφεύγεται </a:t>
            </a:r>
            <a:r>
              <a:rPr lang="el-GR" sz="2800" i="1" dirty="0">
                <a:latin typeface="Times New Roman" panose="02020603050405020304" pitchFamily="18" charset="0"/>
                <a:cs typeface="Times New Roman" panose="02020603050405020304" pitchFamily="18" charset="0"/>
              </a:rPr>
              <a:t>η </a:t>
            </a:r>
            <a:r>
              <a:rPr lang="el-GR" sz="2800" i="1" dirty="0" smtClean="0">
                <a:latin typeface="Times New Roman" panose="02020603050405020304" pitchFamily="18" charset="0"/>
                <a:cs typeface="Times New Roman" panose="02020603050405020304" pitchFamily="18" charset="0"/>
              </a:rPr>
              <a:t>αντιδικία</a:t>
            </a:r>
          </a:p>
          <a:p>
            <a:endParaRPr lang="el-GR" sz="2800" i="1" dirty="0">
              <a:latin typeface="Times New Roman" panose="02020603050405020304" pitchFamily="18" charset="0"/>
              <a:cs typeface="Times New Roman" panose="02020603050405020304" pitchFamily="18" charset="0"/>
            </a:endParaRPr>
          </a:p>
          <a:p>
            <a:pPr algn="just"/>
            <a:r>
              <a:rPr lang="el-GR" sz="2800" i="1" dirty="0" smtClean="0">
                <a:latin typeface="Times New Roman" panose="02020603050405020304" pitchFamily="18" charset="0"/>
                <a:cs typeface="Times New Roman" panose="02020603050405020304" pitchFamily="18" charset="0"/>
              </a:rPr>
              <a:t>• Υπάρχει </a:t>
            </a:r>
            <a:r>
              <a:rPr lang="el-GR" sz="2800" i="1" dirty="0">
                <a:latin typeface="Times New Roman" panose="02020603050405020304" pitchFamily="18" charset="0"/>
                <a:cs typeface="Times New Roman" panose="02020603050405020304" pitchFamily="18" charset="0"/>
              </a:rPr>
              <a:t>η βοήθεια αμερόληπτων και ικανών</a:t>
            </a:r>
          </a:p>
          <a:p>
            <a:pPr algn="just"/>
            <a:r>
              <a:rPr lang="el-GR" sz="2800" i="1" dirty="0">
                <a:latin typeface="Times New Roman" panose="02020603050405020304" pitchFamily="18" charset="0"/>
                <a:cs typeface="Times New Roman" panose="02020603050405020304" pitchFamily="18" charset="0"/>
              </a:rPr>
              <a:t>διαμεσολαβητών</a:t>
            </a:r>
          </a:p>
        </p:txBody>
      </p:sp>
    </p:spTree>
    <p:extLst>
      <p:ext uri="{BB962C8B-B14F-4D97-AF65-F5344CB8AC3E}">
        <p14:creationId xmlns:p14="http://schemas.microsoft.com/office/powerpoint/2010/main" val="1449755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332656"/>
            <a:ext cx="8534400" cy="792088"/>
          </a:xfrm>
        </p:spPr>
        <p:txBody>
          <a:bodyPr>
            <a:normAutofit fontScale="90000"/>
          </a:bodyPr>
          <a:lstStyle/>
          <a:p>
            <a:r>
              <a:rPr lang="el-GR" sz="3600" b="1" dirty="0">
                <a:solidFill>
                  <a:srgbClr val="FF0000"/>
                </a:solidFill>
                <a:latin typeface="Times New Roman" panose="02020603050405020304" pitchFamily="18" charset="0"/>
                <a:cs typeface="Times New Roman" panose="02020603050405020304" pitchFamily="18" charset="0"/>
              </a:rPr>
              <a:t>Κεφάλαιο </a:t>
            </a:r>
            <a:r>
              <a:rPr lang="el-GR" sz="3600" b="1" dirty="0" smtClean="0">
                <a:solidFill>
                  <a:srgbClr val="FF0000"/>
                </a:solidFill>
                <a:latin typeface="Times New Roman" panose="02020603050405020304" pitchFamily="18" charset="0"/>
                <a:cs typeface="Times New Roman" panose="02020603050405020304" pitchFamily="18" charset="0"/>
              </a:rPr>
              <a:t>1</a:t>
            </a:r>
            <a:r>
              <a:rPr lang="el-GR" sz="3600" b="1" baseline="30000" dirty="0" smtClean="0">
                <a:solidFill>
                  <a:srgbClr val="FF0000"/>
                </a:solidFill>
                <a:latin typeface="Times New Roman" panose="02020603050405020304" pitchFamily="18" charset="0"/>
                <a:cs typeface="Times New Roman" panose="02020603050405020304" pitchFamily="18" charset="0"/>
              </a:rPr>
              <a:t>ο</a:t>
            </a:r>
            <a:r>
              <a:rPr lang="el-GR" sz="3600" b="1" dirty="0" smtClean="0">
                <a:latin typeface="Times New Roman" panose="02020603050405020304" pitchFamily="18" charset="0"/>
                <a:cs typeface="Times New Roman" panose="02020603050405020304" pitchFamily="18" charset="0"/>
              </a:rPr>
              <a:t/>
            </a:r>
            <a:br>
              <a:rPr lang="el-GR" sz="3600" b="1" dirty="0" smtClean="0">
                <a:latin typeface="Times New Roman" panose="02020603050405020304" pitchFamily="18" charset="0"/>
                <a:cs typeface="Times New Roman" panose="02020603050405020304" pitchFamily="18" charset="0"/>
              </a:rPr>
            </a:br>
            <a:r>
              <a:rPr lang="el-GR" sz="3600" b="1" dirty="0" smtClean="0">
                <a:latin typeface="Times New Roman" panose="02020603050405020304" pitchFamily="18" charset="0"/>
                <a:cs typeface="Times New Roman" panose="02020603050405020304" pitchFamily="18" charset="0"/>
              </a:rPr>
              <a:t>Νομοθετημένη Διαμεσολάβηση</a:t>
            </a:r>
            <a:endParaRPr lang="el-GR" sz="36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457200" y="1628799"/>
            <a:ext cx="8229600" cy="4968553"/>
          </a:xfrm>
        </p:spPr>
        <p:txBody>
          <a:bodyPr>
            <a:normAutofit fontScale="40000" lnSpcReduction="20000"/>
          </a:bodyPr>
          <a:lstStyle/>
          <a:p>
            <a:pPr marL="0" lvl="0" indent="0" algn="ctr">
              <a:buNone/>
            </a:pPr>
            <a:r>
              <a:rPr lang="el-GR" sz="4200" b="1" kern="100" dirty="0" smtClean="0">
                <a:latin typeface="Times New Roman" panose="02020603050405020304" pitchFamily="18" charset="0"/>
                <a:cs typeface="Times New Roman" panose="02020603050405020304" pitchFamily="18" charset="0"/>
              </a:rPr>
              <a:t>Τα </a:t>
            </a:r>
            <a:r>
              <a:rPr lang="el-GR" sz="4200" b="1" kern="100" dirty="0">
                <a:latin typeface="Times New Roman" panose="02020603050405020304" pitchFamily="18" charset="0"/>
                <a:cs typeface="Times New Roman" panose="02020603050405020304" pitchFamily="18" charset="0"/>
              </a:rPr>
              <a:t>πεδία της Δ</a:t>
            </a:r>
            <a:r>
              <a:rPr lang="el-GR" sz="4200" b="1" kern="100" dirty="0" smtClean="0">
                <a:latin typeface="Times New Roman" panose="02020603050405020304" pitchFamily="18" charset="0"/>
                <a:cs typeface="Times New Roman" panose="02020603050405020304" pitchFamily="18" charset="0"/>
              </a:rPr>
              <a:t>ιαμεσολάβησης </a:t>
            </a:r>
            <a:r>
              <a:rPr lang="el-GR" sz="4200" b="1" kern="100" dirty="0">
                <a:latin typeface="Times New Roman" panose="02020603050405020304" pitchFamily="18" charset="0"/>
                <a:cs typeface="Times New Roman" panose="02020603050405020304" pitchFamily="18" charset="0"/>
              </a:rPr>
              <a:t>αφορούν</a:t>
            </a:r>
            <a:r>
              <a:rPr lang="el-GR" sz="4200" b="1" kern="100" dirty="0" smtClean="0">
                <a:latin typeface="Times New Roman" panose="02020603050405020304" pitchFamily="18" charset="0"/>
                <a:cs typeface="Times New Roman" panose="02020603050405020304" pitchFamily="18" charset="0"/>
              </a:rPr>
              <a:t>:</a:t>
            </a:r>
          </a:p>
          <a:p>
            <a:pPr marL="0" lvl="0" indent="0" algn="ctr">
              <a:buNone/>
            </a:pPr>
            <a:endParaRPr lang="el-GR" sz="2900" b="1" kern="100" dirty="0">
              <a:latin typeface="Times New Roman" panose="02020603050405020304" pitchFamily="18" charset="0"/>
              <a:cs typeface="Times New Roman" panose="02020603050405020304" pitchFamily="18" charset="0"/>
            </a:endParaRPr>
          </a:p>
          <a:p>
            <a:pPr lvl="0">
              <a:lnSpc>
                <a:spcPct val="120000"/>
              </a:lnSpc>
            </a:pPr>
            <a:r>
              <a:rPr lang="el-GR" sz="3800" kern="100" dirty="0">
                <a:latin typeface="Times New Roman" panose="02020603050405020304" pitchFamily="18" charset="0"/>
                <a:cs typeface="Times New Roman" panose="02020603050405020304" pitchFamily="18" charset="0"/>
              </a:rPr>
              <a:t>Τη </a:t>
            </a:r>
            <a:r>
              <a:rPr lang="el-GR" sz="3800" kern="100" dirty="0" smtClean="0">
                <a:latin typeface="Times New Roman" panose="02020603050405020304" pitchFamily="18" charset="0"/>
                <a:cs typeface="Times New Roman" panose="02020603050405020304" pitchFamily="18" charset="0"/>
              </a:rPr>
              <a:t>νομοθετημένη </a:t>
            </a:r>
            <a:r>
              <a:rPr lang="el-GR" sz="3800" kern="100" dirty="0">
                <a:latin typeface="Times New Roman" panose="02020603050405020304" pitchFamily="18" charset="0"/>
                <a:cs typeface="Times New Roman" panose="02020603050405020304" pitchFamily="18" charset="0"/>
              </a:rPr>
              <a:t>προαιρετική  Διαμεσολάβηση</a:t>
            </a:r>
          </a:p>
          <a:p>
            <a:pPr lvl="0">
              <a:lnSpc>
                <a:spcPct val="120000"/>
              </a:lnSpc>
            </a:pPr>
            <a:r>
              <a:rPr lang="el-GR" sz="3800" kern="100" dirty="0">
                <a:latin typeface="Times New Roman" panose="02020603050405020304" pitchFamily="18" charset="0"/>
                <a:cs typeface="Times New Roman" panose="02020603050405020304" pitchFamily="18" charset="0"/>
              </a:rPr>
              <a:t>Τη νομίμως υποχρεωτική Διαμεσολάβηση</a:t>
            </a:r>
          </a:p>
          <a:p>
            <a:pPr lvl="0">
              <a:lnSpc>
                <a:spcPct val="120000"/>
              </a:lnSpc>
            </a:pPr>
            <a:r>
              <a:rPr lang="el-GR" sz="3800" kern="100" dirty="0">
                <a:latin typeface="Times New Roman" panose="02020603050405020304" pitchFamily="18" charset="0"/>
                <a:cs typeface="Times New Roman" panose="02020603050405020304" pitchFamily="18" charset="0"/>
              </a:rPr>
              <a:t>Την </a:t>
            </a:r>
            <a:r>
              <a:rPr lang="el-GR" sz="3800" kern="100" dirty="0" smtClean="0">
                <a:latin typeface="Times New Roman" panose="02020603050405020304" pitchFamily="18" charset="0"/>
                <a:cs typeface="Times New Roman" panose="02020603050405020304" pitchFamily="18" charset="0"/>
              </a:rPr>
              <a:t>ελεύθερη, άτυπη, </a:t>
            </a:r>
            <a:r>
              <a:rPr lang="el-GR" sz="3800" kern="100" dirty="0">
                <a:latin typeface="Times New Roman" panose="02020603050405020304" pitchFamily="18" charset="0"/>
                <a:cs typeface="Times New Roman" panose="02020603050405020304" pitchFamily="18" charset="0"/>
              </a:rPr>
              <a:t>μη θεσμοθετημένη </a:t>
            </a:r>
            <a:r>
              <a:rPr lang="el-GR" sz="3800" kern="100" dirty="0" smtClean="0">
                <a:latin typeface="Times New Roman" panose="02020603050405020304" pitchFamily="18" charset="0"/>
                <a:cs typeface="Times New Roman" panose="02020603050405020304" pitchFamily="18" charset="0"/>
              </a:rPr>
              <a:t>Διαμεσολάβηση</a:t>
            </a:r>
          </a:p>
          <a:p>
            <a:pPr lvl="0">
              <a:lnSpc>
                <a:spcPct val="120000"/>
              </a:lnSpc>
            </a:pPr>
            <a:endParaRPr lang="el-GR" sz="3800" kern="100" dirty="0">
              <a:latin typeface="Times New Roman" panose="02020603050405020304" pitchFamily="18" charset="0"/>
              <a:cs typeface="Times New Roman" panose="02020603050405020304" pitchFamily="18" charset="0"/>
            </a:endParaRPr>
          </a:p>
          <a:p>
            <a:pPr lvl="0" algn="just">
              <a:lnSpc>
                <a:spcPct val="120000"/>
              </a:lnSpc>
            </a:pPr>
            <a:r>
              <a:rPr lang="el-GR" sz="3800" kern="100" dirty="0" smtClean="0">
                <a:latin typeface="Times New Roman" panose="02020603050405020304" pitchFamily="18" charset="0"/>
                <a:cs typeface="Times New Roman" panose="02020603050405020304" pitchFamily="18" charset="0"/>
              </a:rPr>
              <a:t>Η Ε.Ε. και η Ελλάδα έχουν θεσμοθετήσει τη </a:t>
            </a:r>
            <a:r>
              <a:rPr lang="el-GR" sz="3800" kern="100" dirty="0">
                <a:latin typeface="Times New Roman" panose="02020603050405020304" pitchFamily="18" charset="0"/>
                <a:cs typeface="Times New Roman" panose="02020603050405020304" pitchFamily="18" charset="0"/>
              </a:rPr>
              <a:t>Διαμεσολάβηση και </a:t>
            </a:r>
            <a:r>
              <a:rPr lang="el-GR" sz="3800" kern="100" dirty="0" smtClean="0">
                <a:latin typeface="Times New Roman" panose="02020603050405020304" pitchFamily="18" charset="0"/>
                <a:cs typeface="Times New Roman" panose="02020603050405020304" pitchFamily="18" charset="0"/>
              </a:rPr>
              <a:t>τη </a:t>
            </a:r>
            <a:r>
              <a:rPr lang="el-GR" sz="3800" kern="100" dirty="0">
                <a:latin typeface="Times New Roman" panose="02020603050405020304" pitchFamily="18" charset="0"/>
                <a:cs typeface="Times New Roman" panose="02020603050405020304" pitchFamily="18" charset="0"/>
              </a:rPr>
              <a:t>Διαιτησία ως εξωδικαστική διαδικασία επίλυσης διαφορών</a:t>
            </a:r>
            <a:r>
              <a:rPr lang="el-GR" sz="3800" kern="100" dirty="0" smtClean="0">
                <a:latin typeface="Times New Roman" panose="02020603050405020304" pitchFamily="18" charset="0"/>
                <a:cs typeface="Times New Roman" panose="02020603050405020304" pitchFamily="18" charset="0"/>
              </a:rPr>
              <a:t>.</a:t>
            </a:r>
            <a:endParaRPr lang="en-US" sz="3800" kern="100" dirty="0" smtClean="0">
              <a:latin typeface="Times New Roman" panose="02020603050405020304" pitchFamily="18" charset="0"/>
              <a:cs typeface="Times New Roman" panose="02020603050405020304" pitchFamily="18" charset="0"/>
            </a:endParaRPr>
          </a:p>
          <a:p>
            <a:pPr lvl="0" algn="just">
              <a:lnSpc>
                <a:spcPct val="120000"/>
              </a:lnSpc>
            </a:pPr>
            <a:endParaRPr lang="el-GR" sz="3800" kern="100" dirty="0" smtClean="0">
              <a:latin typeface="Times New Roman" panose="02020603050405020304" pitchFamily="18" charset="0"/>
              <a:cs typeface="Times New Roman" panose="02020603050405020304" pitchFamily="18" charset="0"/>
            </a:endParaRPr>
          </a:p>
          <a:p>
            <a:pPr algn="just">
              <a:lnSpc>
                <a:spcPct val="120000"/>
              </a:lnSpc>
            </a:pPr>
            <a:r>
              <a:rPr lang="el-GR" sz="3800" kern="100" dirty="0">
                <a:latin typeface="Times New Roman" panose="02020603050405020304" pitchFamily="18" charset="0"/>
                <a:cs typeface="Times New Roman" panose="02020603050405020304" pitchFamily="18" charset="0"/>
              </a:rPr>
              <a:t>Στο Εργατικό Δίκαιο </a:t>
            </a:r>
            <a:r>
              <a:rPr lang="el-GR" sz="3800" kern="100" dirty="0" smtClean="0">
                <a:latin typeface="Times New Roman" panose="02020603050405020304" pitchFamily="18" charset="0"/>
                <a:cs typeface="Times New Roman" panose="02020603050405020304" pitchFamily="18" charset="0"/>
              </a:rPr>
              <a:t>έχει νομοθετηθεί η Διαμεσολάβηση </a:t>
            </a:r>
            <a:r>
              <a:rPr lang="el-GR" sz="3800" kern="100" dirty="0">
                <a:latin typeface="Times New Roman" panose="02020603050405020304" pitchFamily="18" charset="0"/>
                <a:cs typeface="Times New Roman" panose="02020603050405020304" pitchFamily="18" charset="0"/>
              </a:rPr>
              <a:t>και η Διαιτησία</a:t>
            </a:r>
            <a:r>
              <a:rPr lang="el-GR" sz="3800" kern="100" dirty="0" smtClean="0">
                <a:latin typeface="Times New Roman" panose="02020603050405020304" pitchFamily="18" charset="0"/>
                <a:cs typeface="Times New Roman" panose="02020603050405020304" pitchFamily="18" charset="0"/>
              </a:rPr>
              <a:t>.</a:t>
            </a:r>
            <a:endParaRPr lang="en-US" sz="3800" kern="100" dirty="0" smtClean="0">
              <a:latin typeface="Times New Roman" panose="02020603050405020304" pitchFamily="18" charset="0"/>
              <a:cs typeface="Times New Roman" panose="02020603050405020304" pitchFamily="18" charset="0"/>
            </a:endParaRPr>
          </a:p>
          <a:p>
            <a:pPr algn="just">
              <a:lnSpc>
                <a:spcPct val="120000"/>
              </a:lnSpc>
            </a:pPr>
            <a:endParaRPr lang="el-GR" sz="3800" kern="100" dirty="0">
              <a:latin typeface="Times New Roman" panose="02020603050405020304" pitchFamily="18" charset="0"/>
              <a:cs typeface="Times New Roman" panose="02020603050405020304" pitchFamily="18" charset="0"/>
            </a:endParaRPr>
          </a:p>
          <a:p>
            <a:pPr lvl="0" algn="just">
              <a:lnSpc>
                <a:spcPct val="120000"/>
              </a:lnSpc>
            </a:pPr>
            <a:r>
              <a:rPr lang="el-GR" sz="3800" kern="100" dirty="0" smtClean="0">
                <a:latin typeface="Times New Roman" panose="02020603050405020304" pitchFamily="18" charset="0"/>
                <a:cs typeface="Times New Roman" panose="02020603050405020304" pitchFamily="18" charset="0"/>
              </a:rPr>
              <a:t>Υπάρχει </a:t>
            </a:r>
            <a:r>
              <a:rPr lang="el-GR" sz="3800" kern="100" dirty="0">
                <a:latin typeface="Times New Roman" panose="02020603050405020304" pitchFamily="18" charset="0"/>
                <a:cs typeface="Times New Roman" panose="02020603050405020304" pitchFamily="18" charset="0"/>
              </a:rPr>
              <a:t>και η μη θεσμοθετημένη καθημερινή ελεύθερη εθελοντική προσφυγή στη διαμεσολάβηση για την επίλυση τρεχόντων προβλημάτων και αντιθέσεων στον εργασιακό, κοινωνικό, οικονομικό και ατομικό επίπεδο</a:t>
            </a:r>
            <a:r>
              <a:rPr lang="el-GR" sz="3800" kern="100" dirty="0" smtClean="0">
                <a:latin typeface="Times New Roman" panose="02020603050405020304" pitchFamily="18" charset="0"/>
                <a:cs typeface="Times New Roman" panose="02020603050405020304" pitchFamily="18" charset="0"/>
              </a:rPr>
              <a:t>.</a:t>
            </a:r>
            <a:endParaRPr lang="en-US" sz="3800" kern="100" dirty="0" smtClean="0">
              <a:latin typeface="Times New Roman" panose="02020603050405020304" pitchFamily="18" charset="0"/>
              <a:cs typeface="Times New Roman" panose="02020603050405020304" pitchFamily="18" charset="0"/>
            </a:endParaRPr>
          </a:p>
          <a:p>
            <a:pPr lvl="0"/>
            <a:endParaRPr lang="el-GR" sz="2500" kern="100" dirty="0">
              <a:latin typeface="Times New Roman" panose="02020603050405020304" pitchFamily="18" charset="0"/>
              <a:cs typeface="Times New Roman" panose="02020603050405020304" pitchFamily="18" charset="0"/>
            </a:endParaRPr>
          </a:p>
          <a:p>
            <a:pPr>
              <a:lnSpc>
                <a:spcPct val="170000"/>
              </a:lnSpc>
            </a:pPr>
            <a:r>
              <a:rPr lang="el-GR" sz="2800" i="1" kern="100" dirty="0" smtClean="0">
                <a:latin typeface="Times New Roman" panose="02020603050405020304" pitchFamily="18" charset="0"/>
                <a:cs typeface="Times New Roman" panose="02020603050405020304" pitchFamily="18" charset="0"/>
              </a:rPr>
              <a:t>Νομοθεσία, </a:t>
            </a:r>
            <a:r>
              <a:rPr lang="el-GR" sz="2800" i="1" kern="100" dirty="0">
                <a:latin typeface="Times New Roman" panose="02020603050405020304" pitchFamily="18" charset="0"/>
                <a:cs typeface="Times New Roman" panose="02020603050405020304" pitchFamily="18" charset="0"/>
              </a:rPr>
              <a:t>Ο</a:t>
            </a:r>
            <a:r>
              <a:rPr lang="el-GR" sz="2800" i="1" kern="100" dirty="0" smtClean="0">
                <a:latin typeface="Times New Roman" panose="02020603050405020304" pitchFamily="18" charset="0"/>
                <a:cs typeface="Times New Roman" panose="02020603050405020304" pitchFamily="18" charset="0"/>
              </a:rPr>
              <a:t>δηγία 2008/52/</a:t>
            </a:r>
            <a:r>
              <a:rPr lang="en-US" sz="2800" i="1" kern="100" dirty="0" smtClean="0">
                <a:latin typeface="Times New Roman" panose="02020603050405020304" pitchFamily="18" charset="0"/>
                <a:cs typeface="Times New Roman" panose="02020603050405020304" pitchFamily="18" charset="0"/>
              </a:rPr>
              <a:t>21-5-2008/</a:t>
            </a:r>
            <a:r>
              <a:rPr lang="el-GR" sz="2800" i="1" kern="100" dirty="0" smtClean="0">
                <a:latin typeface="Times New Roman" panose="02020603050405020304" pitchFamily="18" charset="0"/>
                <a:cs typeface="Times New Roman" panose="02020603050405020304" pitchFamily="18" charset="0"/>
              </a:rPr>
              <a:t>ΕΚ </a:t>
            </a:r>
            <a:r>
              <a:rPr lang="el-GR" sz="2800" i="1" kern="100" dirty="0">
                <a:latin typeface="Times New Roman" panose="02020603050405020304" pitchFamily="18" charset="0"/>
                <a:cs typeface="Times New Roman" panose="02020603050405020304" pitchFamily="18" charset="0"/>
              </a:rPr>
              <a:t>του Ευρωπαϊκού </a:t>
            </a:r>
            <a:r>
              <a:rPr lang="el-GR" sz="2800" i="1" kern="100" dirty="0" smtClean="0">
                <a:latin typeface="Times New Roman" panose="02020603050405020304" pitchFamily="18" charset="0"/>
                <a:cs typeface="Times New Roman" panose="02020603050405020304" pitchFamily="18" charset="0"/>
              </a:rPr>
              <a:t>Κοινοβουλίου, ν</a:t>
            </a:r>
            <a:r>
              <a:rPr lang="el-GR" sz="2800" i="1" kern="100" dirty="0">
                <a:latin typeface="Times New Roman" panose="02020603050405020304" pitchFamily="18" charset="0"/>
                <a:cs typeface="Times New Roman" panose="02020603050405020304" pitchFamily="18" charset="0"/>
              </a:rPr>
              <a:t>. </a:t>
            </a:r>
            <a:r>
              <a:rPr lang="el-GR" sz="2800" i="1" kern="100" dirty="0" smtClean="0">
                <a:latin typeface="Times New Roman" panose="02020603050405020304" pitchFamily="18" charset="0"/>
                <a:cs typeface="Times New Roman" panose="02020603050405020304" pitchFamily="18" charset="0"/>
              </a:rPr>
              <a:t>3898/2010</a:t>
            </a:r>
            <a:r>
              <a:rPr lang="en-US" sz="2800" i="1" kern="100" dirty="0" smtClean="0">
                <a:latin typeface="Times New Roman" panose="02020603050405020304" pitchFamily="18" charset="0"/>
                <a:cs typeface="Times New Roman" panose="02020603050405020304" pitchFamily="18" charset="0"/>
              </a:rPr>
              <a:t>- </a:t>
            </a:r>
            <a:r>
              <a:rPr lang="el-GR" sz="2800" i="1" kern="100" dirty="0">
                <a:latin typeface="Times New Roman" panose="02020603050405020304" pitchFamily="18" charset="0"/>
                <a:cs typeface="Times New Roman" panose="02020603050405020304" pitchFamily="18" charset="0"/>
              </a:rPr>
              <a:t>ΦΕΚ 211 </a:t>
            </a:r>
            <a:r>
              <a:rPr lang="el-GR" sz="2800" i="1" kern="100" dirty="0" smtClean="0">
                <a:latin typeface="Times New Roman" panose="02020603050405020304" pitchFamily="18" charset="0"/>
                <a:cs typeface="Times New Roman" panose="02020603050405020304" pitchFamily="18" charset="0"/>
              </a:rPr>
              <a:t>Α/16-12-2010</a:t>
            </a:r>
            <a:r>
              <a:rPr lang="en-US" sz="2800" i="1" kern="100" dirty="0" smtClean="0">
                <a:latin typeface="Times New Roman" panose="02020603050405020304" pitchFamily="18" charset="0"/>
                <a:cs typeface="Times New Roman" panose="02020603050405020304" pitchFamily="18" charset="0"/>
              </a:rPr>
              <a:t>,</a:t>
            </a:r>
            <a:r>
              <a:rPr lang="el-GR" sz="2800" i="1" kern="100" dirty="0" smtClean="0">
                <a:latin typeface="Times New Roman" panose="02020603050405020304" pitchFamily="18" charset="0"/>
                <a:cs typeface="Times New Roman" panose="02020603050405020304" pitchFamily="18" charset="0"/>
              </a:rPr>
              <a:t> 3869/2010</a:t>
            </a:r>
            <a:r>
              <a:rPr lang="en-US" sz="2800" i="1" kern="100" dirty="0" smtClean="0">
                <a:latin typeface="Times New Roman" panose="02020603050405020304" pitchFamily="18" charset="0"/>
                <a:cs typeface="Times New Roman" panose="02020603050405020304" pitchFamily="18" charset="0"/>
              </a:rPr>
              <a:t> - </a:t>
            </a:r>
            <a:r>
              <a:rPr lang="el-GR" sz="2800" i="1" kern="100" dirty="0">
                <a:latin typeface="Times New Roman" panose="02020603050405020304" pitchFamily="18" charset="0"/>
                <a:cs typeface="Times New Roman" panose="02020603050405020304" pitchFamily="18" charset="0"/>
              </a:rPr>
              <a:t>ΦΕΚ 130 Α/3-8-2010</a:t>
            </a:r>
            <a:r>
              <a:rPr lang="el-GR" sz="2800" i="1" kern="100" dirty="0" smtClean="0">
                <a:latin typeface="Times New Roman" panose="02020603050405020304" pitchFamily="18" charset="0"/>
                <a:cs typeface="Times New Roman" panose="02020603050405020304" pitchFamily="18" charset="0"/>
              </a:rPr>
              <a:t>, </a:t>
            </a:r>
            <a:r>
              <a:rPr lang="el-GR" sz="2800" i="1" kern="100" dirty="0">
                <a:latin typeface="Times New Roman" panose="02020603050405020304" pitchFamily="18" charset="0"/>
                <a:cs typeface="Times New Roman" panose="02020603050405020304" pitchFamily="18" charset="0"/>
              </a:rPr>
              <a:t>4161/2013 (αρ. 11</a:t>
            </a:r>
            <a:r>
              <a:rPr lang="el-GR" sz="2800" i="1" kern="100" dirty="0" smtClean="0">
                <a:latin typeface="Times New Roman" panose="02020603050405020304" pitchFamily="18" charset="0"/>
                <a:cs typeface="Times New Roman" panose="02020603050405020304" pitchFamily="18" charset="0"/>
              </a:rPr>
              <a:t>), </a:t>
            </a:r>
            <a:r>
              <a:rPr lang="el-GR" sz="2800" i="1" kern="100" dirty="0">
                <a:latin typeface="Times New Roman" panose="02020603050405020304" pitchFamily="18" charset="0"/>
                <a:cs typeface="Times New Roman" panose="02020603050405020304" pitchFamily="18" charset="0"/>
              </a:rPr>
              <a:t>ν.4055/2012 / ΦΕΚ Α’ </a:t>
            </a:r>
            <a:r>
              <a:rPr lang="el-GR" sz="2800" i="1" kern="100" dirty="0" smtClean="0">
                <a:latin typeface="Times New Roman" panose="02020603050405020304" pitchFamily="18" charset="0"/>
                <a:cs typeface="Times New Roman" panose="02020603050405020304" pitchFamily="18" charset="0"/>
              </a:rPr>
              <a:t>51/12.3.2012(αρ. 6), </a:t>
            </a:r>
            <a:r>
              <a:rPr lang="el-GR" sz="2800" i="1" kern="100" dirty="0">
                <a:latin typeface="Times New Roman" panose="02020603050405020304" pitchFamily="18" charset="0"/>
                <a:cs typeface="Times New Roman" panose="02020603050405020304" pitchFamily="18" charset="0"/>
              </a:rPr>
              <a:t>άρθρο 214Β του </a:t>
            </a:r>
            <a:r>
              <a:rPr lang="el-GR" sz="2800" i="1" kern="100" dirty="0" smtClean="0">
                <a:latin typeface="Times New Roman" panose="02020603050405020304" pitchFamily="18" charset="0"/>
                <a:cs typeface="Times New Roman" panose="02020603050405020304" pitchFamily="18" charset="0"/>
              </a:rPr>
              <a:t>ΚΠΔ ν</a:t>
            </a:r>
            <a:r>
              <a:rPr lang="el-GR" sz="2800" i="1" kern="100" dirty="0">
                <a:latin typeface="Times New Roman" panose="02020603050405020304" pitchFamily="18" charset="0"/>
                <a:cs typeface="Times New Roman" panose="02020603050405020304" pitchFamily="18" charset="0"/>
              </a:rPr>
              <a:t>. 4335/2015 </a:t>
            </a:r>
            <a:r>
              <a:rPr lang="el-GR" sz="2800" i="1" kern="100" dirty="0" smtClean="0">
                <a:latin typeface="Times New Roman" panose="02020603050405020304" pitchFamily="18" charset="0"/>
                <a:cs typeface="Times New Roman" panose="02020603050405020304" pitchFamily="18" charset="0"/>
              </a:rPr>
              <a:t>-ΦΕΚ </a:t>
            </a:r>
            <a:r>
              <a:rPr lang="el-GR" sz="2800" i="1" kern="100" dirty="0">
                <a:latin typeface="Times New Roman" panose="02020603050405020304" pitchFamily="18" charset="0"/>
                <a:cs typeface="Times New Roman" panose="02020603050405020304" pitchFamily="18" charset="0"/>
              </a:rPr>
              <a:t>Α </a:t>
            </a:r>
            <a:r>
              <a:rPr lang="el-GR" sz="2800" i="1" kern="100" dirty="0" smtClean="0">
                <a:latin typeface="Times New Roman" panose="02020603050405020304" pitchFamily="18" charset="0"/>
                <a:cs typeface="Times New Roman" panose="02020603050405020304" pitchFamily="18" charset="0"/>
              </a:rPr>
              <a:t>87/23-7-2015,  </a:t>
            </a:r>
            <a:r>
              <a:rPr lang="el-GR" sz="2800" i="1" kern="100" dirty="0">
                <a:latin typeface="Times New Roman" panose="02020603050405020304" pitchFamily="18" charset="0"/>
                <a:cs typeface="Times New Roman" panose="02020603050405020304" pitchFamily="18" charset="0"/>
              </a:rPr>
              <a:t>Y.A. 109088/ 2011 </a:t>
            </a:r>
            <a:r>
              <a:rPr lang="el-GR" sz="2800" i="1" kern="100" dirty="0" smtClean="0">
                <a:latin typeface="Times New Roman" panose="02020603050405020304" pitchFamily="18" charset="0"/>
                <a:cs typeface="Times New Roman" panose="02020603050405020304" pitchFamily="18" charset="0"/>
              </a:rPr>
              <a:t>-ΦΕΚ </a:t>
            </a:r>
            <a:r>
              <a:rPr lang="el-GR" sz="2800" i="1" kern="100" dirty="0">
                <a:latin typeface="Times New Roman" panose="02020603050405020304" pitchFamily="18" charset="0"/>
                <a:cs typeface="Times New Roman" panose="02020603050405020304" pitchFamily="18" charset="0"/>
              </a:rPr>
              <a:t>Β' </a:t>
            </a:r>
            <a:r>
              <a:rPr lang="el-GR" sz="2800" i="1" kern="100" dirty="0" smtClean="0">
                <a:latin typeface="Times New Roman" panose="02020603050405020304" pitchFamily="18" charset="0"/>
                <a:cs typeface="Times New Roman" panose="02020603050405020304" pitchFamily="18" charset="0"/>
              </a:rPr>
              <a:t>2824/14.12.2011, </a:t>
            </a:r>
            <a:r>
              <a:rPr lang="el-GR" sz="2800" i="1" kern="100" dirty="0">
                <a:latin typeface="Times New Roman" panose="02020603050405020304" pitchFamily="18" charset="0"/>
                <a:cs typeface="Times New Roman" panose="02020603050405020304" pitchFamily="18" charset="0"/>
              </a:rPr>
              <a:t>Υ.Α. 107309/ 2012 (ΦΕΚ Β' 3417/21.12.2012</a:t>
            </a:r>
            <a:r>
              <a:rPr lang="el-GR" sz="2800" i="1" kern="100" dirty="0" smtClean="0">
                <a:latin typeface="Times New Roman" panose="02020603050405020304" pitchFamily="18" charset="0"/>
                <a:cs typeface="Times New Roman" panose="02020603050405020304" pitchFamily="18" charset="0"/>
              </a:rPr>
              <a:t>)</a:t>
            </a:r>
            <a:endParaRPr lang="en-US" sz="2800" i="1" kern="1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4672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08720"/>
          </a:xfrm>
        </p:spPr>
        <p:txBody>
          <a:bodyPr>
            <a:normAutofit/>
          </a:bodyPr>
          <a:lstStyle/>
          <a:p>
            <a:r>
              <a:rPr lang="el-GR" sz="3600" b="1" dirty="0" smtClean="0">
                <a:latin typeface="Times New Roman" panose="02020603050405020304" pitchFamily="18" charset="0"/>
                <a:cs typeface="Times New Roman" panose="02020603050405020304" pitchFamily="18" charset="0"/>
              </a:rPr>
              <a:t>Εφαρμογή </a:t>
            </a:r>
            <a:endParaRPr lang="el-GR" sz="3600"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539552" y="1484784"/>
            <a:ext cx="8157592" cy="4680520"/>
          </a:xfrm>
        </p:spPr>
        <p:txBody>
          <a:bodyPr>
            <a:normAutofit fontScale="25000" lnSpcReduction="20000"/>
          </a:bodyPr>
          <a:lstStyle/>
          <a:p>
            <a:pPr algn="just">
              <a:lnSpc>
                <a:spcPct val="120000"/>
              </a:lnSpc>
            </a:pPr>
            <a:r>
              <a:rPr lang="el-GR" sz="9600" dirty="0" smtClean="0">
                <a:latin typeface="Times New Roman" panose="02020603050405020304" pitchFamily="18" charset="0"/>
                <a:cs typeface="Times New Roman" panose="02020603050405020304" pitchFamily="18" charset="0"/>
              </a:rPr>
              <a:t>Η πρακτική εφαρμογή της νομοθετημένης Διαμεσολάβησης ξεκίνησε από </a:t>
            </a:r>
            <a:r>
              <a:rPr lang="el-GR" sz="9600" dirty="0">
                <a:latin typeface="Times New Roman" panose="02020603050405020304" pitchFamily="18" charset="0"/>
                <a:cs typeface="Times New Roman" panose="02020603050405020304" pitchFamily="18" charset="0"/>
              </a:rPr>
              <a:t>τον Ιούνιο του </a:t>
            </a:r>
            <a:r>
              <a:rPr lang="el-GR" sz="9600" dirty="0" smtClean="0">
                <a:latin typeface="Times New Roman" panose="02020603050405020304" pitchFamily="18" charset="0"/>
                <a:cs typeface="Times New Roman" panose="02020603050405020304" pitchFamily="18" charset="0"/>
              </a:rPr>
              <a:t>2013, με την υπαγωγή της ρύθμισης των «κόκκινων» δανείων στη</a:t>
            </a:r>
            <a:r>
              <a:rPr lang="el-GR" sz="9600" dirty="0">
                <a:latin typeface="Times New Roman" panose="02020603050405020304" pitchFamily="18" charset="0"/>
                <a:cs typeface="Times New Roman" panose="02020603050405020304" pitchFamily="18" charset="0"/>
              </a:rPr>
              <a:t> διαδικασία της </a:t>
            </a:r>
            <a:r>
              <a:rPr lang="el-GR" sz="9600" dirty="0" smtClean="0">
                <a:latin typeface="Times New Roman" panose="02020603050405020304" pitchFamily="18" charset="0"/>
                <a:cs typeface="Times New Roman" panose="02020603050405020304" pitchFamily="18" charset="0"/>
              </a:rPr>
              <a:t>Διαμεσολάβησης.</a:t>
            </a:r>
          </a:p>
          <a:p>
            <a:pPr algn="just">
              <a:lnSpc>
                <a:spcPct val="120000"/>
              </a:lnSpc>
            </a:pPr>
            <a:r>
              <a:rPr lang="el-GR" sz="9600" dirty="0" smtClean="0">
                <a:latin typeface="Times New Roman" panose="02020603050405020304" pitchFamily="18" charset="0"/>
                <a:cs typeface="Times New Roman" panose="02020603050405020304" pitchFamily="18" charset="0"/>
              </a:rPr>
              <a:t>Σε </a:t>
            </a:r>
            <a:r>
              <a:rPr lang="el-GR" sz="9600" dirty="0">
                <a:latin typeface="Times New Roman" panose="02020603050405020304" pitchFamily="18" charset="0"/>
                <a:cs typeface="Times New Roman" panose="02020603050405020304" pitchFamily="18" charset="0"/>
              </a:rPr>
              <a:t>περίπτωση που επιλεγεί αυτή η διαδικασία και αποτύχει, ο </a:t>
            </a:r>
            <a:r>
              <a:rPr lang="el-GR" sz="9600" dirty="0" smtClean="0">
                <a:latin typeface="Times New Roman" panose="02020603050405020304" pitchFamily="18" charset="0"/>
                <a:cs typeface="Times New Roman" panose="02020603050405020304" pitchFamily="18" charset="0"/>
              </a:rPr>
              <a:t>οφειλέτης, </a:t>
            </a:r>
            <a:r>
              <a:rPr lang="el-GR" sz="9600" dirty="0">
                <a:latin typeface="Times New Roman" panose="02020603050405020304" pitchFamily="18" charset="0"/>
                <a:cs typeface="Times New Roman" panose="02020603050405020304" pitchFamily="18" charset="0"/>
              </a:rPr>
              <a:t>δύναται να </a:t>
            </a:r>
            <a:r>
              <a:rPr lang="el-GR" sz="9600" dirty="0" smtClean="0">
                <a:latin typeface="Times New Roman" panose="02020603050405020304" pitchFamily="18" charset="0"/>
                <a:cs typeface="Times New Roman" panose="02020603050405020304" pitchFamily="18" charset="0"/>
              </a:rPr>
              <a:t>καταθέσει</a:t>
            </a:r>
            <a:r>
              <a:rPr lang="el-GR" sz="9600" dirty="0">
                <a:latin typeface="Times New Roman" panose="02020603050405020304" pitchFamily="18" charset="0"/>
                <a:cs typeface="Times New Roman" panose="02020603050405020304" pitchFamily="18" charset="0"/>
              </a:rPr>
              <a:t> την </a:t>
            </a:r>
            <a:r>
              <a:rPr lang="el-GR" sz="9600" dirty="0" smtClean="0">
                <a:latin typeface="Times New Roman" panose="02020603050405020304" pitchFamily="18" charset="0"/>
                <a:cs typeface="Times New Roman" panose="02020603050405020304" pitchFamily="18" charset="0"/>
              </a:rPr>
              <a:t>αίτηση, ως επιβεβαίωση της καλής θέλησης, στο αρμόδιο Ειρηνοδικείο. </a:t>
            </a:r>
          </a:p>
          <a:p>
            <a:pPr algn="just">
              <a:lnSpc>
                <a:spcPct val="120000"/>
              </a:lnSpc>
            </a:pPr>
            <a:r>
              <a:rPr lang="el-GR" sz="9600" dirty="0" smtClean="0">
                <a:latin typeface="Times New Roman" panose="02020603050405020304" pitchFamily="18" charset="0"/>
                <a:cs typeface="Times New Roman" panose="02020603050405020304" pitchFamily="18" charset="0"/>
              </a:rPr>
              <a:t>Στον Κώδικα Δικηγόρων τονίζεται </a:t>
            </a:r>
            <a:r>
              <a:rPr lang="el-GR" sz="9600" dirty="0">
                <a:latin typeface="Times New Roman" panose="02020603050405020304" pitchFamily="18" charset="0"/>
                <a:cs typeface="Times New Roman" panose="02020603050405020304" pitchFamily="18" charset="0"/>
              </a:rPr>
              <a:t>η υποχρεωτικότητα του </a:t>
            </a:r>
            <a:r>
              <a:rPr lang="el-GR" sz="9600" dirty="0" smtClean="0">
                <a:latin typeface="Times New Roman" panose="02020603050405020304" pitchFamily="18" charset="0"/>
                <a:cs typeface="Times New Roman" panose="02020603050405020304" pitchFamily="18" charset="0"/>
              </a:rPr>
              <a:t>δικηγόρου να προτάξει τη Διαμεσολάβηση σε </a:t>
            </a:r>
            <a:r>
              <a:rPr lang="el-GR" sz="9600" dirty="0">
                <a:latin typeface="Times New Roman" panose="02020603050405020304" pitchFamily="18" charset="0"/>
                <a:cs typeface="Times New Roman" panose="02020603050405020304" pitchFamily="18" charset="0"/>
              </a:rPr>
              <a:t>ορισμένες </a:t>
            </a:r>
            <a:r>
              <a:rPr lang="el-GR" sz="9600" dirty="0" smtClean="0">
                <a:latin typeface="Times New Roman" panose="02020603050405020304" pitchFamily="18" charset="0"/>
                <a:cs typeface="Times New Roman" panose="02020603050405020304" pitchFamily="18" charset="0"/>
              </a:rPr>
              <a:t>υποθέσεις, </a:t>
            </a:r>
            <a:r>
              <a:rPr lang="el-GR" sz="9600" dirty="0">
                <a:latin typeface="Times New Roman" panose="02020603050405020304" pitchFamily="18" charset="0"/>
                <a:cs typeface="Times New Roman" panose="02020603050405020304" pitchFamily="18" charset="0"/>
              </a:rPr>
              <a:t>καθώς και για το ποιος θα είναι ο ρόλος του </a:t>
            </a:r>
            <a:r>
              <a:rPr lang="el-GR" sz="9600" dirty="0" smtClean="0">
                <a:latin typeface="Times New Roman" panose="02020603050405020304" pitchFamily="18" charset="0"/>
                <a:cs typeface="Times New Roman" panose="02020603050405020304" pitchFamily="18" charset="0"/>
              </a:rPr>
              <a:t>σε αυτές.</a:t>
            </a:r>
            <a:endParaRPr lang="en-US" sz="9600" dirty="0" smtClean="0">
              <a:latin typeface="Times New Roman" panose="02020603050405020304" pitchFamily="18" charset="0"/>
              <a:cs typeface="Times New Roman" panose="02020603050405020304" pitchFamily="18" charset="0"/>
            </a:endParaRPr>
          </a:p>
          <a:p>
            <a:pPr marL="0" indent="0">
              <a:buNone/>
            </a:pPr>
            <a:endParaRPr lang="el-GR" sz="5400" dirty="0" smtClean="0">
              <a:latin typeface="Times New Roman" panose="02020603050405020304" pitchFamily="18" charset="0"/>
              <a:cs typeface="Times New Roman" panose="02020603050405020304" pitchFamily="18" charset="0"/>
            </a:endParaRPr>
          </a:p>
          <a:p>
            <a:pPr marL="271463" indent="0">
              <a:buNone/>
            </a:pPr>
            <a:r>
              <a:rPr lang="el-GR" sz="8000" i="1" dirty="0" smtClean="0">
                <a:latin typeface="Times New Roman" panose="02020603050405020304" pitchFamily="18" charset="0"/>
                <a:cs typeface="Times New Roman" panose="02020603050405020304" pitchFamily="18" charset="0"/>
              </a:rPr>
              <a:t>ν. 3869/2010, ν. 4161/2013 (άρθρο 11)</a:t>
            </a:r>
            <a:endParaRPr lang="el-GR" sz="8000" dirty="0" smtClean="0">
              <a:latin typeface="Times New Roman" panose="02020603050405020304" pitchFamily="18" charset="0"/>
              <a:cs typeface="Times New Roman" panose="02020603050405020304" pitchFamily="18" charset="0"/>
            </a:endParaRPr>
          </a:p>
          <a:p>
            <a:endParaRPr lang="el-GR" dirty="0"/>
          </a:p>
          <a:p>
            <a:endParaRPr lang="el-GR" dirty="0"/>
          </a:p>
          <a:p>
            <a:endParaRPr lang="el-GR" dirty="0"/>
          </a:p>
        </p:txBody>
      </p:sp>
    </p:spTree>
    <p:extLst>
      <p:ext uri="{BB962C8B-B14F-4D97-AF65-F5344CB8AC3E}">
        <p14:creationId xmlns:p14="http://schemas.microsoft.com/office/powerpoint/2010/main" val="329883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32656"/>
            <a:ext cx="8229600" cy="648072"/>
          </a:xfrm>
        </p:spPr>
        <p:txBody>
          <a:bodyPr>
            <a:normAutofit/>
          </a:bodyPr>
          <a:lstStyle/>
          <a:p>
            <a:r>
              <a:rPr lang="el-GR" sz="3600" b="1" dirty="0" smtClean="0">
                <a:solidFill>
                  <a:srgbClr val="FF0000"/>
                </a:solidFill>
                <a:latin typeface="Times New Roman" panose="02020603050405020304" pitchFamily="18" charset="0"/>
                <a:cs typeface="Times New Roman" panose="02020603050405020304" pitchFamily="18" charset="0"/>
              </a:rPr>
              <a:t>Ο Διαμεσολαβητής </a:t>
            </a:r>
            <a:endParaRPr lang="el-GR" sz="3600" b="1" dirty="0">
              <a:solidFill>
                <a:srgbClr val="FF000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quarter" idx="1"/>
          </p:nvPr>
        </p:nvSpPr>
        <p:spPr>
          <a:xfrm>
            <a:off x="457200" y="1196752"/>
            <a:ext cx="8229600" cy="5184576"/>
          </a:xfrm>
        </p:spPr>
        <p:txBody>
          <a:bodyPr>
            <a:noAutofit/>
          </a:bodyPr>
          <a:lstStyle/>
          <a:p>
            <a:pPr marL="0" indent="0">
              <a:buNone/>
            </a:pPr>
            <a:endParaRPr lang="en-US" sz="2000" b="1" dirty="0" smtClean="0">
              <a:latin typeface="Times New Roman" panose="02020603050405020304" pitchFamily="18" charset="0"/>
              <a:cs typeface="Times New Roman" panose="02020603050405020304" pitchFamily="18" charset="0"/>
            </a:endParaRPr>
          </a:p>
          <a:p>
            <a:pPr marL="0" indent="0">
              <a:buNone/>
            </a:pPr>
            <a:r>
              <a:rPr lang="el-GR" sz="2000" b="1" dirty="0" smtClean="0">
                <a:latin typeface="Times New Roman" panose="02020603050405020304" pitchFamily="18" charset="0"/>
                <a:cs typeface="Times New Roman" panose="02020603050405020304" pitchFamily="18" charset="0"/>
              </a:rPr>
              <a:t>Κεντρικό πρόσωπο στη διαμεσολάβηση είναι ο Διαμεσολαβητής. Τα κύρια προσόντα του είναι: </a:t>
            </a:r>
          </a:p>
          <a:p>
            <a:pPr marL="514350" indent="-514350">
              <a:buFont typeface="+mj-lt"/>
              <a:buAutoNum type="arabicPeriod"/>
            </a:pPr>
            <a:r>
              <a:rPr lang="el-GR" sz="2000" dirty="0" smtClean="0">
                <a:latin typeface="Times New Roman" panose="02020603050405020304" pitchFamily="18" charset="0"/>
                <a:cs typeface="Times New Roman" panose="02020603050405020304" pitchFamily="18" charset="0"/>
              </a:rPr>
              <a:t>Εμπειρία</a:t>
            </a:r>
            <a:endParaRPr lang="el-GR" sz="20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Δεξιότητα </a:t>
            </a: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Σταθερή προσωπικότητα</a:t>
            </a: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Αντικειμενικότητα και αίσθηση του </a:t>
            </a:r>
            <a:r>
              <a:rPr lang="el-GR" sz="2000" dirty="0" smtClean="0">
                <a:latin typeface="Times New Roman" panose="02020603050405020304" pitchFamily="18" charset="0"/>
                <a:cs typeface="Times New Roman" panose="02020603050405020304" pitchFamily="18" charset="0"/>
              </a:rPr>
              <a:t>Δικαίου</a:t>
            </a:r>
            <a:endParaRPr lang="el-GR" sz="20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Ευθυδικία</a:t>
            </a: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Ηρεμία χαρακτήρα</a:t>
            </a: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Ευαισθησία -</a:t>
            </a:r>
            <a:r>
              <a:rPr lang="el-GR" sz="2000" b="1"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Ενσυναίσθηση</a:t>
            </a: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Υπευθυνότητα στη διαδικασία </a:t>
            </a:r>
          </a:p>
          <a:p>
            <a:pPr marL="514350" indent="-514350">
              <a:buFont typeface="+mj-lt"/>
              <a:buAutoNum type="arabicPeriod"/>
            </a:pPr>
            <a:r>
              <a:rPr lang="el-GR" sz="2000" dirty="0">
                <a:latin typeface="Times New Roman" panose="02020603050405020304" pitchFamily="18" charset="0"/>
                <a:cs typeface="Times New Roman" panose="02020603050405020304" pitchFamily="18" charset="0"/>
              </a:rPr>
              <a:t>Ρεαλιστική αντίληψη των </a:t>
            </a:r>
            <a:r>
              <a:rPr lang="el-GR" sz="2000" dirty="0" smtClean="0">
                <a:latin typeface="Times New Roman" panose="02020603050405020304" pitchFamily="18" charset="0"/>
                <a:cs typeface="Times New Roman" panose="02020603050405020304" pitchFamily="18" charset="0"/>
              </a:rPr>
              <a:t>συνεπειών</a:t>
            </a:r>
            <a:endParaRPr lang="en-US" sz="2000" dirty="0" smtClean="0">
              <a:latin typeface="Times New Roman" panose="02020603050405020304" pitchFamily="18" charset="0"/>
              <a:cs typeface="Times New Roman" panose="02020603050405020304" pitchFamily="18" charset="0"/>
            </a:endParaRPr>
          </a:p>
          <a:p>
            <a:pPr marL="514350" indent="-514350">
              <a:buFont typeface="+mj-lt"/>
              <a:buAutoNum type="arabicPeriod"/>
            </a:pPr>
            <a:endParaRPr lang="el-GR" sz="2000" dirty="0">
              <a:latin typeface="Times New Roman" panose="02020603050405020304" pitchFamily="18" charset="0"/>
              <a:cs typeface="Times New Roman" panose="02020603050405020304" pitchFamily="18" charset="0"/>
            </a:endParaRPr>
          </a:p>
          <a:p>
            <a:pPr marL="0" indent="0">
              <a:buNone/>
            </a:pPr>
            <a:r>
              <a:rPr lang="el-GR" sz="2000" dirty="0" smtClean="0">
                <a:latin typeface="Times New Roman" panose="02020603050405020304" pitchFamily="18" charset="0"/>
                <a:cs typeface="Times New Roman" panose="02020603050405020304" pitchFamily="18" charset="0"/>
              </a:rPr>
              <a:t>Ο </a:t>
            </a:r>
            <a:r>
              <a:rPr lang="el-GR" sz="2000" dirty="0">
                <a:latin typeface="Times New Roman" panose="02020603050405020304" pitchFamily="18" charset="0"/>
                <a:cs typeface="Times New Roman" panose="02020603050405020304" pitchFamily="18" charset="0"/>
              </a:rPr>
              <a:t>διαπιστευμένος </a:t>
            </a:r>
            <a:r>
              <a:rPr lang="el-GR" sz="2000" dirty="0" smtClean="0">
                <a:latin typeface="Times New Roman" panose="02020603050405020304" pitchFamily="18" charset="0"/>
                <a:cs typeface="Times New Roman" panose="02020603050405020304" pitchFamily="18" charset="0"/>
              </a:rPr>
              <a:t>Διαμεσολαβητής </a:t>
            </a:r>
            <a:r>
              <a:rPr lang="el-GR" sz="2000" dirty="0">
                <a:latin typeface="Times New Roman" panose="02020603050405020304" pitchFamily="18" charset="0"/>
                <a:cs typeface="Times New Roman" panose="02020603050405020304" pitchFamily="18" charset="0"/>
              </a:rPr>
              <a:t>δεν μπορεί να </a:t>
            </a:r>
            <a:r>
              <a:rPr lang="el-GR" sz="2000" dirty="0" smtClean="0">
                <a:latin typeface="Times New Roman" panose="02020603050405020304" pitchFamily="18" charset="0"/>
                <a:cs typeface="Times New Roman" panose="02020603050405020304" pitchFamily="18" charset="0"/>
              </a:rPr>
              <a:t>έχει οιαδήποτε σχέση </a:t>
            </a:r>
            <a:r>
              <a:rPr lang="el-GR" sz="2000" dirty="0">
                <a:latin typeface="Times New Roman" panose="02020603050405020304" pitchFamily="18" charset="0"/>
                <a:cs typeface="Times New Roman" panose="02020603050405020304" pitchFamily="18" charset="0"/>
              </a:rPr>
              <a:t>με ένα </a:t>
            </a:r>
            <a:r>
              <a:rPr lang="el-GR" sz="2000" dirty="0" smtClean="0">
                <a:latin typeface="Times New Roman" panose="02020603050405020304" pitchFamily="18" charset="0"/>
                <a:cs typeface="Times New Roman" panose="02020603050405020304" pitchFamily="18" charset="0"/>
              </a:rPr>
              <a:t>μέρος και σε περίπτωση διαπίστωσης δόλου διακόπτει τη διαδικασία.</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16545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707</TotalTime>
  <Words>2577</Words>
  <Application>Microsoft Office PowerPoint</Application>
  <PresentationFormat>On-screen Show (4:3)</PresentationFormat>
  <Paragraphs>358</Paragraphs>
  <Slides>48</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1" baseType="lpstr">
      <vt:lpstr>Δημοτικός</vt:lpstr>
      <vt:lpstr>Photo Editor Photo</vt:lpstr>
      <vt:lpstr>Clip</vt:lpstr>
      <vt:lpstr>Διαμεσολάβηση των συγκρούσεων - Διαιτησία      </vt:lpstr>
      <vt:lpstr> Συμφέροντα (Interests)</vt:lpstr>
      <vt:lpstr>PowerPoint Presentation</vt:lpstr>
      <vt:lpstr> Τι είναι η Διαμεσολάβηση;</vt:lpstr>
      <vt:lpstr>Η Διαμεσολάβηση δεν είναι απειλή</vt:lpstr>
      <vt:lpstr>PowerPoint Presentation</vt:lpstr>
      <vt:lpstr>Κεφάλαιο 1ο Νομοθετημένη Διαμεσολάβηση</vt:lpstr>
      <vt:lpstr>Εφαρμογή </vt:lpstr>
      <vt:lpstr>Ο Διαμεσολαβητής </vt:lpstr>
      <vt:lpstr>Ο Διαμεσολαβητής ως θεσμικό πρόσωπο</vt:lpstr>
      <vt:lpstr>Οφέλη από τη Διαμεσολάβηση </vt:lpstr>
      <vt:lpstr>Τα πρόσωπα και η Διαμεσολάβηση </vt:lpstr>
      <vt:lpstr>Πρακτική διαδικασία</vt:lpstr>
      <vt:lpstr>PowerPoint Presentation</vt:lpstr>
      <vt:lpstr>PowerPoint Presentation</vt:lpstr>
      <vt:lpstr>Κεφάλαιο 2ο Δημόσια Διοίκηση  Ελεύθερη Διαμεσολάβηση – Διαχείριση    συγκρούσεων</vt:lpstr>
      <vt:lpstr>Ο έλεγχος του θυμού και της σύγκρουσης</vt:lpstr>
      <vt:lpstr> Δημόσια Διοίκηση, Πολίτης και Διαμεσολάβηση</vt:lpstr>
      <vt:lpstr>Πηγές συγκρούσεων στον εργασιακό χώρο </vt:lpstr>
      <vt:lpstr>Η τέχνη της επίλυσης κρίσεων</vt:lpstr>
      <vt:lpstr>Επιθυμητές και ανεπιθύμητες συγκρούσεις </vt:lpstr>
      <vt:lpstr>PowerPoint Presentation</vt:lpstr>
      <vt:lpstr>PowerPoint Presentation</vt:lpstr>
      <vt:lpstr>Ο Διαμεσολαβητής στη Δημόσια Διοίκηση</vt:lpstr>
      <vt:lpstr>Συναισθηματικές συγκρούσεις</vt:lpstr>
      <vt:lpstr>Καθήκοντα Διαμεσολαβητή</vt:lpstr>
      <vt:lpstr>PowerPoint Presentation</vt:lpstr>
      <vt:lpstr>PowerPoint Presentation</vt:lpstr>
      <vt:lpstr>Ο ρόλος της επικοινωνίας και του διαλόγου</vt:lpstr>
      <vt:lpstr> Επικοινωνία - Αλληλεξαρτήσεις</vt:lpstr>
      <vt:lpstr>PowerPoint Presentation</vt:lpstr>
      <vt:lpstr>Η προσέγγιση  Εξουσίας       -       Διευκόλυνσης </vt:lpstr>
      <vt:lpstr>Ενέργειες Προϊσταμένου - Προσέγγιση διευκόλυνσης</vt:lpstr>
      <vt:lpstr>PowerPoint Presentation</vt:lpstr>
      <vt:lpstr>Κρίση και συγκρούσεις στο Δημόσιο Βασικές αιτίες </vt:lpstr>
      <vt:lpstr>Το ανθρώπινο δυναμικό</vt:lpstr>
      <vt:lpstr>  Αναγκαία  η συναισθηματική νοημοσύνη</vt:lpstr>
      <vt:lpstr>   Συγκρούσεις και  Δημόσιοι Λειτουργοί</vt:lpstr>
      <vt:lpstr>Ανάλυση και Σύνθεση</vt:lpstr>
      <vt:lpstr>PowerPoint Presentation</vt:lpstr>
      <vt:lpstr>PowerPoint Presentation</vt:lpstr>
      <vt:lpstr>PowerPoint Presentation</vt:lpstr>
      <vt:lpstr>PowerPoint Presentation</vt:lpstr>
      <vt:lpstr>PowerPoint Presentation</vt:lpstr>
      <vt:lpstr>PowerPoint Presentation</vt:lpstr>
      <vt:lpstr>Test-1 </vt:lpstr>
      <vt:lpstr>Test-2</vt:lpstr>
      <vt:lpstr>Τεστ-3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Διαμεσολάβηση</dc:title>
  <dc:creator>stergios</dc:creator>
  <cp:lastModifiedBy>Evi Arg</cp:lastModifiedBy>
  <cp:revision>101</cp:revision>
  <dcterms:created xsi:type="dcterms:W3CDTF">2017-02-04T05:39:00Z</dcterms:created>
  <dcterms:modified xsi:type="dcterms:W3CDTF">2017-03-01T09:59:23Z</dcterms:modified>
</cp:coreProperties>
</file>