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Lst>
  <p:notesMasterIdLst>
    <p:notesMasterId r:id="rId36"/>
  </p:notesMasterIdLst>
  <p:sldIdLst>
    <p:sldId id="256" r:id="rId7"/>
    <p:sldId id="257" r:id="rId8"/>
    <p:sldId id="271" r:id="rId9"/>
    <p:sldId id="272" r:id="rId10"/>
    <p:sldId id="258" r:id="rId11"/>
    <p:sldId id="273" r:id="rId12"/>
    <p:sldId id="275" r:id="rId13"/>
    <p:sldId id="306" r:id="rId14"/>
    <p:sldId id="260" r:id="rId15"/>
    <p:sldId id="279" r:id="rId16"/>
    <p:sldId id="278" r:id="rId17"/>
    <p:sldId id="280" r:id="rId18"/>
    <p:sldId id="281" r:id="rId19"/>
    <p:sldId id="282" r:id="rId20"/>
    <p:sldId id="283" r:id="rId21"/>
    <p:sldId id="284" r:id="rId22"/>
    <p:sldId id="285" r:id="rId23"/>
    <p:sldId id="288" r:id="rId24"/>
    <p:sldId id="292" r:id="rId25"/>
    <p:sldId id="293" r:id="rId26"/>
    <p:sldId id="297" r:id="rId27"/>
    <p:sldId id="298" r:id="rId28"/>
    <p:sldId id="299" r:id="rId29"/>
    <p:sldId id="300" r:id="rId30"/>
    <p:sldId id="301" r:id="rId31"/>
    <p:sldId id="303" r:id="rId32"/>
    <p:sldId id="307" r:id="rId33"/>
    <p:sldId id="302" r:id="rId34"/>
    <p:sldId id="269" r:id="rId35"/>
  </p:sldIdLst>
  <p:sldSz cx="9144000" cy="6858000" type="screen4x3"/>
  <p:notesSz cx="6881813" cy="1000283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lena Koltsaki"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4975"/>
    <a:srgbClr val="F794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399" autoAdjust="0"/>
  </p:normalViewPr>
  <p:slideViewPr>
    <p:cSldViewPr>
      <p:cViewPr>
        <p:scale>
          <a:sx n="90" d="100"/>
          <a:sy n="90" d="100"/>
        </p:scale>
        <p:origin x="-808" y="-2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9" Type="http://schemas.openxmlformats.org/officeDocument/2006/relationships/slide" Target="slides/slide3.xml"/><Relationship Id="rId6" Type="http://schemas.openxmlformats.org/officeDocument/2006/relationships/slideMaster" Target="slideMasters/slideMaster6.xml"/><Relationship Id="rId7" Type="http://schemas.openxmlformats.org/officeDocument/2006/relationships/slide" Target="slides/slide1.xml"/><Relationship Id="rId8" Type="http://schemas.openxmlformats.org/officeDocument/2006/relationships/slide" Target="slides/slide2.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notesMaster" Target="notesMasters/notesMaster1.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37" Type="http://schemas.openxmlformats.org/officeDocument/2006/relationships/printerSettings" Target="printerSettings/printerSettings1.bin"/><Relationship Id="rId38" Type="http://schemas.openxmlformats.org/officeDocument/2006/relationships/commentAuthors" Target="commentAuthors.xml"/><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82119" cy="500142"/>
          </a:xfrm>
          <a:prstGeom prst="rect">
            <a:avLst/>
          </a:prstGeom>
        </p:spPr>
        <p:txBody>
          <a:bodyPr vert="horz" lIns="96478" tIns="48239" rIns="96478" bIns="48239" rtlCol="0"/>
          <a:lstStyle>
            <a:lvl1pPr algn="l">
              <a:defRPr sz="1300"/>
            </a:lvl1pPr>
          </a:lstStyle>
          <a:p>
            <a:endParaRPr lang="el-GR"/>
          </a:p>
        </p:txBody>
      </p:sp>
      <p:sp>
        <p:nvSpPr>
          <p:cNvPr id="3" name="Θέση ημερομηνίας 2"/>
          <p:cNvSpPr>
            <a:spLocks noGrp="1"/>
          </p:cNvSpPr>
          <p:nvPr>
            <p:ph type="dt" idx="1"/>
          </p:nvPr>
        </p:nvSpPr>
        <p:spPr>
          <a:xfrm>
            <a:off x="3898102" y="0"/>
            <a:ext cx="2982119" cy="500142"/>
          </a:xfrm>
          <a:prstGeom prst="rect">
            <a:avLst/>
          </a:prstGeom>
        </p:spPr>
        <p:txBody>
          <a:bodyPr vert="horz" lIns="96478" tIns="48239" rIns="96478" bIns="48239" rtlCol="0"/>
          <a:lstStyle>
            <a:lvl1pPr algn="r">
              <a:defRPr sz="1300"/>
            </a:lvl1pPr>
          </a:lstStyle>
          <a:p>
            <a:fld id="{6F778B0D-D84E-4D74-A3E5-955B2841F098}" type="datetimeFigureOut">
              <a:rPr lang="el-GR" smtClean="0"/>
              <a:t>2/13/17</a:t>
            </a:fld>
            <a:endParaRPr lang="el-GR"/>
          </a:p>
        </p:txBody>
      </p:sp>
      <p:sp>
        <p:nvSpPr>
          <p:cNvPr id="4" name="Θέση εικόνας διαφάνειας 3"/>
          <p:cNvSpPr>
            <a:spLocks noGrp="1" noRot="1" noChangeAspect="1"/>
          </p:cNvSpPr>
          <p:nvPr>
            <p:ph type="sldImg" idx="2"/>
          </p:nvPr>
        </p:nvSpPr>
        <p:spPr>
          <a:xfrm>
            <a:off x="942975" y="750888"/>
            <a:ext cx="4997450" cy="3749675"/>
          </a:xfrm>
          <a:prstGeom prst="rect">
            <a:avLst/>
          </a:prstGeom>
          <a:noFill/>
          <a:ln w="12700">
            <a:solidFill>
              <a:prstClr val="black"/>
            </a:solidFill>
          </a:ln>
        </p:spPr>
        <p:txBody>
          <a:bodyPr vert="horz" lIns="96478" tIns="48239" rIns="96478" bIns="48239" rtlCol="0" anchor="ctr"/>
          <a:lstStyle/>
          <a:p>
            <a:endParaRPr lang="el-GR"/>
          </a:p>
        </p:txBody>
      </p:sp>
      <p:sp>
        <p:nvSpPr>
          <p:cNvPr id="5" name="Θέση σημειώσεων 4"/>
          <p:cNvSpPr>
            <a:spLocks noGrp="1"/>
          </p:cNvSpPr>
          <p:nvPr>
            <p:ph type="body" sz="quarter" idx="3"/>
          </p:nvPr>
        </p:nvSpPr>
        <p:spPr>
          <a:xfrm>
            <a:off x="688182" y="4751348"/>
            <a:ext cx="5505450" cy="4501277"/>
          </a:xfrm>
          <a:prstGeom prst="rect">
            <a:avLst/>
          </a:prstGeom>
        </p:spPr>
        <p:txBody>
          <a:bodyPr vert="horz" lIns="96478" tIns="48239" rIns="96478" bIns="48239"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9500960"/>
            <a:ext cx="2982119" cy="500142"/>
          </a:xfrm>
          <a:prstGeom prst="rect">
            <a:avLst/>
          </a:prstGeom>
        </p:spPr>
        <p:txBody>
          <a:bodyPr vert="horz" lIns="96478" tIns="48239" rIns="96478" bIns="48239" rtlCol="0" anchor="b"/>
          <a:lstStyle>
            <a:lvl1pPr algn="l">
              <a:defRPr sz="1300"/>
            </a:lvl1pPr>
          </a:lstStyle>
          <a:p>
            <a:endParaRPr lang="el-GR"/>
          </a:p>
        </p:txBody>
      </p:sp>
      <p:sp>
        <p:nvSpPr>
          <p:cNvPr id="7" name="Θέση αριθμού διαφάνειας 6"/>
          <p:cNvSpPr>
            <a:spLocks noGrp="1"/>
          </p:cNvSpPr>
          <p:nvPr>
            <p:ph type="sldNum" sz="quarter" idx="5"/>
          </p:nvPr>
        </p:nvSpPr>
        <p:spPr>
          <a:xfrm>
            <a:off x="3898102" y="9500960"/>
            <a:ext cx="2982119" cy="500142"/>
          </a:xfrm>
          <a:prstGeom prst="rect">
            <a:avLst/>
          </a:prstGeom>
        </p:spPr>
        <p:txBody>
          <a:bodyPr vert="horz" lIns="96478" tIns="48239" rIns="96478" bIns="48239" rtlCol="0" anchor="b"/>
          <a:lstStyle>
            <a:lvl1pPr algn="r">
              <a:defRPr sz="1300"/>
            </a:lvl1pPr>
          </a:lstStyle>
          <a:p>
            <a:fld id="{03F8FFB3-B066-44AF-8975-104CDEA8F6C4}" type="slidenum">
              <a:rPr lang="el-GR" smtClean="0"/>
              <a:t>‹#›</a:t>
            </a:fld>
            <a:endParaRPr lang="el-GR"/>
          </a:p>
        </p:txBody>
      </p:sp>
    </p:spTree>
    <p:extLst>
      <p:ext uri="{BB962C8B-B14F-4D97-AF65-F5344CB8AC3E}">
        <p14:creationId xmlns:p14="http://schemas.microsoft.com/office/powerpoint/2010/main" val="1803803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3F8FFB3-B066-44AF-8975-104CDEA8F6C4}" type="slidenum">
              <a:rPr lang="el-GR" smtClean="0"/>
              <a:t>1</a:t>
            </a:fld>
            <a:endParaRPr lang="el-GR"/>
          </a:p>
        </p:txBody>
      </p:sp>
    </p:spTree>
    <p:extLst>
      <p:ext uri="{BB962C8B-B14F-4D97-AF65-F5344CB8AC3E}">
        <p14:creationId xmlns:p14="http://schemas.microsoft.com/office/powerpoint/2010/main" val="1422866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1 - Θέση εικόνας διαφάνειας"/>
          <p:cNvSpPr>
            <a:spLocks noGrp="1" noRot="1" noChangeAspect="1"/>
          </p:cNvSpPr>
          <p:nvPr>
            <p:ph type="sldImg"/>
          </p:nvPr>
        </p:nvSpPr>
        <p:spPr bwMode="auto">
          <a:noFill/>
          <a:ln>
            <a:solidFill>
              <a:srgbClr val="000000"/>
            </a:solidFill>
            <a:miter lim="800000"/>
            <a:headEnd/>
            <a:tailEnd/>
          </a:ln>
        </p:spPr>
      </p:sp>
      <p:sp>
        <p:nvSpPr>
          <p:cNvPr id="32770"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32771"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5CB5A9-CF6B-488C-8CE6-ACA0B5A65123}" type="slidenum">
              <a:rPr lang="el-GR"/>
              <a:pPr fontAlgn="base">
                <a:spcBef>
                  <a:spcPct val="0"/>
                </a:spcBef>
                <a:spcAft>
                  <a:spcPct val="0"/>
                </a:spcAft>
              </a:pPr>
              <a:t>19</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6B23A917-C727-42FB-82DF-55C3950018E9}" type="slidenum">
              <a:rPr lang="it-IT" smtClean="0"/>
              <a:t>20</a:t>
            </a:fld>
            <a:endParaRPr lang="it-IT"/>
          </a:p>
        </p:txBody>
      </p:sp>
    </p:spTree>
    <p:extLst>
      <p:ext uri="{BB962C8B-B14F-4D97-AF65-F5344CB8AC3E}">
        <p14:creationId xmlns:p14="http://schemas.microsoft.com/office/powerpoint/2010/main" val="381835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03F8FFB3-B066-44AF-8975-104CDEA8F6C4}" type="slidenum">
              <a:rPr lang="el-GR" smtClean="0"/>
              <a:t>29</a:t>
            </a:fld>
            <a:endParaRPr lang="el-GR"/>
          </a:p>
        </p:txBody>
      </p:sp>
    </p:spTree>
    <p:extLst>
      <p:ext uri="{BB962C8B-B14F-4D97-AF65-F5344CB8AC3E}">
        <p14:creationId xmlns:p14="http://schemas.microsoft.com/office/powerpoint/2010/main" val="4217451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9B72D54C-AD8E-4A16-9D68-025940FE1F1F}" type="datetime1">
              <a:rPr lang="el-GR" smtClean="0"/>
              <a:t>2/13/17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t>‹#›</a:t>
            </a:fld>
            <a:endParaRPr lang="el-GR"/>
          </a:p>
        </p:txBody>
      </p:sp>
    </p:spTree>
    <p:extLst>
      <p:ext uri="{BB962C8B-B14F-4D97-AF65-F5344CB8AC3E}">
        <p14:creationId xmlns:p14="http://schemas.microsoft.com/office/powerpoint/2010/main" val="1089537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6587F15-7092-4E3E-ADD6-8EA501051FC9}" type="datetime1">
              <a:rPr lang="el-GR" smtClean="0"/>
              <a:t>2/13/17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t>‹#›</a:t>
            </a:fld>
            <a:endParaRPr lang="el-GR"/>
          </a:p>
        </p:txBody>
      </p:sp>
    </p:spTree>
    <p:extLst>
      <p:ext uri="{BB962C8B-B14F-4D97-AF65-F5344CB8AC3E}">
        <p14:creationId xmlns:p14="http://schemas.microsoft.com/office/powerpoint/2010/main" val="3634626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591C297-BD1E-4229-9B14-E0625DADB048}" type="datetime1">
              <a:rPr lang="el-GR" smtClean="0"/>
              <a:t>2/13/17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t>‹#›</a:t>
            </a:fld>
            <a:endParaRPr lang="el-GR"/>
          </a:p>
        </p:txBody>
      </p:sp>
    </p:spTree>
    <p:extLst>
      <p:ext uri="{BB962C8B-B14F-4D97-AF65-F5344CB8AC3E}">
        <p14:creationId xmlns:p14="http://schemas.microsoft.com/office/powerpoint/2010/main" val="2541794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120791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5751534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186114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6941705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921056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569250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5231968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447461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B108BC4-B3AE-46CD-B65A-300A8F4595DD}" type="datetime1">
              <a:rPr lang="el-GR" smtClean="0"/>
              <a:t>2/13/17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t>‹#›</a:t>
            </a:fld>
            <a:endParaRPr lang="el-GR"/>
          </a:p>
        </p:txBody>
      </p:sp>
    </p:spTree>
    <p:extLst>
      <p:ext uri="{BB962C8B-B14F-4D97-AF65-F5344CB8AC3E}">
        <p14:creationId xmlns:p14="http://schemas.microsoft.com/office/powerpoint/2010/main" val="38544443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8524863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978018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7339243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0719592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6183481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543362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724338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4746663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6923549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032092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308B872-4B11-4585-AB38-A77AD86BFA8C}" type="datetime1">
              <a:rPr lang="el-GR" smtClean="0"/>
              <a:t>2/13/17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t>‹#›</a:t>
            </a:fld>
            <a:endParaRPr lang="el-GR"/>
          </a:p>
        </p:txBody>
      </p:sp>
    </p:spTree>
    <p:extLst>
      <p:ext uri="{BB962C8B-B14F-4D97-AF65-F5344CB8AC3E}">
        <p14:creationId xmlns:p14="http://schemas.microsoft.com/office/powerpoint/2010/main" val="272415891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8848290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55743691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7034294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15703387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9969596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99685287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6281901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4609331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73681574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675177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1102B7F0-9687-427D-ACEC-09079496443E}" type="datetime1">
              <a:rPr lang="el-GR" smtClean="0"/>
              <a:t>2/13/17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t>‹#›</a:t>
            </a:fld>
            <a:endParaRPr lang="el-GR"/>
          </a:p>
        </p:txBody>
      </p:sp>
    </p:spTree>
    <p:extLst>
      <p:ext uri="{BB962C8B-B14F-4D97-AF65-F5344CB8AC3E}">
        <p14:creationId xmlns:p14="http://schemas.microsoft.com/office/powerpoint/2010/main" val="336438884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23106390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22335950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1827203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19787704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5197377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57857331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9961760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20327465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06823152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248773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974A9BBE-9649-49B5-9E59-58F281650CCB}" type="datetime1">
              <a:rPr lang="el-GR" smtClean="0"/>
              <a:t>2/13/17</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7DBB9C06-DFAE-4703-95A9-40CE5E643F2C}" type="slidenum">
              <a:rPr lang="el-GR" smtClean="0"/>
              <a:t>‹#›</a:t>
            </a:fld>
            <a:endParaRPr lang="el-GR"/>
          </a:p>
        </p:txBody>
      </p:sp>
    </p:spTree>
    <p:extLst>
      <p:ext uri="{BB962C8B-B14F-4D97-AF65-F5344CB8AC3E}">
        <p14:creationId xmlns:p14="http://schemas.microsoft.com/office/powerpoint/2010/main" val="388681492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8113523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43209451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48792946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27487957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84895074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59338298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10301146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9063873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18439891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647810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38D7629A-7F30-4FEF-910C-A46D492D0C45}" type="datetime1">
              <a:rPr lang="el-GR" smtClean="0"/>
              <a:t>2/13/17</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7DBB9C06-DFAE-4703-95A9-40CE5E643F2C}" type="slidenum">
              <a:rPr lang="el-GR" smtClean="0"/>
              <a:t>‹#›</a:t>
            </a:fld>
            <a:endParaRPr lang="el-GR"/>
          </a:p>
        </p:txBody>
      </p:sp>
    </p:spTree>
    <p:extLst>
      <p:ext uri="{BB962C8B-B14F-4D97-AF65-F5344CB8AC3E}">
        <p14:creationId xmlns:p14="http://schemas.microsoft.com/office/powerpoint/2010/main" val="44643756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65491660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38217876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65144256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82927965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566235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82948649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36156582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Titolo e contenuto">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43881" y="1340528"/>
            <a:ext cx="8291745" cy="4836435"/>
          </a:xfrm>
        </p:spPr>
        <p:txBody>
          <a:bodyPr>
            <a:normAutofit/>
          </a:bodyPr>
          <a:lstStyle>
            <a:lvl1pPr marL="285750" indent="-285750">
              <a:spcBef>
                <a:spcPts val="1200"/>
              </a:spcBef>
              <a:buFontTx/>
              <a:buBlip>
                <a:blip r:embed="rId2"/>
              </a:buBlip>
              <a:defRPr sz="1800" baseline="0">
                <a:solidFill>
                  <a:schemeClr val="accent1"/>
                </a:solidFill>
              </a:defRPr>
            </a:lvl1pPr>
            <a:lvl2pPr marL="742950" indent="-285750">
              <a:spcBef>
                <a:spcPts val="1200"/>
              </a:spcBef>
              <a:buFont typeface="Arial" panose="020B0604020202020204" pitchFamily="34" charset="0"/>
              <a:buChar char="•"/>
              <a:defRPr sz="1600">
                <a:solidFill>
                  <a:schemeClr val="accent1"/>
                </a:solidFill>
              </a:defRPr>
            </a:lvl2pPr>
            <a:lvl3pPr>
              <a:spcBef>
                <a:spcPts val="1200"/>
              </a:spcBef>
              <a:defRPr sz="1400">
                <a:solidFill>
                  <a:schemeClr val="accent1"/>
                </a:solidFill>
              </a:defRPr>
            </a:lvl3pPr>
            <a:lvl4pPr>
              <a:spcBef>
                <a:spcPts val="1200"/>
              </a:spcBef>
              <a:defRPr sz="1200">
                <a:solidFill>
                  <a:schemeClr val="accent1"/>
                </a:solidFill>
              </a:defRPr>
            </a:lvl4pPr>
            <a:lvl5pPr>
              <a:spcBef>
                <a:spcPts val="1200"/>
              </a:spcBef>
              <a:defRPr sz="1200">
                <a:solidFill>
                  <a:schemeClr val="accent1"/>
                </a:solidFill>
              </a:defRPr>
            </a:lvl5pPr>
          </a:lstStyle>
          <a:p>
            <a:pPr lvl="0"/>
            <a:r>
              <a:rPr lang="it-IT" dirty="0" smtClean="0"/>
              <a:t>Click to </a:t>
            </a:r>
            <a:r>
              <a:rPr lang="it-IT" dirty="0" err="1" smtClean="0"/>
              <a:t>modify</a:t>
            </a:r>
            <a:endParaRPr lang="it-IT" dirty="0" smtClean="0"/>
          </a:p>
          <a:p>
            <a:pPr lvl="1"/>
            <a:r>
              <a:rPr lang="it-IT" dirty="0" smtClean="0"/>
              <a:t>Second </a:t>
            </a:r>
            <a:r>
              <a:rPr lang="it-IT" dirty="0" err="1" smtClean="0"/>
              <a:t>level</a:t>
            </a:r>
            <a:endParaRPr lang="it-IT" dirty="0" smtClean="0"/>
          </a:p>
          <a:p>
            <a:pPr lvl="1"/>
            <a:r>
              <a:rPr lang="it-IT" dirty="0" smtClean="0"/>
              <a:t>Second </a:t>
            </a:r>
            <a:r>
              <a:rPr lang="it-IT" dirty="0" err="1" smtClean="0"/>
              <a:t>level</a:t>
            </a:r>
            <a:endParaRPr lang="it-IT" dirty="0" smtClean="0"/>
          </a:p>
        </p:txBody>
      </p:sp>
      <p:sp>
        <p:nvSpPr>
          <p:cNvPr id="8" name="CasellaDiTesto 7"/>
          <p:cNvSpPr txBox="1"/>
          <p:nvPr userDrawn="1"/>
        </p:nvSpPr>
        <p:spPr>
          <a:xfrm>
            <a:off x="374465" y="6602773"/>
            <a:ext cx="1064715" cy="246221"/>
          </a:xfrm>
          <a:prstGeom prst="rect">
            <a:avLst/>
          </a:prstGeom>
          <a:noFill/>
        </p:spPr>
        <p:txBody>
          <a:bodyPr wrap="none" rtlCol="0">
            <a:spAutoFit/>
          </a:bodyPr>
          <a:lstStyle/>
          <a:p>
            <a:r>
              <a:rPr lang="it-IT" sz="1000" b="1" dirty="0" smtClean="0">
                <a:solidFill>
                  <a:srgbClr val="DFDEE6"/>
                </a:solidFill>
              </a:rPr>
              <a:t>adrcenter.com</a:t>
            </a:r>
            <a:endParaRPr lang="it-IT" sz="1000" b="1" dirty="0">
              <a:solidFill>
                <a:srgbClr val="DFDEE6"/>
              </a:solidFill>
            </a:endParaRPr>
          </a:p>
        </p:txBody>
      </p:sp>
      <p:sp>
        <p:nvSpPr>
          <p:cNvPr id="6" name="Slide Number Placeholder 5"/>
          <p:cNvSpPr>
            <a:spLocks noGrp="1"/>
          </p:cNvSpPr>
          <p:nvPr>
            <p:ph type="sldNum" sz="quarter" idx="12"/>
          </p:nvPr>
        </p:nvSpPr>
        <p:spPr>
          <a:xfrm>
            <a:off x="6026548" y="6549391"/>
            <a:ext cx="2694940" cy="365125"/>
          </a:xfrm>
        </p:spPr>
        <p:txBody>
          <a:bodyPr/>
          <a:lstStyle>
            <a:lvl1pPr algn="r">
              <a:defRPr>
                <a:solidFill>
                  <a:schemeClr val="bg1"/>
                </a:solidFill>
              </a:defRPr>
            </a:lvl1pPr>
          </a:lstStyle>
          <a:p>
            <a:fld id="{B0974BBE-4799-4CA5-95AF-D908DB0801E2}" type="slidenum">
              <a:rPr lang="it-IT" smtClean="0"/>
              <a:pPr/>
              <a:t>‹#›</a:t>
            </a:fld>
            <a:endParaRPr lang="it-IT"/>
          </a:p>
        </p:txBody>
      </p:sp>
      <p:sp>
        <p:nvSpPr>
          <p:cNvPr id="11" name="Title 1"/>
          <p:cNvSpPr>
            <a:spLocks noGrp="1"/>
          </p:cNvSpPr>
          <p:nvPr>
            <p:ph type="title" hasCustomPrompt="1"/>
          </p:nvPr>
        </p:nvSpPr>
        <p:spPr>
          <a:xfrm>
            <a:off x="443882" y="439354"/>
            <a:ext cx="7856739" cy="424732"/>
          </a:xfrm>
          <a:noFill/>
        </p:spPr>
        <p:txBody>
          <a:bodyPr wrap="square" rtlCol="0" anchor="ctr" anchorCtr="0">
            <a:spAutoFit/>
          </a:bodyPr>
          <a:lstStyle>
            <a:lvl1pPr>
              <a:defRPr lang="en-US" sz="2400" b="1" cap="all" baseline="0" dirty="0">
                <a:solidFill>
                  <a:schemeClr val="accent1"/>
                </a:solidFill>
                <a:latin typeface="+mj-lt"/>
                <a:ea typeface="+mn-ea"/>
                <a:cs typeface="+mn-cs"/>
              </a:defRPr>
            </a:lvl1pPr>
          </a:lstStyle>
          <a:p>
            <a:pPr marL="0" lvl="0"/>
            <a:r>
              <a:rPr lang="it-IT" dirty="0" smtClean="0"/>
              <a:t>INSERT TITLE</a:t>
            </a:r>
            <a:endParaRPr lang="en-US" dirty="0"/>
          </a:p>
        </p:txBody>
      </p:sp>
      <p:cxnSp>
        <p:nvCxnSpPr>
          <p:cNvPr id="12" name="Connettore 1 11"/>
          <p:cNvCxnSpPr/>
          <p:nvPr userDrawn="1"/>
        </p:nvCxnSpPr>
        <p:spPr>
          <a:xfrm>
            <a:off x="443883" y="1052513"/>
            <a:ext cx="8282867" cy="0"/>
          </a:xfrm>
          <a:prstGeom prst="line">
            <a:avLst/>
          </a:prstGeom>
          <a:ln>
            <a:solidFill>
              <a:srgbClr val="3343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1216858"/>
      </p:ext>
    </p:extLst>
  </p:cSld>
  <p:clrMapOvr>
    <a:masterClrMapping/>
  </p:clrMapOvr>
  <p:timing>
    <p:tnLst>
      <p:par>
        <p:cTn xmlns:p14="http://schemas.microsoft.com/office/powerpoint/2010/main" id="1" dur="indefinite" restart="never" nodeType="tmRoot"/>
      </p:par>
    </p:tnLst>
  </p:timing>
  <p:extLst mod="1">
    <p:ext uri="{DCECCB84-F9BA-43D5-87BE-67443E8EF086}">
      <p15:sldGuideLst xmlns:p15="http://schemas.microsoft.com/office/powerpoint/2012/main" xmlns="">
        <p15:guide id="1" orient="horz" pos="663" userDrawn="1">
          <p15:clr>
            <a:srgbClr val="FBAE40"/>
          </p15:clr>
        </p15:guide>
        <p15:guide id="2" pos="288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7978CAB-E151-4BA6-9549-4D36CDF1E232}" type="datetime1">
              <a:rPr lang="el-GR" smtClean="0"/>
              <a:t>2/13/17</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7DBB9C06-DFAE-4703-95A9-40CE5E643F2C}" type="slidenum">
              <a:rPr lang="el-GR" smtClean="0"/>
              <a:t>‹#›</a:t>
            </a:fld>
            <a:endParaRPr lang="el-GR"/>
          </a:p>
        </p:txBody>
      </p:sp>
    </p:spTree>
    <p:extLst>
      <p:ext uri="{BB962C8B-B14F-4D97-AF65-F5344CB8AC3E}">
        <p14:creationId xmlns:p14="http://schemas.microsoft.com/office/powerpoint/2010/main" val="2108354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05360D9-2E2E-4762-96BF-2D594101B066}" type="datetime1">
              <a:rPr lang="el-GR" smtClean="0"/>
              <a:t>2/13/17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t>‹#›</a:t>
            </a:fld>
            <a:endParaRPr lang="el-GR"/>
          </a:p>
        </p:txBody>
      </p:sp>
    </p:spTree>
    <p:extLst>
      <p:ext uri="{BB962C8B-B14F-4D97-AF65-F5344CB8AC3E}">
        <p14:creationId xmlns:p14="http://schemas.microsoft.com/office/powerpoint/2010/main" val="3072483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4AB54D0-BEF7-43F9-B7A0-4C711A489B2D}" type="datetime1">
              <a:rPr lang="el-GR" smtClean="0"/>
              <a:t>2/13/17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DBB9C06-DFAE-4703-95A9-40CE5E643F2C}" type="slidenum">
              <a:rPr lang="el-GR" smtClean="0"/>
              <a:t>‹#›</a:t>
            </a:fld>
            <a:endParaRPr lang="el-GR"/>
          </a:p>
        </p:txBody>
      </p:sp>
    </p:spTree>
    <p:extLst>
      <p:ext uri="{BB962C8B-B14F-4D97-AF65-F5344CB8AC3E}">
        <p14:creationId xmlns:p14="http://schemas.microsoft.com/office/powerpoint/2010/main" val="221359038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1.jp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3" Type="http://schemas.openxmlformats.org/officeDocument/2006/relationships/image" Target="../media/image1.jpg"/><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3" Type="http://schemas.openxmlformats.org/officeDocument/2006/relationships/image" Target="../media/image1.jpg"/><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3" Type="http://schemas.openxmlformats.org/officeDocument/2006/relationships/image" Target="../media/image1.jpg"/><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slideLayout" Target="../slideLayouts/slideLayout67.xml"/><Relationship Id="rId13" Type="http://schemas.openxmlformats.org/officeDocument/2006/relationships/theme" Target="../theme/theme6.xml"/><Relationship Id="rId14" Type="http://schemas.openxmlformats.org/officeDocument/2006/relationships/image" Target="../media/image1.jpg"/><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81134E-C173-4B69-A2F8-EDF55FDBC20B}" type="datetime1">
              <a:rPr lang="el-GR" smtClean="0"/>
              <a:t>2/13/17</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BB9C06-DFAE-4703-95A9-40CE5E643F2C}" type="slidenum">
              <a:rPr lang="el-GR" smtClean="0"/>
              <a:t>‹#›</a:t>
            </a:fld>
            <a:endParaRPr lang="el-GR"/>
          </a:p>
        </p:txBody>
      </p:sp>
    </p:spTree>
    <p:extLst>
      <p:ext uri="{BB962C8B-B14F-4D97-AF65-F5344CB8AC3E}">
        <p14:creationId xmlns:p14="http://schemas.microsoft.com/office/powerpoint/2010/main" val="36599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311357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3528178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2531264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697205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B0022-B7D6-42C9-9C8F-828B2FFB27E8}" type="datetimeFigureOut">
              <a:rPr lang="el-GR" smtClean="0">
                <a:solidFill>
                  <a:prstClr val="black">
                    <a:tint val="75000"/>
                  </a:prstClr>
                </a:solidFill>
              </a:rPr>
              <a:pPr/>
              <a:t>2/13/17</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BB9C06-DFAE-4703-95A9-40CE5E643F2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94805891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gif"/><Relationship Id="rId5" Type="http://schemas.openxmlformats.org/officeDocument/2006/relationships/image" Target="../media/image8.png"/><Relationship Id="rId1" Type="http://schemas.openxmlformats.org/officeDocument/2006/relationships/slideLayout" Target="../slideLayouts/slideLayout60.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2.png"/><Relationship Id="rId1" Type="http://schemas.openxmlformats.org/officeDocument/2006/relationships/slideLayout" Target="../slideLayouts/slideLayout67.xml"/><Relationship Id="rId2" Type="http://schemas.openxmlformats.org/officeDocument/2006/relationships/notesSlide" Target="../notesSlides/notesSlid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7.xml"/><Relationship Id="rId2" Type="http://schemas.openxmlformats.org/officeDocument/2006/relationships/hyperlink" Target="http://www.bailii.org/ew/cases/EWCA/Civ/2012/638.html"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9.emf"/><Relationship Id="rId4" Type="http://schemas.openxmlformats.org/officeDocument/2006/relationships/image" Target="../media/image10.emf"/><Relationship Id="rId1" Type="http://schemas.openxmlformats.org/officeDocument/2006/relationships/slideLayout" Target="../slideLayouts/slideLayout57.xml"/><Relationship Id="rId2" Type="http://schemas.openxmlformats.org/officeDocument/2006/relationships/hyperlink" Target="http://www.aig.com/content/dam/aig/america-canada/us/documents/business/management-liability/portfolioselect-for-public-companies-specimen-policy-brochure.pdf"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03448"/>
            <a:ext cx="9198573" cy="612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35496" y="3271020"/>
            <a:ext cx="6264696" cy="2400657"/>
          </a:xfrm>
          <a:prstGeom prst="rect">
            <a:avLst/>
          </a:prstGeom>
          <a:noFill/>
        </p:spPr>
        <p:txBody>
          <a:bodyPr wrap="square" rtlCol="0">
            <a:spAutoFit/>
          </a:bodyPr>
          <a:lstStyle/>
          <a:p>
            <a:r>
              <a:rPr lang="el-GR" sz="3000" b="1" dirty="0" smtClean="0">
                <a:solidFill>
                  <a:schemeClr val="accent1">
                    <a:lumMod val="75000"/>
                  </a:schemeClr>
                </a:solidFill>
              </a:rPr>
              <a:t>ΟΡΓΑΝΙΣΜΟΣ ΠΡΟΩΘΗΣΗΣ ΕΝΑΛΛΑΚΤΙΚΩΝ ΜΕΘΟΔΩΝ </a:t>
            </a:r>
          </a:p>
          <a:p>
            <a:r>
              <a:rPr lang="el-GR" sz="3000" b="1" dirty="0" smtClean="0">
                <a:solidFill>
                  <a:schemeClr val="accent1">
                    <a:lumMod val="75000"/>
                  </a:schemeClr>
                </a:solidFill>
              </a:rPr>
              <a:t>ΕΠΙΛΥΣΗΣ ΔΙΑΦΟΡΩΝ </a:t>
            </a:r>
          </a:p>
          <a:p>
            <a:r>
              <a:rPr lang="el-GR" sz="2800" b="1" dirty="0" smtClean="0">
                <a:solidFill>
                  <a:srgbClr val="F7941E"/>
                </a:solidFill>
              </a:rPr>
              <a:t>Θεσμική συμμαχία για τη διαμεσολάβηση</a:t>
            </a:r>
            <a:endParaRPr lang="el-GR" sz="2800" b="1" dirty="0">
              <a:solidFill>
                <a:srgbClr val="F7941E"/>
              </a:solidFill>
            </a:endParaRPr>
          </a:p>
        </p:txBody>
      </p:sp>
      <p:sp>
        <p:nvSpPr>
          <p:cNvPr id="6" name="Ορθογώνιο 5"/>
          <p:cNvSpPr/>
          <p:nvPr/>
        </p:nvSpPr>
        <p:spPr>
          <a:xfrm>
            <a:off x="0" y="6092616"/>
            <a:ext cx="9144000" cy="7653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028" name="Picture 4" descr="C:\Users\NewUser2\Desktop\OPEMED_Logo-01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48264" y="6155249"/>
            <a:ext cx="2097642" cy="6063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097291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u="sng" dirty="0">
                <a:solidFill>
                  <a:srgbClr val="064975"/>
                </a:solidFill>
              </a:rPr>
              <a:t>Πως προσφεύγουμε στη Διαμεσολάβηση;</a:t>
            </a:r>
            <a:endParaRPr lang="el-GR" dirty="0">
              <a:solidFill>
                <a:srgbClr val="064975"/>
              </a:solidFill>
            </a:endParaRPr>
          </a:p>
        </p:txBody>
      </p:sp>
      <p:sp>
        <p:nvSpPr>
          <p:cNvPr id="3" name="Θέση περιεχομένου 2"/>
          <p:cNvSpPr>
            <a:spLocks noGrp="1"/>
          </p:cNvSpPr>
          <p:nvPr>
            <p:ph idx="1"/>
          </p:nvPr>
        </p:nvSpPr>
        <p:spPr>
          <a:xfrm>
            <a:off x="1187624" y="1700808"/>
            <a:ext cx="8229600" cy="4525963"/>
          </a:xfrm>
        </p:spPr>
        <p:txBody>
          <a:bodyPr>
            <a:normAutofit/>
          </a:bodyPr>
          <a:lstStyle/>
          <a:p>
            <a:pPr marL="0" indent="0">
              <a:lnSpc>
                <a:spcPct val="150000"/>
              </a:lnSpc>
              <a:buClr>
                <a:srgbClr val="F7941E"/>
              </a:buClr>
              <a:buNone/>
            </a:pPr>
            <a:endParaRPr lang="el-GR" sz="1400" dirty="0">
              <a:solidFill>
                <a:srgbClr val="064975"/>
              </a:solidFill>
            </a:endParaRPr>
          </a:p>
          <a:p>
            <a:pPr marL="0" indent="0" algn="just">
              <a:lnSpc>
                <a:spcPct val="150000"/>
              </a:lnSpc>
              <a:buClr>
                <a:srgbClr val="F7941E"/>
              </a:buClr>
              <a:buNone/>
            </a:pPr>
            <a:r>
              <a:rPr lang="el-GR" sz="2000" dirty="0">
                <a:solidFill>
                  <a:srgbClr val="064975"/>
                </a:solidFill>
              </a:rPr>
              <a:t>Βάσει του νόμου (Ν. 3898.2010, </a:t>
            </a:r>
            <a:r>
              <a:rPr lang="el-GR" sz="2000" dirty="0" err="1">
                <a:solidFill>
                  <a:srgbClr val="064975"/>
                </a:solidFill>
              </a:rPr>
              <a:t>αρ</a:t>
            </a:r>
            <a:r>
              <a:rPr lang="el-GR" sz="2000" dirty="0">
                <a:solidFill>
                  <a:srgbClr val="064975"/>
                </a:solidFill>
              </a:rPr>
              <a:t>. 3):</a:t>
            </a:r>
          </a:p>
          <a:p>
            <a:pPr algn="just">
              <a:lnSpc>
                <a:spcPct val="150000"/>
              </a:lnSpc>
              <a:buClr>
                <a:srgbClr val="F7941E"/>
              </a:buClr>
              <a:buFont typeface="Wingdings" pitchFamily="2" charset="2"/>
              <a:buChar char="v"/>
            </a:pPr>
            <a:endParaRPr lang="el-GR" sz="2000" dirty="0">
              <a:solidFill>
                <a:srgbClr val="064975"/>
              </a:solidFill>
            </a:endParaRPr>
          </a:p>
          <a:p>
            <a:pPr algn="just">
              <a:lnSpc>
                <a:spcPct val="150000"/>
              </a:lnSpc>
              <a:buClr>
                <a:srgbClr val="F7941E"/>
              </a:buClr>
              <a:buFont typeface="Wingdings" pitchFamily="2" charset="2"/>
              <a:buChar char="v"/>
            </a:pPr>
            <a:r>
              <a:rPr lang="el-GR" sz="2000" dirty="0">
                <a:solidFill>
                  <a:srgbClr val="064975"/>
                </a:solidFill>
              </a:rPr>
              <a:t>Κατόπιν συμφωνίας των μερών</a:t>
            </a:r>
          </a:p>
          <a:p>
            <a:pPr algn="just">
              <a:lnSpc>
                <a:spcPct val="150000"/>
              </a:lnSpc>
              <a:buClr>
                <a:srgbClr val="F7941E"/>
              </a:buClr>
              <a:buFont typeface="Wingdings" pitchFamily="2" charset="2"/>
              <a:buChar char="v"/>
            </a:pPr>
            <a:r>
              <a:rPr lang="el-GR" sz="2000" dirty="0">
                <a:solidFill>
                  <a:srgbClr val="064975"/>
                </a:solidFill>
              </a:rPr>
              <a:t>Μετά από σύσταση του δικαστηρίου</a:t>
            </a:r>
          </a:p>
          <a:p>
            <a:pPr algn="just">
              <a:lnSpc>
                <a:spcPct val="150000"/>
              </a:lnSpc>
              <a:buClr>
                <a:srgbClr val="F7941E"/>
              </a:buClr>
              <a:buFont typeface="Wingdings" pitchFamily="2" charset="2"/>
              <a:buChar char="v"/>
            </a:pPr>
            <a:r>
              <a:rPr lang="el-GR" sz="2000" dirty="0">
                <a:solidFill>
                  <a:srgbClr val="064975"/>
                </a:solidFill>
              </a:rPr>
              <a:t>Υποχρεωτικά εκ του νόμου</a:t>
            </a:r>
          </a:p>
        </p:txBody>
      </p:sp>
    </p:spTree>
    <p:extLst>
      <p:ext uri="{BB962C8B-B14F-4D97-AF65-F5344CB8AC3E}">
        <p14:creationId xmlns:p14="http://schemas.microsoft.com/office/powerpoint/2010/main" val="598194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u="sng" dirty="0">
                <a:solidFill>
                  <a:srgbClr val="064975"/>
                </a:solidFill>
              </a:rPr>
              <a:t>Πως προσφεύγουμε στη Διαμεσολάβηση;</a:t>
            </a:r>
            <a:endParaRPr lang="el-GR" dirty="0">
              <a:solidFill>
                <a:srgbClr val="064975"/>
              </a:solidFill>
            </a:endParaRPr>
          </a:p>
        </p:txBody>
      </p:sp>
      <p:sp>
        <p:nvSpPr>
          <p:cNvPr id="3" name="Θέση περιεχομένου 2"/>
          <p:cNvSpPr>
            <a:spLocks noGrp="1"/>
          </p:cNvSpPr>
          <p:nvPr>
            <p:ph idx="1"/>
          </p:nvPr>
        </p:nvSpPr>
        <p:spPr/>
        <p:txBody>
          <a:bodyPr>
            <a:normAutofit/>
          </a:bodyPr>
          <a:lstStyle/>
          <a:p>
            <a:pPr>
              <a:lnSpc>
                <a:spcPct val="150000"/>
              </a:lnSpc>
              <a:buClr>
                <a:srgbClr val="F7941E"/>
              </a:buClr>
              <a:buFont typeface="Wingdings" pitchFamily="2" charset="2"/>
              <a:buChar char="v"/>
            </a:pPr>
            <a:endParaRPr lang="el-GR" sz="1400" dirty="0">
              <a:solidFill>
                <a:srgbClr val="064975"/>
              </a:solidFill>
            </a:endParaRPr>
          </a:p>
          <a:p>
            <a:pPr marL="0" indent="0" algn="just">
              <a:lnSpc>
                <a:spcPct val="150000"/>
              </a:lnSpc>
              <a:buClr>
                <a:srgbClr val="F7941E"/>
              </a:buClr>
              <a:buNone/>
            </a:pPr>
            <a:r>
              <a:rPr lang="el-GR" sz="2000" dirty="0">
                <a:solidFill>
                  <a:srgbClr val="064975"/>
                </a:solidFill>
              </a:rPr>
              <a:t>Η  συμφωνία των μερών μπορεί να αφορά:</a:t>
            </a:r>
          </a:p>
          <a:p>
            <a:pPr marL="0" indent="0" algn="just">
              <a:lnSpc>
                <a:spcPct val="150000"/>
              </a:lnSpc>
              <a:buClr>
                <a:srgbClr val="F7941E"/>
              </a:buClr>
              <a:buNone/>
            </a:pPr>
            <a:endParaRPr lang="el-GR" sz="2000" dirty="0">
              <a:solidFill>
                <a:srgbClr val="064975"/>
              </a:solidFill>
            </a:endParaRPr>
          </a:p>
          <a:p>
            <a:pPr algn="just">
              <a:lnSpc>
                <a:spcPct val="150000"/>
              </a:lnSpc>
              <a:buClr>
                <a:srgbClr val="F7941E"/>
              </a:buClr>
              <a:buFont typeface="Wingdings" pitchFamily="2" charset="2"/>
              <a:buChar char="v"/>
            </a:pPr>
            <a:r>
              <a:rPr lang="el-GR" sz="2000" dirty="0">
                <a:solidFill>
                  <a:srgbClr val="064975"/>
                </a:solidFill>
              </a:rPr>
              <a:t>Υφιστάμενες διαφορές</a:t>
            </a:r>
          </a:p>
          <a:p>
            <a:pPr algn="just">
              <a:lnSpc>
                <a:spcPct val="150000"/>
              </a:lnSpc>
              <a:buClr>
                <a:srgbClr val="F7941E"/>
              </a:buClr>
              <a:buFont typeface="Wingdings" pitchFamily="2" charset="2"/>
              <a:buChar char="v"/>
            </a:pPr>
            <a:r>
              <a:rPr lang="el-GR" sz="2000" dirty="0">
                <a:solidFill>
                  <a:srgbClr val="064975"/>
                </a:solidFill>
              </a:rPr>
              <a:t>Μελλοντικές διαφορές (με </a:t>
            </a:r>
            <a:r>
              <a:rPr lang="el-GR" sz="2000" dirty="0" smtClean="0">
                <a:solidFill>
                  <a:srgbClr val="064975"/>
                </a:solidFill>
              </a:rPr>
              <a:t>σχετική μη δεσμευτική </a:t>
            </a:r>
            <a:r>
              <a:rPr lang="el-GR" sz="2000" dirty="0">
                <a:solidFill>
                  <a:srgbClr val="064975"/>
                </a:solidFill>
              </a:rPr>
              <a:t>ρήτρα σε γενικότερη σύμβαση)</a:t>
            </a:r>
          </a:p>
        </p:txBody>
      </p:sp>
    </p:spTree>
    <p:extLst>
      <p:ext uri="{BB962C8B-B14F-4D97-AF65-F5344CB8AC3E}">
        <p14:creationId xmlns:p14="http://schemas.microsoft.com/office/powerpoint/2010/main" val="1756495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u="sng" dirty="0">
                <a:solidFill>
                  <a:srgbClr val="064975"/>
                </a:solidFill>
              </a:rPr>
              <a:t>Πως προσφεύγουμε στη Διαμεσολάβηση;</a:t>
            </a:r>
            <a:endParaRPr lang="el-GR" dirty="0">
              <a:solidFill>
                <a:srgbClr val="064975"/>
              </a:solidFill>
            </a:endParaRPr>
          </a:p>
        </p:txBody>
      </p:sp>
      <p:sp>
        <p:nvSpPr>
          <p:cNvPr id="3" name="Θέση περιεχομένου 2"/>
          <p:cNvSpPr>
            <a:spLocks noGrp="1"/>
          </p:cNvSpPr>
          <p:nvPr>
            <p:ph idx="1"/>
          </p:nvPr>
        </p:nvSpPr>
        <p:spPr/>
        <p:txBody>
          <a:bodyPr>
            <a:normAutofit/>
          </a:bodyPr>
          <a:lstStyle/>
          <a:p>
            <a:pPr>
              <a:lnSpc>
                <a:spcPct val="150000"/>
              </a:lnSpc>
              <a:buClr>
                <a:srgbClr val="F7941E"/>
              </a:buClr>
              <a:buFont typeface="Wingdings" pitchFamily="2" charset="2"/>
              <a:buChar char="v"/>
            </a:pPr>
            <a:endParaRPr lang="el-GR" sz="1400" dirty="0">
              <a:solidFill>
                <a:srgbClr val="064975"/>
              </a:solidFill>
            </a:endParaRPr>
          </a:p>
          <a:p>
            <a:pPr marL="0" indent="0" algn="ctr">
              <a:lnSpc>
                <a:spcPct val="150000"/>
              </a:lnSpc>
              <a:buClr>
                <a:srgbClr val="F7941E"/>
              </a:buClr>
              <a:buNone/>
            </a:pPr>
            <a:endParaRPr lang="el-GR" sz="1400" dirty="0">
              <a:solidFill>
                <a:srgbClr val="064975"/>
              </a:solidFill>
            </a:endParaRPr>
          </a:p>
          <a:p>
            <a:pPr marL="0" indent="0" algn="ctr">
              <a:lnSpc>
                <a:spcPct val="150000"/>
              </a:lnSpc>
              <a:buClr>
                <a:srgbClr val="F7941E"/>
              </a:buClr>
              <a:buNone/>
            </a:pPr>
            <a:endParaRPr lang="el-GR" sz="1400" dirty="0">
              <a:solidFill>
                <a:srgbClr val="064975"/>
              </a:solidFill>
            </a:endParaRPr>
          </a:p>
          <a:p>
            <a:pPr marL="0" indent="0" algn="ctr">
              <a:lnSpc>
                <a:spcPct val="150000"/>
              </a:lnSpc>
              <a:buClr>
                <a:srgbClr val="F7941E"/>
              </a:buClr>
              <a:buNone/>
            </a:pPr>
            <a:r>
              <a:rPr lang="el-GR" sz="2400" b="1" dirty="0">
                <a:solidFill>
                  <a:srgbClr val="064975"/>
                </a:solidFill>
              </a:rPr>
              <a:t>Η Ρήτρα διαμεσολάβησης στις ασφαλιστικές συμβάσεις</a:t>
            </a:r>
          </a:p>
        </p:txBody>
      </p:sp>
    </p:spTree>
    <p:extLst>
      <p:ext uri="{BB962C8B-B14F-4D97-AF65-F5344CB8AC3E}">
        <p14:creationId xmlns:p14="http://schemas.microsoft.com/office/powerpoint/2010/main" val="46480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u="sng" dirty="0">
                <a:solidFill>
                  <a:srgbClr val="064975"/>
                </a:solidFill>
              </a:rPr>
              <a:t>Το απόρρητο στη Διαμεσολάβηση</a:t>
            </a:r>
            <a:endParaRPr lang="el-GR" dirty="0">
              <a:solidFill>
                <a:srgbClr val="064975"/>
              </a:solidFill>
            </a:endParaRPr>
          </a:p>
        </p:txBody>
      </p:sp>
      <p:sp>
        <p:nvSpPr>
          <p:cNvPr id="3" name="Θέση περιεχομένου 2"/>
          <p:cNvSpPr>
            <a:spLocks noGrp="1"/>
          </p:cNvSpPr>
          <p:nvPr>
            <p:ph idx="1"/>
          </p:nvPr>
        </p:nvSpPr>
        <p:spPr/>
        <p:txBody>
          <a:bodyPr>
            <a:normAutofit lnSpcReduction="10000"/>
          </a:bodyPr>
          <a:lstStyle/>
          <a:p>
            <a:pPr marL="0" indent="0">
              <a:lnSpc>
                <a:spcPct val="150000"/>
              </a:lnSpc>
              <a:buClr>
                <a:srgbClr val="F7941E"/>
              </a:buClr>
              <a:buNone/>
            </a:pPr>
            <a:endParaRPr lang="el-GR" sz="1800" dirty="0">
              <a:solidFill>
                <a:srgbClr val="064975"/>
              </a:solidFill>
            </a:endParaRPr>
          </a:p>
          <a:p>
            <a:pPr>
              <a:lnSpc>
                <a:spcPct val="150000"/>
              </a:lnSpc>
              <a:buClr>
                <a:srgbClr val="F7941E"/>
              </a:buClr>
              <a:buFont typeface="Wingdings" pitchFamily="2" charset="2"/>
              <a:buChar char="v"/>
            </a:pPr>
            <a:r>
              <a:rPr lang="el-GR" sz="1800" b="1" dirty="0">
                <a:solidFill>
                  <a:srgbClr val="064975"/>
                </a:solidFill>
              </a:rPr>
              <a:t>Τι είναι το απόρρητο στη διαμεσολάβηση; </a:t>
            </a:r>
          </a:p>
          <a:p>
            <a:pPr>
              <a:lnSpc>
                <a:spcPct val="150000"/>
              </a:lnSpc>
              <a:buClr>
                <a:srgbClr val="F7941E"/>
              </a:buClr>
              <a:buFont typeface="Wingdings" pitchFamily="2" charset="2"/>
              <a:buChar char="v"/>
            </a:pPr>
            <a:r>
              <a:rPr lang="el-GR" sz="1800" b="1" dirty="0">
                <a:solidFill>
                  <a:srgbClr val="064975"/>
                </a:solidFill>
              </a:rPr>
              <a:t>Ποιους καλύπτει;</a:t>
            </a:r>
          </a:p>
          <a:p>
            <a:pPr algn="just">
              <a:lnSpc>
                <a:spcPct val="150000"/>
              </a:lnSpc>
              <a:buClr>
                <a:srgbClr val="F7941E"/>
              </a:buClr>
              <a:buFont typeface="Wingdings" pitchFamily="2" charset="2"/>
              <a:buChar char="v"/>
            </a:pPr>
            <a:r>
              <a:rPr lang="el-GR" sz="1800" b="1" dirty="0">
                <a:solidFill>
                  <a:srgbClr val="064975"/>
                </a:solidFill>
              </a:rPr>
              <a:t>Σε ποιες υποθέσεις θα ήταν χρήσιμη η προστασία του απορρήτου σε μια ασφαλιστική εταιρία;</a:t>
            </a:r>
          </a:p>
          <a:p>
            <a:pPr marL="0" indent="0">
              <a:lnSpc>
                <a:spcPct val="150000"/>
              </a:lnSpc>
              <a:buClr>
                <a:srgbClr val="F7941E"/>
              </a:buClr>
              <a:buNone/>
            </a:pPr>
            <a:r>
              <a:rPr lang="el-GR" sz="1800" b="1" dirty="0">
                <a:solidFill>
                  <a:srgbClr val="064975"/>
                </a:solidFill>
              </a:rPr>
              <a:t>Ενδεικτικά:</a:t>
            </a:r>
          </a:p>
          <a:p>
            <a:pPr marL="0" indent="0" algn="just">
              <a:lnSpc>
                <a:spcPct val="150000"/>
              </a:lnSpc>
              <a:buClr>
                <a:srgbClr val="F7941E"/>
              </a:buClr>
              <a:buNone/>
            </a:pPr>
            <a:r>
              <a:rPr lang="el-GR" sz="1800" b="1" dirty="0">
                <a:solidFill>
                  <a:srgbClr val="064975"/>
                </a:solidFill>
              </a:rPr>
              <a:t>-Περιπτώσεις κάλυψης επαγγελματικού κινδύνου (διάσωση επαγγελματικής φήμης ασφαλισμένου)</a:t>
            </a:r>
          </a:p>
          <a:p>
            <a:pPr marL="0" indent="0">
              <a:lnSpc>
                <a:spcPct val="150000"/>
              </a:lnSpc>
              <a:buClr>
                <a:srgbClr val="F7941E"/>
              </a:buClr>
              <a:buNone/>
            </a:pPr>
            <a:r>
              <a:rPr lang="el-GR" sz="1800" b="1" dirty="0">
                <a:solidFill>
                  <a:srgbClr val="064975"/>
                </a:solidFill>
              </a:rPr>
              <a:t>-Περιπτώσεις αντιδικίας ασφαλιστικής εταιρίας με πελάτη της (προστασία φήμης ασφαλιστικής)</a:t>
            </a:r>
          </a:p>
          <a:p>
            <a:pPr>
              <a:lnSpc>
                <a:spcPct val="150000"/>
              </a:lnSpc>
              <a:buClr>
                <a:srgbClr val="F7941E"/>
              </a:buClr>
              <a:buFont typeface="Wingdings" pitchFamily="2" charset="2"/>
              <a:buChar char="v"/>
            </a:pPr>
            <a:endParaRPr lang="el-GR" sz="1600" b="1" dirty="0">
              <a:solidFill>
                <a:srgbClr val="064975"/>
              </a:solidFill>
            </a:endParaRPr>
          </a:p>
        </p:txBody>
      </p:sp>
    </p:spTree>
    <p:extLst>
      <p:ext uri="{BB962C8B-B14F-4D97-AF65-F5344CB8AC3E}">
        <p14:creationId xmlns:p14="http://schemas.microsoft.com/office/powerpoint/2010/main" val="2275085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u="sng" dirty="0">
                <a:solidFill>
                  <a:srgbClr val="064975"/>
                </a:solidFill>
              </a:rPr>
              <a:t>Το απόρρητο στη Διαμεσολάβηση</a:t>
            </a:r>
            <a:endParaRPr lang="el-GR" dirty="0">
              <a:solidFill>
                <a:srgbClr val="064975"/>
              </a:solidFill>
            </a:endParaRPr>
          </a:p>
        </p:txBody>
      </p:sp>
      <p:sp>
        <p:nvSpPr>
          <p:cNvPr id="3" name="Θέση περιεχομένου 2"/>
          <p:cNvSpPr>
            <a:spLocks noGrp="1"/>
          </p:cNvSpPr>
          <p:nvPr>
            <p:ph idx="1"/>
          </p:nvPr>
        </p:nvSpPr>
        <p:spPr/>
        <p:txBody>
          <a:bodyPr>
            <a:normAutofit/>
          </a:bodyPr>
          <a:lstStyle/>
          <a:p>
            <a:pPr>
              <a:lnSpc>
                <a:spcPct val="150000"/>
              </a:lnSpc>
              <a:buClr>
                <a:srgbClr val="F7941E"/>
              </a:buClr>
              <a:buFont typeface="Wingdings" pitchFamily="2" charset="2"/>
              <a:buChar char="v"/>
            </a:pPr>
            <a:endParaRPr lang="el-GR" sz="1400" dirty="0">
              <a:solidFill>
                <a:srgbClr val="064975"/>
              </a:solidFill>
            </a:endParaRPr>
          </a:p>
          <a:p>
            <a:pPr marL="0" indent="0" algn="ctr">
              <a:lnSpc>
                <a:spcPct val="150000"/>
              </a:lnSpc>
              <a:buClr>
                <a:srgbClr val="F7941E"/>
              </a:buClr>
              <a:buNone/>
            </a:pPr>
            <a:endParaRPr lang="el-GR" sz="1600" b="1" dirty="0">
              <a:solidFill>
                <a:srgbClr val="064975"/>
              </a:solidFill>
            </a:endParaRPr>
          </a:p>
          <a:p>
            <a:pPr marL="0" indent="0" algn="ctr">
              <a:lnSpc>
                <a:spcPct val="150000"/>
              </a:lnSpc>
              <a:buClr>
                <a:srgbClr val="F7941E"/>
              </a:buClr>
              <a:buNone/>
            </a:pPr>
            <a:endParaRPr lang="el-GR" sz="1600" b="1" dirty="0">
              <a:solidFill>
                <a:srgbClr val="064975"/>
              </a:solidFill>
            </a:endParaRPr>
          </a:p>
          <a:p>
            <a:pPr marL="0" indent="0" algn="ctr">
              <a:lnSpc>
                <a:spcPct val="150000"/>
              </a:lnSpc>
              <a:buClr>
                <a:srgbClr val="F7941E"/>
              </a:buClr>
              <a:buNone/>
            </a:pPr>
            <a:r>
              <a:rPr lang="el-GR" sz="2000" b="1" dirty="0">
                <a:solidFill>
                  <a:srgbClr val="064975"/>
                </a:solidFill>
              </a:rPr>
              <a:t>Η προστασία του απορρήτου αποτελεί ένα από τα συγκριτικά πλεονεκτήματα της διαμεσολάβησης έναντι </a:t>
            </a:r>
            <a:r>
              <a:rPr lang="el-GR" sz="2000" b="1" dirty="0" smtClean="0">
                <a:solidFill>
                  <a:srgbClr val="064975"/>
                </a:solidFill>
              </a:rPr>
              <a:t>της απλής διαπραγμάτευσης με διακανονιστή </a:t>
            </a:r>
            <a:endParaRPr lang="el-GR" sz="2000" b="1" dirty="0">
              <a:solidFill>
                <a:srgbClr val="064975"/>
              </a:solidFill>
            </a:endParaRPr>
          </a:p>
        </p:txBody>
      </p:sp>
    </p:spTree>
    <p:extLst>
      <p:ext uri="{BB962C8B-B14F-4D97-AF65-F5344CB8AC3E}">
        <p14:creationId xmlns:p14="http://schemas.microsoft.com/office/powerpoint/2010/main" val="594521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u="sng" dirty="0">
                <a:solidFill>
                  <a:srgbClr val="064975"/>
                </a:solidFill>
              </a:rPr>
              <a:t>Η </a:t>
            </a:r>
            <a:r>
              <a:rPr lang="el-GR" u="sng" dirty="0" err="1">
                <a:solidFill>
                  <a:srgbClr val="064975"/>
                </a:solidFill>
              </a:rPr>
              <a:t>εκτελεστότητα</a:t>
            </a:r>
            <a:r>
              <a:rPr lang="el-GR" u="sng" dirty="0">
                <a:solidFill>
                  <a:srgbClr val="064975"/>
                </a:solidFill>
              </a:rPr>
              <a:t> της διαμεσολαβητικής συμφωνίας</a:t>
            </a:r>
            <a:endParaRPr lang="el-GR" dirty="0">
              <a:solidFill>
                <a:srgbClr val="064975"/>
              </a:solidFill>
            </a:endParaRPr>
          </a:p>
        </p:txBody>
      </p:sp>
      <p:sp>
        <p:nvSpPr>
          <p:cNvPr id="3" name="Θέση περιεχομένου 2"/>
          <p:cNvSpPr>
            <a:spLocks noGrp="1"/>
          </p:cNvSpPr>
          <p:nvPr>
            <p:ph idx="1"/>
          </p:nvPr>
        </p:nvSpPr>
        <p:spPr/>
        <p:txBody>
          <a:bodyPr>
            <a:normAutofit/>
          </a:bodyPr>
          <a:lstStyle/>
          <a:p>
            <a:pPr>
              <a:lnSpc>
                <a:spcPct val="150000"/>
              </a:lnSpc>
              <a:buClr>
                <a:srgbClr val="F7941E"/>
              </a:buClr>
              <a:buFont typeface="Wingdings" pitchFamily="2" charset="2"/>
              <a:buChar char="v"/>
            </a:pPr>
            <a:endParaRPr lang="el-GR" sz="1400" dirty="0">
              <a:solidFill>
                <a:srgbClr val="064975"/>
              </a:solidFill>
            </a:endParaRPr>
          </a:p>
          <a:p>
            <a:pPr marL="0" indent="0" algn="ctr">
              <a:lnSpc>
                <a:spcPct val="150000"/>
              </a:lnSpc>
              <a:buClr>
                <a:srgbClr val="F7941E"/>
              </a:buClr>
              <a:buNone/>
            </a:pPr>
            <a:endParaRPr lang="el-GR" sz="1600" b="1" dirty="0">
              <a:solidFill>
                <a:srgbClr val="064975"/>
              </a:solidFill>
            </a:endParaRPr>
          </a:p>
          <a:p>
            <a:pPr algn="just">
              <a:lnSpc>
                <a:spcPct val="150000"/>
              </a:lnSpc>
              <a:buClr>
                <a:srgbClr val="F7941E"/>
              </a:buClr>
              <a:buFont typeface="Wingdings" pitchFamily="2" charset="2"/>
              <a:buChar char="v"/>
            </a:pPr>
            <a:r>
              <a:rPr lang="el-GR" sz="2000" b="1" dirty="0" smtClean="0">
                <a:solidFill>
                  <a:srgbClr val="064975"/>
                </a:solidFill>
              </a:rPr>
              <a:t>Η διαμεσολαβητική συμφωνία ΣΧΕΔΟΝ ΠΑΝΤΟΤΕ ΕΚΤΕΛΕΙΤΑΙ ΕΘΕΛΟΥΣΙΑ</a:t>
            </a:r>
          </a:p>
          <a:p>
            <a:pPr algn="just">
              <a:lnSpc>
                <a:spcPct val="150000"/>
              </a:lnSpc>
              <a:buClr>
                <a:srgbClr val="F7941E"/>
              </a:buClr>
              <a:buFont typeface="Wingdings" pitchFamily="2" charset="2"/>
              <a:buChar char="v"/>
            </a:pPr>
            <a:r>
              <a:rPr lang="el-GR" sz="2000" b="1" dirty="0" smtClean="0">
                <a:solidFill>
                  <a:srgbClr val="064975"/>
                </a:solidFill>
              </a:rPr>
              <a:t>Η </a:t>
            </a:r>
            <a:r>
              <a:rPr lang="el-GR" sz="2000" b="1" dirty="0">
                <a:solidFill>
                  <a:srgbClr val="064975"/>
                </a:solidFill>
              </a:rPr>
              <a:t>διαμεσολαβητική συμφωνία είναι ΑΜΕΣΑ ΕΚΤΕΛΕΣΤΗ</a:t>
            </a:r>
          </a:p>
          <a:p>
            <a:pPr algn="just">
              <a:lnSpc>
                <a:spcPct val="150000"/>
              </a:lnSpc>
              <a:buClr>
                <a:srgbClr val="F7941E"/>
              </a:buClr>
              <a:buFont typeface="Wingdings" pitchFamily="2" charset="2"/>
              <a:buChar char="v"/>
            </a:pPr>
            <a:r>
              <a:rPr lang="el-GR" sz="2000" b="1" dirty="0">
                <a:solidFill>
                  <a:srgbClr val="064975"/>
                </a:solidFill>
              </a:rPr>
              <a:t>Έχει ισχύ </a:t>
            </a:r>
            <a:r>
              <a:rPr lang="el-GR" sz="2000" b="1" dirty="0" smtClean="0">
                <a:solidFill>
                  <a:srgbClr val="064975"/>
                </a:solidFill>
              </a:rPr>
              <a:t>ίση με </a:t>
            </a:r>
            <a:r>
              <a:rPr lang="el-GR" sz="2000" b="1" dirty="0">
                <a:solidFill>
                  <a:srgbClr val="064975"/>
                </a:solidFill>
              </a:rPr>
              <a:t>τη δικαστική απόφαση</a:t>
            </a:r>
          </a:p>
          <a:p>
            <a:pPr algn="just">
              <a:lnSpc>
                <a:spcPct val="150000"/>
              </a:lnSpc>
              <a:buClr>
                <a:srgbClr val="F7941E"/>
              </a:buClr>
              <a:buFont typeface="Wingdings" pitchFamily="2" charset="2"/>
              <a:buChar char="v"/>
            </a:pPr>
            <a:r>
              <a:rPr lang="el-GR" sz="2000" b="1" dirty="0" smtClean="0">
                <a:solidFill>
                  <a:srgbClr val="064975"/>
                </a:solidFill>
              </a:rPr>
              <a:t>Σε περίπτωση μη συμμόρφωσης=Απλή κατάθεση στο Πρωτοδικείο</a:t>
            </a:r>
          </a:p>
          <a:p>
            <a:pPr algn="just">
              <a:lnSpc>
                <a:spcPct val="150000"/>
              </a:lnSpc>
              <a:buClr>
                <a:srgbClr val="F7941E"/>
              </a:buClr>
              <a:buFont typeface="Wingdings" pitchFamily="2" charset="2"/>
              <a:buChar char="v"/>
            </a:pPr>
            <a:r>
              <a:rPr lang="el-GR" sz="2000" b="1" dirty="0" smtClean="0">
                <a:solidFill>
                  <a:srgbClr val="064975"/>
                </a:solidFill>
              </a:rPr>
              <a:t>Ελάχιστα </a:t>
            </a:r>
            <a:r>
              <a:rPr lang="el-GR" sz="2000" b="1" dirty="0">
                <a:solidFill>
                  <a:srgbClr val="064975"/>
                </a:solidFill>
              </a:rPr>
              <a:t>έως ανύπαρκτα έξοδα έκδοσης (π.χ. δεν απαιτείται δικαστικό ένσημο)=μειωμένα δικαστικά-νομικά </a:t>
            </a:r>
            <a:r>
              <a:rPr lang="el-GR" sz="2000" b="1" dirty="0" smtClean="0">
                <a:solidFill>
                  <a:srgbClr val="064975"/>
                </a:solidFill>
              </a:rPr>
              <a:t>έξοδα</a:t>
            </a:r>
          </a:p>
          <a:p>
            <a:pPr algn="ctr">
              <a:lnSpc>
                <a:spcPct val="150000"/>
              </a:lnSpc>
              <a:buClr>
                <a:srgbClr val="F7941E"/>
              </a:buClr>
              <a:buFont typeface="Wingdings" pitchFamily="2" charset="2"/>
              <a:buChar char="v"/>
            </a:pPr>
            <a:endParaRPr lang="el-GR" sz="1600" b="1" dirty="0">
              <a:solidFill>
                <a:srgbClr val="064975"/>
              </a:solidFill>
            </a:endParaRPr>
          </a:p>
          <a:p>
            <a:pPr marL="0" indent="0" algn="ctr">
              <a:lnSpc>
                <a:spcPct val="150000"/>
              </a:lnSpc>
              <a:buClr>
                <a:srgbClr val="F7941E"/>
              </a:buClr>
              <a:buNone/>
            </a:pPr>
            <a:endParaRPr lang="el-GR" sz="1600" b="1" dirty="0">
              <a:solidFill>
                <a:srgbClr val="064975"/>
              </a:solidFill>
            </a:endParaRPr>
          </a:p>
        </p:txBody>
      </p:sp>
    </p:spTree>
    <p:extLst>
      <p:ext uri="{BB962C8B-B14F-4D97-AF65-F5344CB8AC3E}">
        <p14:creationId xmlns:p14="http://schemas.microsoft.com/office/powerpoint/2010/main" val="2214918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u="sng" dirty="0">
                <a:solidFill>
                  <a:srgbClr val="064975"/>
                </a:solidFill>
              </a:rPr>
              <a:t>Η </a:t>
            </a:r>
            <a:r>
              <a:rPr lang="el-GR" u="sng" dirty="0" err="1">
                <a:solidFill>
                  <a:srgbClr val="064975"/>
                </a:solidFill>
              </a:rPr>
              <a:t>εκτελεστότητα</a:t>
            </a:r>
            <a:r>
              <a:rPr lang="el-GR" u="sng" dirty="0">
                <a:solidFill>
                  <a:srgbClr val="064975"/>
                </a:solidFill>
              </a:rPr>
              <a:t> της διαμεσολαβητικής συμφωνίας</a:t>
            </a:r>
            <a:endParaRPr lang="el-GR" dirty="0">
              <a:solidFill>
                <a:srgbClr val="064975"/>
              </a:solidFill>
            </a:endParaRPr>
          </a:p>
        </p:txBody>
      </p:sp>
      <p:sp>
        <p:nvSpPr>
          <p:cNvPr id="3" name="Θέση περιεχομένου 2"/>
          <p:cNvSpPr>
            <a:spLocks noGrp="1"/>
          </p:cNvSpPr>
          <p:nvPr>
            <p:ph idx="1"/>
          </p:nvPr>
        </p:nvSpPr>
        <p:spPr/>
        <p:txBody>
          <a:bodyPr>
            <a:normAutofit/>
          </a:bodyPr>
          <a:lstStyle/>
          <a:p>
            <a:pPr>
              <a:lnSpc>
                <a:spcPct val="150000"/>
              </a:lnSpc>
              <a:buClr>
                <a:srgbClr val="F7941E"/>
              </a:buClr>
              <a:buFont typeface="Wingdings" pitchFamily="2" charset="2"/>
              <a:buChar char="v"/>
            </a:pPr>
            <a:endParaRPr lang="el-GR" sz="1400" dirty="0">
              <a:solidFill>
                <a:srgbClr val="064975"/>
              </a:solidFill>
            </a:endParaRPr>
          </a:p>
          <a:p>
            <a:pPr marL="0" indent="0" algn="ctr">
              <a:lnSpc>
                <a:spcPct val="150000"/>
              </a:lnSpc>
              <a:buClr>
                <a:srgbClr val="F7941E"/>
              </a:buClr>
              <a:buNone/>
            </a:pPr>
            <a:endParaRPr lang="el-GR" sz="1600" b="1" dirty="0">
              <a:solidFill>
                <a:srgbClr val="064975"/>
              </a:solidFill>
            </a:endParaRPr>
          </a:p>
          <a:p>
            <a:pPr marL="0" indent="0" algn="ctr">
              <a:lnSpc>
                <a:spcPct val="150000"/>
              </a:lnSpc>
              <a:buClr>
                <a:srgbClr val="F7941E"/>
              </a:buClr>
              <a:buNone/>
            </a:pPr>
            <a:endParaRPr lang="el-GR" sz="1600" b="1" dirty="0">
              <a:solidFill>
                <a:srgbClr val="064975"/>
              </a:solidFill>
            </a:endParaRPr>
          </a:p>
          <a:p>
            <a:pPr marL="0" indent="0" algn="ctr">
              <a:lnSpc>
                <a:spcPct val="150000"/>
              </a:lnSpc>
              <a:buClr>
                <a:srgbClr val="F7941E"/>
              </a:buClr>
              <a:buNone/>
            </a:pPr>
            <a:r>
              <a:rPr lang="el-GR" sz="2000" b="1" dirty="0">
                <a:solidFill>
                  <a:srgbClr val="064975"/>
                </a:solidFill>
              </a:rPr>
              <a:t>Η άμεση </a:t>
            </a:r>
            <a:r>
              <a:rPr lang="el-GR" sz="2000" b="1" dirty="0" err="1">
                <a:solidFill>
                  <a:srgbClr val="064975"/>
                </a:solidFill>
              </a:rPr>
              <a:t>εκτελεστότητα</a:t>
            </a:r>
            <a:r>
              <a:rPr lang="el-GR" sz="2000" b="1" dirty="0">
                <a:solidFill>
                  <a:srgbClr val="064975"/>
                </a:solidFill>
              </a:rPr>
              <a:t> της συμφωνίας των μερών αποτελεί ένα ακόμη από τα συγκριτικά πλεονεκτήματα της διαμεσολάβησης έναντι των διαπραγματεύσεων</a:t>
            </a:r>
          </a:p>
          <a:p>
            <a:pPr marL="0" indent="0" algn="ctr">
              <a:lnSpc>
                <a:spcPct val="150000"/>
              </a:lnSpc>
              <a:buClr>
                <a:srgbClr val="F7941E"/>
              </a:buClr>
              <a:buNone/>
            </a:pPr>
            <a:endParaRPr lang="el-GR" sz="1600" b="1" dirty="0">
              <a:solidFill>
                <a:srgbClr val="064975"/>
              </a:solidFill>
            </a:endParaRPr>
          </a:p>
        </p:txBody>
      </p:sp>
    </p:spTree>
    <p:extLst>
      <p:ext uri="{BB962C8B-B14F-4D97-AF65-F5344CB8AC3E}">
        <p14:creationId xmlns:p14="http://schemas.microsoft.com/office/powerpoint/2010/main" val="42999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solidFill>
                  <a:srgbClr val="064975"/>
                </a:solidFill>
              </a:rPr>
              <a:t>Παγκόσμια τάση υπέρ του θεσμού</a:t>
            </a:r>
          </a:p>
        </p:txBody>
      </p:sp>
      <p:sp>
        <p:nvSpPr>
          <p:cNvPr id="3" name="Θέση περιεχομένου 2"/>
          <p:cNvSpPr>
            <a:spLocks noGrp="1"/>
          </p:cNvSpPr>
          <p:nvPr>
            <p:ph idx="1"/>
          </p:nvPr>
        </p:nvSpPr>
        <p:spPr/>
        <p:txBody>
          <a:bodyPr>
            <a:normAutofit/>
          </a:bodyPr>
          <a:lstStyle/>
          <a:p>
            <a:pPr marL="0" indent="0" algn="ctr">
              <a:lnSpc>
                <a:spcPct val="150000"/>
              </a:lnSpc>
              <a:buClr>
                <a:srgbClr val="F7941E"/>
              </a:buClr>
              <a:buNone/>
            </a:pPr>
            <a:endParaRPr lang="el-GR" sz="1600" b="1" dirty="0">
              <a:solidFill>
                <a:srgbClr val="064975"/>
              </a:solidFill>
            </a:endParaRPr>
          </a:p>
          <a:p>
            <a:pPr>
              <a:lnSpc>
                <a:spcPct val="150000"/>
              </a:lnSpc>
              <a:buClr>
                <a:srgbClr val="F7941E"/>
              </a:buClr>
              <a:buFont typeface="Wingdings" pitchFamily="2" charset="2"/>
              <a:buChar char="v"/>
            </a:pPr>
            <a:r>
              <a:rPr lang="el-GR" sz="2000" b="1" dirty="0">
                <a:solidFill>
                  <a:srgbClr val="064975"/>
                </a:solidFill>
              </a:rPr>
              <a:t>Η Ε.Ε. στοχεύει σε μια «ΙΣΟΡΡΟΠΗ ΣΧΕΣΗ» μεταξύ δικαστηρίων και εξωδικαστικής επίλυσης διαφορών</a:t>
            </a:r>
          </a:p>
          <a:p>
            <a:pPr>
              <a:lnSpc>
                <a:spcPct val="150000"/>
              </a:lnSpc>
              <a:buClr>
                <a:srgbClr val="F7941E"/>
              </a:buClr>
              <a:buFont typeface="Wingdings" pitchFamily="2" charset="2"/>
              <a:buChar char="v"/>
            </a:pPr>
            <a:r>
              <a:rPr lang="el-GR" sz="2000" b="1" dirty="0">
                <a:solidFill>
                  <a:srgbClr val="064975"/>
                </a:solidFill>
              </a:rPr>
              <a:t>Η παγκόσμια τάση οδεύει προς ελαχιστοποίηση των δικών στις απολύτως </a:t>
            </a:r>
            <a:r>
              <a:rPr lang="el-GR" sz="2000" b="1" dirty="0" smtClean="0">
                <a:solidFill>
                  <a:srgbClr val="064975"/>
                </a:solidFill>
              </a:rPr>
              <a:t>απαραίτητες</a:t>
            </a:r>
          </a:p>
          <a:p>
            <a:pPr>
              <a:lnSpc>
                <a:spcPct val="150000"/>
              </a:lnSpc>
              <a:buClr>
                <a:srgbClr val="F7941E"/>
              </a:buClr>
              <a:buFont typeface="Wingdings" pitchFamily="2" charset="2"/>
              <a:buChar char="v"/>
            </a:pPr>
            <a:r>
              <a:rPr lang="el-GR" sz="2000" b="1" dirty="0" smtClean="0">
                <a:solidFill>
                  <a:srgbClr val="064975"/>
                </a:solidFill>
              </a:rPr>
              <a:t>Ευκαιρία για τις Ασφαλιστικές Εταιρίες για αξιοποίηση των τμημάτων εξώδικου συμβιβασμού που ήδη διαθέτουν</a:t>
            </a:r>
            <a:endParaRPr lang="el-GR" sz="2000" b="1" dirty="0">
              <a:solidFill>
                <a:srgbClr val="064975"/>
              </a:solidFill>
            </a:endParaRPr>
          </a:p>
        </p:txBody>
      </p:sp>
    </p:spTree>
    <p:extLst>
      <p:ext uri="{BB962C8B-B14F-4D97-AF65-F5344CB8AC3E}">
        <p14:creationId xmlns:p14="http://schemas.microsoft.com/office/powerpoint/2010/main" val="22525791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u="sng" dirty="0">
                <a:solidFill>
                  <a:srgbClr val="064975"/>
                </a:solidFill>
              </a:rPr>
              <a:t>Τα οφέλη για τις επιχειρήσεις </a:t>
            </a:r>
            <a:r>
              <a:rPr lang="en-US" u="sng" dirty="0" smtClean="0">
                <a:solidFill>
                  <a:srgbClr val="064975"/>
                </a:solidFill>
              </a:rPr>
              <a:t/>
            </a:r>
            <a:br>
              <a:rPr lang="en-US" u="sng" dirty="0" smtClean="0">
                <a:solidFill>
                  <a:srgbClr val="064975"/>
                </a:solidFill>
              </a:rPr>
            </a:br>
            <a:r>
              <a:rPr lang="el-GR" u="sng" dirty="0" smtClean="0">
                <a:solidFill>
                  <a:srgbClr val="064975"/>
                </a:solidFill>
              </a:rPr>
              <a:t>και </a:t>
            </a:r>
            <a:r>
              <a:rPr lang="el-GR" u="sng" dirty="0">
                <a:solidFill>
                  <a:srgbClr val="064975"/>
                </a:solidFill>
              </a:rPr>
              <a:t>τους </a:t>
            </a:r>
            <a:r>
              <a:rPr lang="el-GR" u="sng" dirty="0" smtClean="0">
                <a:solidFill>
                  <a:srgbClr val="064975"/>
                </a:solidFill>
              </a:rPr>
              <a:t>ιδιώτες  </a:t>
            </a:r>
            <a:endParaRPr lang="el-GR" u="sng" dirty="0">
              <a:solidFill>
                <a:srgbClr val="064975"/>
              </a:solidFill>
            </a:endParaRPr>
          </a:p>
        </p:txBody>
      </p:sp>
      <p:sp>
        <p:nvSpPr>
          <p:cNvPr id="3" name="Θέση περιεχομένου 2"/>
          <p:cNvSpPr>
            <a:spLocks noGrp="1"/>
          </p:cNvSpPr>
          <p:nvPr>
            <p:ph idx="1"/>
          </p:nvPr>
        </p:nvSpPr>
        <p:spPr/>
        <p:txBody>
          <a:bodyPr>
            <a:noAutofit/>
          </a:bodyPr>
          <a:lstStyle/>
          <a:p>
            <a:pPr>
              <a:buClr>
                <a:srgbClr val="F7941E"/>
              </a:buClr>
              <a:buFont typeface="Wingdings" pitchFamily="2" charset="2"/>
              <a:buChar char="v"/>
            </a:pPr>
            <a:endParaRPr lang="el-GR" sz="2000" dirty="0" smtClean="0">
              <a:solidFill>
                <a:srgbClr val="064975"/>
              </a:solidFill>
            </a:endParaRPr>
          </a:p>
          <a:p>
            <a:pPr>
              <a:buClr>
                <a:srgbClr val="F7941E"/>
              </a:buClr>
              <a:buFont typeface="Wingdings" pitchFamily="2" charset="2"/>
              <a:buChar char="v"/>
            </a:pPr>
            <a:r>
              <a:rPr lang="el-GR" sz="2000" dirty="0" smtClean="0">
                <a:solidFill>
                  <a:srgbClr val="064975"/>
                </a:solidFill>
              </a:rPr>
              <a:t>Σύντομη διαδικασία </a:t>
            </a:r>
          </a:p>
          <a:p>
            <a:pPr>
              <a:buClr>
                <a:srgbClr val="F7941E"/>
              </a:buClr>
              <a:buFont typeface="Wingdings" pitchFamily="2" charset="2"/>
              <a:buChar char="v"/>
            </a:pPr>
            <a:r>
              <a:rPr lang="el-GR" sz="2000" dirty="0" smtClean="0">
                <a:solidFill>
                  <a:srgbClr val="064975"/>
                </a:solidFill>
              </a:rPr>
              <a:t>Αποφυγή  </a:t>
            </a:r>
            <a:r>
              <a:rPr lang="el-GR" sz="2000" dirty="0">
                <a:solidFill>
                  <a:srgbClr val="064975"/>
                </a:solidFill>
              </a:rPr>
              <a:t>σημαντικών εξόδων της δικαστικής διαδικασίας </a:t>
            </a:r>
          </a:p>
          <a:p>
            <a:pPr>
              <a:buClr>
                <a:srgbClr val="F7941E"/>
              </a:buClr>
              <a:buFont typeface="Wingdings" pitchFamily="2" charset="2"/>
              <a:buChar char="v"/>
            </a:pPr>
            <a:r>
              <a:rPr lang="el-GR" sz="2000" dirty="0" smtClean="0">
                <a:solidFill>
                  <a:srgbClr val="064975"/>
                </a:solidFill>
              </a:rPr>
              <a:t>Αποφυγή της παρατεταμένης αβεβαιότητας και ψυχικής φόρτισης</a:t>
            </a:r>
          </a:p>
          <a:p>
            <a:pPr>
              <a:buClr>
                <a:srgbClr val="F7941E"/>
              </a:buClr>
              <a:buFont typeface="Wingdings" pitchFamily="2" charset="2"/>
              <a:buChar char="v"/>
            </a:pPr>
            <a:r>
              <a:rPr lang="el-GR" sz="2000" dirty="0">
                <a:solidFill>
                  <a:srgbClr val="064975"/>
                </a:solidFill>
              </a:rPr>
              <a:t>Διαχείριση των εντάσεων  με τρόπο που θα οδηγήσει σε λύση</a:t>
            </a:r>
          </a:p>
          <a:p>
            <a:pPr>
              <a:buClr>
                <a:srgbClr val="F7941E"/>
              </a:buClr>
              <a:buFont typeface="Wingdings" pitchFamily="2" charset="2"/>
              <a:buChar char="v"/>
            </a:pPr>
            <a:r>
              <a:rPr lang="en-US" sz="2000" dirty="0" smtClean="0">
                <a:solidFill>
                  <a:srgbClr val="064975"/>
                </a:solidFill>
              </a:rPr>
              <a:t>Win- win </a:t>
            </a:r>
            <a:r>
              <a:rPr lang="el-GR" sz="2000" dirty="0" smtClean="0">
                <a:solidFill>
                  <a:srgbClr val="064975"/>
                </a:solidFill>
              </a:rPr>
              <a:t>επίλυση της διαφοράς  </a:t>
            </a:r>
            <a:endParaRPr lang="en-US" sz="2000" dirty="0" smtClean="0">
              <a:solidFill>
                <a:srgbClr val="064975"/>
              </a:solidFill>
            </a:endParaRPr>
          </a:p>
          <a:p>
            <a:pPr>
              <a:buClr>
                <a:srgbClr val="F7941E"/>
              </a:buClr>
              <a:buFont typeface="Wingdings" pitchFamily="2" charset="2"/>
              <a:buChar char="v"/>
            </a:pPr>
            <a:r>
              <a:rPr lang="el-GR" sz="2000" dirty="0" smtClean="0">
                <a:solidFill>
                  <a:srgbClr val="064975"/>
                </a:solidFill>
              </a:rPr>
              <a:t>Οι ίδιοι οι εμπλεκόμενοι ελέγχουν τη διαδικασία </a:t>
            </a:r>
          </a:p>
          <a:p>
            <a:pPr>
              <a:buClr>
                <a:srgbClr val="F7941E"/>
              </a:buClr>
              <a:buFont typeface="Wingdings" pitchFamily="2" charset="2"/>
              <a:buChar char="v"/>
            </a:pPr>
            <a:r>
              <a:rPr lang="el-GR" sz="2000" dirty="0" smtClean="0">
                <a:solidFill>
                  <a:srgbClr val="064975"/>
                </a:solidFill>
              </a:rPr>
              <a:t>Σφαιρική αντιμετώπιση των πτυχών του εκάστοτε προβλήματος</a:t>
            </a:r>
            <a:r>
              <a:rPr lang="en-US" sz="2000" dirty="0" smtClean="0">
                <a:solidFill>
                  <a:srgbClr val="064975"/>
                </a:solidFill>
              </a:rPr>
              <a:t> </a:t>
            </a:r>
            <a:r>
              <a:rPr lang="el-GR" sz="2000" dirty="0" smtClean="0">
                <a:solidFill>
                  <a:srgbClr val="064975"/>
                </a:solidFill>
              </a:rPr>
              <a:t>(νομική, οικονομική, ψυχική, συναισθηματική, κοινωνική κ.λπ.)</a:t>
            </a:r>
          </a:p>
          <a:p>
            <a:pPr>
              <a:buClr>
                <a:srgbClr val="F7941E"/>
              </a:buClr>
              <a:buFont typeface="Wingdings" pitchFamily="2" charset="2"/>
              <a:buChar char="v"/>
            </a:pPr>
            <a:r>
              <a:rPr lang="el-GR" sz="2000" dirty="0">
                <a:solidFill>
                  <a:srgbClr val="064975"/>
                </a:solidFill>
              </a:rPr>
              <a:t>Οι συνεργασίες διαφυλάσσονται και συχνά διευρύνονται </a:t>
            </a:r>
          </a:p>
          <a:p>
            <a:pPr>
              <a:buClr>
                <a:srgbClr val="F7941E"/>
              </a:buClr>
              <a:buFont typeface="Wingdings" pitchFamily="2" charset="2"/>
              <a:buChar char="v"/>
            </a:pPr>
            <a:r>
              <a:rPr lang="el-GR" sz="2000" dirty="0" smtClean="0">
                <a:solidFill>
                  <a:srgbClr val="064975"/>
                </a:solidFill>
              </a:rPr>
              <a:t>Εμπιστευτικότητα και διασφαλισμένη εχεμύθεια </a:t>
            </a:r>
          </a:p>
        </p:txBody>
      </p:sp>
    </p:spTree>
    <p:extLst>
      <p:ext uri="{BB962C8B-B14F-4D97-AF65-F5344CB8AC3E}">
        <p14:creationId xmlns:p14="http://schemas.microsoft.com/office/powerpoint/2010/main" val="93270317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1 - Τίτλος"/>
          <p:cNvSpPr>
            <a:spLocks noGrp="1"/>
          </p:cNvSpPr>
          <p:nvPr>
            <p:ph type="title"/>
          </p:nvPr>
        </p:nvSpPr>
        <p:spPr>
          <a:xfrm>
            <a:off x="467544" y="0"/>
            <a:ext cx="8229600" cy="1143000"/>
          </a:xfrm>
        </p:spPr>
        <p:txBody>
          <a:bodyPr>
            <a:normAutofit/>
          </a:bodyPr>
          <a:lstStyle/>
          <a:p>
            <a:pPr algn="ctr"/>
            <a:r>
              <a:rPr lang="el-GR" sz="4400" u="sng" dirty="0" smtClean="0">
                <a:solidFill>
                  <a:srgbClr val="1F497D"/>
                </a:solidFill>
              </a:rPr>
              <a:t>Δικαστήρια</a:t>
            </a:r>
            <a:r>
              <a:rPr lang="en-US" sz="4400" b="1" u="sng" dirty="0" smtClean="0">
                <a:solidFill>
                  <a:srgbClr val="1F497D"/>
                </a:solidFill>
              </a:rPr>
              <a:t> </a:t>
            </a:r>
            <a:r>
              <a:rPr lang="en-US" sz="4400" u="sng" dirty="0" smtClean="0">
                <a:solidFill>
                  <a:srgbClr val="FF0000"/>
                </a:solidFill>
              </a:rPr>
              <a:t>Vs</a:t>
            </a:r>
            <a:r>
              <a:rPr lang="el-GR" sz="4400" b="1" u="sng" dirty="0" smtClean="0">
                <a:solidFill>
                  <a:srgbClr val="FF0000"/>
                </a:solidFill>
              </a:rPr>
              <a:t> </a:t>
            </a:r>
            <a:r>
              <a:rPr lang="el-GR" sz="4400" u="sng" dirty="0" smtClean="0">
                <a:solidFill>
                  <a:schemeClr val="tx2"/>
                </a:solidFill>
              </a:rPr>
              <a:t>Διαμεσολάβηση</a:t>
            </a:r>
            <a:r>
              <a:rPr lang="el-GR" sz="4400" b="1" u="sng" dirty="0" smtClean="0">
                <a:solidFill>
                  <a:schemeClr val="tx1"/>
                </a:solidFill>
              </a:rPr>
              <a:t> </a:t>
            </a:r>
          </a:p>
        </p:txBody>
      </p:sp>
      <p:sp>
        <p:nvSpPr>
          <p:cNvPr id="7" name="6 - Θέση κειμένου"/>
          <p:cNvSpPr>
            <a:spLocks noGrp="1"/>
          </p:cNvSpPr>
          <p:nvPr>
            <p:ph type="body" idx="1"/>
          </p:nvPr>
        </p:nvSpPr>
        <p:spPr>
          <a:xfrm>
            <a:off x="467544" y="1988840"/>
            <a:ext cx="3657600" cy="639762"/>
          </a:xfrm>
        </p:spPr>
        <p:txBody>
          <a:bodyPr/>
          <a:lstStyle/>
          <a:p>
            <a:pPr algn="ctr"/>
            <a:r>
              <a:rPr lang="el-GR" dirty="0" smtClean="0">
                <a:solidFill>
                  <a:schemeClr val="accent2"/>
                </a:solidFill>
              </a:rPr>
              <a:t>Δικαστική οδός</a:t>
            </a:r>
            <a:endParaRPr lang="el-GR" dirty="0">
              <a:solidFill>
                <a:schemeClr val="accent2"/>
              </a:solidFill>
            </a:endParaRPr>
          </a:p>
        </p:txBody>
      </p:sp>
      <p:sp>
        <p:nvSpPr>
          <p:cNvPr id="3" name="2 - Θέση περιεχομένου"/>
          <p:cNvSpPr>
            <a:spLocks noGrp="1"/>
          </p:cNvSpPr>
          <p:nvPr>
            <p:ph sz="half" idx="2"/>
          </p:nvPr>
        </p:nvSpPr>
        <p:spPr>
          <a:xfrm>
            <a:off x="395536" y="2132856"/>
            <a:ext cx="3657600" cy="3951288"/>
          </a:xfrm>
        </p:spPr>
        <p:txBody>
          <a:bodyPr>
            <a:normAutofit fontScale="92500"/>
          </a:bodyPr>
          <a:lstStyle/>
          <a:p>
            <a:pPr marL="420624" indent="-384048" algn="ctr" fontAlgn="auto">
              <a:spcAft>
                <a:spcPts val="0"/>
              </a:spcAft>
              <a:buFont typeface="Wingdings 2"/>
              <a:buNone/>
              <a:defRPr/>
            </a:pPr>
            <a:endParaRPr lang="el-GR" b="1" u="sng" dirty="0" smtClean="0">
              <a:solidFill>
                <a:schemeClr val="accent1"/>
              </a:solidFill>
            </a:endParaRPr>
          </a:p>
          <a:p>
            <a:pPr marL="420624" indent="-384048" fontAlgn="auto">
              <a:spcAft>
                <a:spcPts val="0"/>
              </a:spcAft>
              <a:buFont typeface="Wingdings" pitchFamily="2" charset="2"/>
              <a:buChar char="Ø"/>
              <a:defRPr/>
            </a:pPr>
            <a:r>
              <a:rPr lang="el-GR" dirty="0" smtClean="0">
                <a:solidFill>
                  <a:schemeClr val="accent1"/>
                </a:solidFill>
              </a:rPr>
              <a:t>«</a:t>
            </a:r>
            <a:r>
              <a:rPr lang="el-GR" sz="2400" dirty="0" smtClean="0">
                <a:solidFill>
                  <a:schemeClr val="accent1"/>
                </a:solidFill>
              </a:rPr>
              <a:t>Βλέπει» στο παρελθόν</a:t>
            </a:r>
          </a:p>
          <a:p>
            <a:pPr marL="420624" indent="-384048" fontAlgn="auto">
              <a:spcAft>
                <a:spcPts val="0"/>
              </a:spcAft>
              <a:buFont typeface="Wingdings" pitchFamily="2" charset="2"/>
              <a:buChar char="Ø"/>
              <a:defRPr/>
            </a:pPr>
            <a:r>
              <a:rPr lang="el-GR" dirty="0" smtClean="0">
                <a:solidFill>
                  <a:schemeClr val="accent1"/>
                </a:solidFill>
              </a:rPr>
              <a:t>Εστιάζει στα γεγονότα</a:t>
            </a:r>
          </a:p>
          <a:p>
            <a:pPr marL="420624" indent="-384048" fontAlgn="auto">
              <a:spcAft>
                <a:spcPts val="0"/>
              </a:spcAft>
              <a:buFont typeface="Wingdings" pitchFamily="2" charset="2"/>
              <a:buChar char="Ø"/>
              <a:defRPr/>
            </a:pPr>
            <a:r>
              <a:rPr lang="el-GR" dirty="0" smtClean="0">
                <a:solidFill>
                  <a:schemeClr val="accent1"/>
                </a:solidFill>
              </a:rPr>
              <a:t>Επιδιώκει να καταλογίσει πταίσμα και ευθύνες</a:t>
            </a:r>
          </a:p>
          <a:p>
            <a:pPr marL="420624" indent="-384048" fontAlgn="auto">
              <a:spcAft>
                <a:spcPts val="0"/>
              </a:spcAft>
              <a:buFont typeface="Wingdings" pitchFamily="2" charset="2"/>
              <a:buChar char="Ø"/>
              <a:defRPr/>
            </a:pPr>
            <a:r>
              <a:rPr lang="el-GR" dirty="0" smtClean="0">
                <a:solidFill>
                  <a:schemeClr val="accent1"/>
                </a:solidFill>
              </a:rPr>
              <a:t>Καταλήγει σε «νικητές και ηττημένους»</a:t>
            </a:r>
          </a:p>
          <a:p>
            <a:pPr marL="420624" indent="-384048" fontAlgn="auto">
              <a:spcAft>
                <a:spcPts val="0"/>
              </a:spcAft>
              <a:buFont typeface="Wingdings" pitchFamily="2" charset="2"/>
              <a:buChar char="Ø"/>
              <a:defRPr/>
            </a:pPr>
            <a:r>
              <a:rPr lang="el-GR" dirty="0" smtClean="0">
                <a:solidFill>
                  <a:schemeClr val="accent1"/>
                </a:solidFill>
              </a:rPr>
              <a:t>Βάρος στη νομική εκπροσώπηση (δικηγόρους)</a:t>
            </a:r>
            <a:endParaRPr lang="el-GR" dirty="0">
              <a:solidFill>
                <a:schemeClr val="accent1"/>
              </a:solidFill>
            </a:endParaRPr>
          </a:p>
        </p:txBody>
      </p:sp>
      <p:sp>
        <p:nvSpPr>
          <p:cNvPr id="8" name="7 - Θέση κειμένου"/>
          <p:cNvSpPr>
            <a:spLocks noGrp="1"/>
          </p:cNvSpPr>
          <p:nvPr>
            <p:ph type="body" sz="quarter" idx="3"/>
          </p:nvPr>
        </p:nvSpPr>
        <p:spPr>
          <a:xfrm>
            <a:off x="4355976" y="2060848"/>
            <a:ext cx="3657600" cy="639762"/>
          </a:xfrm>
        </p:spPr>
        <p:txBody>
          <a:bodyPr/>
          <a:lstStyle/>
          <a:p>
            <a:pPr algn="ctr"/>
            <a:r>
              <a:rPr lang="el-GR" dirty="0" smtClean="0">
                <a:solidFill>
                  <a:srgbClr val="C0504D"/>
                </a:solidFill>
              </a:rPr>
              <a:t>Διαμεσολάβηση</a:t>
            </a:r>
            <a:endParaRPr lang="el-GR" dirty="0">
              <a:solidFill>
                <a:srgbClr val="C0504D"/>
              </a:solidFill>
            </a:endParaRPr>
          </a:p>
        </p:txBody>
      </p:sp>
      <p:sp>
        <p:nvSpPr>
          <p:cNvPr id="4" name="3 - Θέση περιεχομένου"/>
          <p:cNvSpPr>
            <a:spLocks noGrp="1"/>
          </p:cNvSpPr>
          <p:nvPr>
            <p:ph sz="quarter" idx="4"/>
          </p:nvPr>
        </p:nvSpPr>
        <p:spPr>
          <a:xfrm>
            <a:off x="4427984" y="2564904"/>
            <a:ext cx="3657600" cy="3951288"/>
          </a:xfrm>
        </p:spPr>
        <p:txBody>
          <a:bodyPr>
            <a:normAutofit/>
          </a:bodyPr>
          <a:lstStyle/>
          <a:p>
            <a:pPr marL="379476">
              <a:buFont typeface="Wingdings" charset="2"/>
              <a:buChar char="Ø"/>
              <a:defRPr/>
            </a:pPr>
            <a:r>
              <a:rPr lang="el-GR" dirty="0" smtClean="0">
                <a:solidFill>
                  <a:srgbClr val="4F81BD"/>
                </a:solidFill>
              </a:rPr>
              <a:t>«Βλέπει» στο μέλλον</a:t>
            </a:r>
          </a:p>
          <a:p>
            <a:pPr marL="420624" indent="-384048" fontAlgn="auto">
              <a:spcAft>
                <a:spcPts val="0"/>
              </a:spcAft>
              <a:buFont typeface="Wingdings" pitchFamily="2" charset="2"/>
              <a:buChar char="Ø"/>
              <a:defRPr/>
            </a:pPr>
            <a:r>
              <a:rPr lang="el-GR" dirty="0" smtClean="0">
                <a:solidFill>
                  <a:srgbClr val="4F81BD"/>
                </a:solidFill>
              </a:rPr>
              <a:t>Εστιάζει στις ανθρώπινες σχέσεις</a:t>
            </a:r>
          </a:p>
          <a:p>
            <a:pPr marL="420624" indent="-384048" fontAlgn="auto">
              <a:spcAft>
                <a:spcPts val="0"/>
              </a:spcAft>
              <a:buFont typeface="Wingdings" pitchFamily="2" charset="2"/>
              <a:buChar char="Ø"/>
              <a:defRPr/>
            </a:pPr>
            <a:r>
              <a:rPr lang="el-GR" dirty="0" smtClean="0">
                <a:solidFill>
                  <a:srgbClr val="4F81BD"/>
                </a:solidFill>
              </a:rPr>
              <a:t>Επιδιώκει να αποκαταστήσει σχέσεις</a:t>
            </a:r>
          </a:p>
          <a:p>
            <a:pPr marL="420624" indent="-384048" fontAlgn="auto">
              <a:spcAft>
                <a:spcPts val="0"/>
              </a:spcAft>
              <a:buFont typeface="Wingdings" pitchFamily="2" charset="2"/>
              <a:buChar char="Ø"/>
              <a:defRPr/>
            </a:pPr>
            <a:r>
              <a:rPr lang="el-GR" dirty="0" smtClean="0">
                <a:solidFill>
                  <a:srgbClr val="4F81BD"/>
                </a:solidFill>
              </a:rPr>
              <a:t>Καταλήγει σε αμοιβαία αποδεκτή συμφωνία</a:t>
            </a:r>
          </a:p>
          <a:p>
            <a:pPr marL="420624" indent="-384048" fontAlgn="auto">
              <a:spcAft>
                <a:spcPts val="0"/>
              </a:spcAft>
              <a:buFont typeface="Wingdings" pitchFamily="2" charset="2"/>
              <a:buChar char="Ø"/>
              <a:defRPr/>
            </a:pPr>
            <a:r>
              <a:rPr lang="el-GR" dirty="0" smtClean="0">
                <a:solidFill>
                  <a:srgbClr val="4F81BD"/>
                </a:solidFill>
              </a:rPr>
              <a:t>Κυρίαρχος ρόλος των  εμπλεκόμενων μερών</a:t>
            </a:r>
          </a:p>
          <a:p>
            <a:pPr marL="420624" indent="-384048" fontAlgn="auto">
              <a:spcAft>
                <a:spcPts val="0"/>
              </a:spcAft>
              <a:buFont typeface="Wingdings 2"/>
              <a:buChar char=""/>
              <a:defRPr/>
            </a:pPr>
            <a:endParaRPr lang="el-GR" dirty="0" smtClean="0"/>
          </a:p>
        </p:txBody>
      </p:sp>
      <p:sp>
        <p:nvSpPr>
          <p:cNvPr id="11" name="10 - Θέση αριθμού διαφάνειας"/>
          <p:cNvSpPr>
            <a:spLocks noGrp="1"/>
          </p:cNvSpPr>
          <p:nvPr>
            <p:ph type="sldNum" sz="quarter" idx="12"/>
          </p:nvPr>
        </p:nvSpPr>
        <p:spPr/>
        <p:txBody>
          <a:bodyPr/>
          <a:lstStyle/>
          <a:p>
            <a:fld id="{A86D187E-448B-4A13-8C0D-B34510CA5A40}" type="slidenum">
              <a:rPr lang="el-GR" smtClean="0"/>
              <a:pPr/>
              <a:t>19</a:t>
            </a:fld>
            <a:endParaRPr lang="el-GR" dirty="0"/>
          </a:p>
        </p:txBody>
      </p:sp>
      <p:pic>
        <p:nvPicPr>
          <p:cNvPr id="9" name="8 - Εικόνα" descr="378719_225619797508508_154734994596989_519917_602869448_n.jpg"/>
          <p:cNvPicPr>
            <a:picLocks noChangeAspect="1"/>
          </p:cNvPicPr>
          <p:nvPr/>
        </p:nvPicPr>
        <p:blipFill>
          <a:blip r:embed="rId3" cstate="print"/>
          <a:stretch>
            <a:fillRect/>
          </a:stretch>
        </p:blipFill>
        <p:spPr>
          <a:xfrm>
            <a:off x="1115616" y="980728"/>
            <a:ext cx="2105347" cy="1130684"/>
          </a:xfrm>
          <a:prstGeom prst="rect">
            <a:avLst/>
          </a:prstGeom>
        </p:spPr>
      </p:pic>
      <p:pic>
        <p:nvPicPr>
          <p:cNvPr id="10" name="9 - Εικόνα" descr="busmet.gif"/>
          <p:cNvPicPr>
            <a:picLocks noChangeAspect="1"/>
          </p:cNvPicPr>
          <p:nvPr/>
        </p:nvPicPr>
        <p:blipFill>
          <a:blip r:embed="rId4" cstate="print"/>
          <a:stretch>
            <a:fillRect/>
          </a:stretch>
        </p:blipFill>
        <p:spPr>
          <a:xfrm>
            <a:off x="5076056" y="548680"/>
            <a:ext cx="2304256" cy="2251729"/>
          </a:xfrm>
          <a:prstGeom prst="rect">
            <a:avLst/>
          </a:prstGeom>
        </p:spPr>
      </p:pic>
      <p:grpSp>
        <p:nvGrpSpPr>
          <p:cNvPr id="14" name="Gruppo 48"/>
          <p:cNvGrpSpPr/>
          <p:nvPr/>
        </p:nvGrpSpPr>
        <p:grpSpPr>
          <a:xfrm rot="5400000">
            <a:off x="1902934" y="3597693"/>
            <a:ext cx="4968475" cy="198831"/>
            <a:chOff x="363443" y="4894562"/>
            <a:chExt cx="8020876" cy="198831"/>
          </a:xfrm>
        </p:grpSpPr>
        <p:pic>
          <p:nvPicPr>
            <p:cNvPr id="15" name="Immagine 4"/>
            <p:cNvPicPr>
              <a:picLocks noChangeAspect="1"/>
            </p:cNvPicPr>
            <p:nvPr/>
          </p:nvPicPr>
          <p:blipFill rotWithShape="1">
            <a:blip r:embed="rId5" cstate="print">
              <a:duotone>
                <a:prstClr val="black"/>
                <a:schemeClr val="accent1">
                  <a:tint val="45000"/>
                  <a:satMod val="400000"/>
                </a:schemeClr>
              </a:duotone>
              <a:extLst>
                <a:ext uri="{28A0092B-C50C-407E-A947-70E740481C1C}">
                  <a14:useLocalDpi xmlns:a14="http://schemas.microsoft.com/office/drawing/2010/main" val="0"/>
                </a:ext>
              </a:extLst>
            </a:blip>
            <a:srcRect t="42549" r="62068" b="43439"/>
            <a:stretch/>
          </p:blipFill>
          <p:spPr bwMode="auto">
            <a:xfrm>
              <a:off x="363443" y="4894562"/>
              <a:ext cx="4010438" cy="198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Immagine 4"/>
            <p:cNvPicPr>
              <a:picLocks noChangeAspect="1"/>
            </p:cNvPicPr>
            <p:nvPr/>
          </p:nvPicPr>
          <p:blipFill rotWithShape="1">
            <a:blip r:embed="rId5" cstate="print">
              <a:duotone>
                <a:prstClr val="black"/>
                <a:schemeClr val="accent1">
                  <a:tint val="45000"/>
                  <a:satMod val="400000"/>
                </a:schemeClr>
              </a:duotone>
              <a:extLst>
                <a:ext uri="{28A0092B-C50C-407E-A947-70E740481C1C}">
                  <a14:useLocalDpi xmlns:a14="http://schemas.microsoft.com/office/drawing/2010/main" val="0"/>
                </a:ext>
              </a:extLst>
            </a:blip>
            <a:srcRect t="42549" r="62068" b="43439"/>
            <a:stretch/>
          </p:blipFill>
          <p:spPr bwMode="auto">
            <a:xfrm flipH="1">
              <a:off x="4373881" y="4894562"/>
              <a:ext cx="4010438" cy="198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7924735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u="sng" dirty="0" smtClean="0">
                <a:solidFill>
                  <a:srgbClr val="064975"/>
                </a:solidFill>
              </a:rPr>
              <a:t>Διαμεσολάβηση </a:t>
            </a:r>
            <a:br>
              <a:rPr lang="el-GR" u="sng" dirty="0" smtClean="0">
                <a:solidFill>
                  <a:srgbClr val="064975"/>
                </a:solidFill>
              </a:rPr>
            </a:br>
            <a:r>
              <a:rPr lang="el-GR" u="sng" dirty="0" smtClean="0">
                <a:solidFill>
                  <a:srgbClr val="064975"/>
                </a:solidFill>
              </a:rPr>
              <a:t>και Ασφαλιστικές Εταιρίες</a:t>
            </a:r>
            <a:endParaRPr lang="el-GR" dirty="0">
              <a:solidFill>
                <a:srgbClr val="064975"/>
              </a:solidFill>
            </a:endParaRPr>
          </a:p>
        </p:txBody>
      </p:sp>
      <p:sp>
        <p:nvSpPr>
          <p:cNvPr id="3" name="Θέση περιεχομένου 2"/>
          <p:cNvSpPr>
            <a:spLocks noGrp="1"/>
          </p:cNvSpPr>
          <p:nvPr>
            <p:ph idx="1"/>
          </p:nvPr>
        </p:nvSpPr>
        <p:spPr/>
        <p:txBody>
          <a:bodyPr>
            <a:normAutofit/>
          </a:bodyPr>
          <a:lstStyle/>
          <a:p>
            <a:pPr marL="0" indent="0">
              <a:lnSpc>
                <a:spcPct val="150000"/>
              </a:lnSpc>
              <a:buClr>
                <a:srgbClr val="F7941E"/>
              </a:buClr>
              <a:buNone/>
            </a:pPr>
            <a:r>
              <a:rPr lang="el-GR" sz="1400" b="1" dirty="0" smtClean="0">
                <a:solidFill>
                  <a:srgbClr val="064975"/>
                </a:solidFill>
              </a:rPr>
              <a:t>Εκπόνηση και παρουσίαση από τα  μέλη της Επιτροπής ΟΠΕΜΕΔ – Ε.Α.Ε.Ε. </a:t>
            </a:r>
            <a:r>
              <a:rPr lang="el-GR" sz="1400" dirty="0" smtClean="0">
                <a:solidFill>
                  <a:srgbClr val="064975"/>
                </a:solidFill>
              </a:rPr>
              <a:t>(κατά χρονική σειρά)</a:t>
            </a:r>
            <a:r>
              <a:rPr lang="el-GR" sz="1400" b="1" dirty="0" smtClean="0">
                <a:solidFill>
                  <a:srgbClr val="064975"/>
                </a:solidFill>
              </a:rPr>
              <a:t>:</a:t>
            </a:r>
          </a:p>
          <a:p>
            <a:pPr marL="0" indent="0">
              <a:lnSpc>
                <a:spcPct val="150000"/>
              </a:lnSpc>
              <a:buClr>
                <a:srgbClr val="F7941E"/>
              </a:buClr>
              <a:buNone/>
            </a:pPr>
            <a:endParaRPr lang="el-GR" sz="1400" dirty="0" smtClean="0">
              <a:solidFill>
                <a:srgbClr val="064975"/>
              </a:solidFill>
            </a:endParaRPr>
          </a:p>
          <a:p>
            <a:pPr>
              <a:lnSpc>
                <a:spcPct val="150000"/>
              </a:lnSpc>
              <a:buClr>
                <a:srgbClr val="F7941E"/>
              </a:buClr>
              <a:buFont typeface="Wingdings" pitchFamily="2" charset="2"/>
              <a:buChar char="v"/>
            </a:pPr>
            <a:r>
              <a:rPr lang="el-GR" sz="1400" b="1" dirty="0" smtClean="0">
                <a:solidFill>
                  <a:srgbClr val="064975"/>
                </a:solidFill>
              </a:rPr>
              <a:t>Σπύρου </a:t>
            </a:r>
            <a:r>
              <a:rPr lang="el-GR" sz="1400" b="1" dirty="0" err="1" smtClean="0">
                <a:solidFill>
                  <a:srgbClr val="064975"/>
                </a:solidFill>
              </a:rPr>
              <a:t>Αντωνέλου</a:t>
            </a:r>
            <a:r>
              <a:rPr lang="el-GR" sz="1400" b="1" dirty="0" smtClean="0">
                <a:solidFill>
                  <a:srgbClr val="064975"/>
                </a:solidFill>
              </a:rPr>
              <a:t> </a:t>
            </a:r>
            <a:r>
              <a:rPr lang="el-GR" sz="1400" dirty="0" smtClean="0">
                <a:solidFill>
                  <a:srgbClr val="064975"/>
                </a:solidFill>
              </a:rPr>
              <a:t>Διαπιστευμένου Διαμεσολαβητή – Δικηγόρου, Εκπαιδευτή, Συγγραφέα, Διευθυντή Κέντρου Διαμεσολάβησης του Βιοτεχνικού Επιμελητηρίου Αθηνών (Β.Ε.Α.)</a:t>
            </a:r>
            <a:r>
              <a:rPr lang="en-US" sz="1400" dirty="0" smtClean="0">
                <a:solidFill>
                  <a:srgbClr val="064975"/>
                </a:solidFill>
              </a:rPr>
              <a:t>, Instructor </a:t>
            </a:r>
            <a:r>
              <a:rPr lang="el-GR" sz="1400" dirty="0" smtClean="0">
                <a:solidFill>
                  <a:srgbClr val="064975"/>
                </a:solidFill>
              </a:rPr>
              <a:t>Πανεπιστημίου </a:t>
            </a:r>
            <a:r>
              <a:rPr lang="en-US" sz="1400" dirty="0" smtClean="0">
                <a:solidFill>
                  <a:srgbClr val="064975"/>
                </a:solidFill>
              </a:rPr>
              <a:t>MEF </a:t>
            </a:r>
            <a:r>
              <a:rPr lang="el-GR" sz="1400" dirty="0" smtClean="0">
                <a:solidFill>
                  <a:srgbClr val="064975"/>
                </a:solidFill>
              </a:rPr>
              <a:t>Κωνσταντινούπολης</a:t>
            </a:r>
          </a:p>
          <a:p>
            <a:pPr>
              <a:lnSpc>
                <a:spcPct val="150000"/>
              </a:lnSpc>
              <a:buClr>
                <a:srgbClr val="F7941E"/>
              </a:buClr>
              <a:buFont typeface="Wingdings" pitchFamily="2" charset="2"/>
              <a:buChar char="v"/>
            </a:pPr>
            <a:r>
              <a:rPr lang="el-GR" sz="1400" b="1" dirty="0" smtClean="0">
                <a:solidFill>
                  <a:srgbClr val="064975"/>
                </a:solidFill>
              </a:rPr>
              <a:t>Γεωργίας Αγγελιδάκη </a:t>
            </a:r>
            <a:r>
              <a:rPr lang="el-GR" sz="1400" dirty="0" smtClean="0">
                <a:solidFill>
                  <a:srgbClr val="064975"/>
                </a:solidFill>
              </a:rPr>
              <a:t>Διαπιστευμένης Διαμεσολαβήτριας </a:t>
            </a:r>
            <a:r>
              <a:rPr lang="el-GR" sz="1400" dirty="0">
                <a:solidFill>
                  <a:srgbClr val="064975"/>
                </a:solidFill>
              </a:rPr>
              <a:t>– </a:t>
            </a:r>
            <a:r>
              <a:rPr lang="el-GR" sz="1400" dirty="0" smtClean="0">
                <a:solidFill>
                  <a:srgbClr val="064975"/>
                </a:solidFill>
              </a:rPr>
              <a:t>Δικηγόρου, Νομικής Συμβούλου Ε.Σ.Ε.Ε.  </a:t>
            </a:r>
            <a:endParaRPr lang="en-US" sz="1400" dirty="0" smtClean="0">
              <a:solidFill>
                <a:srgbClr val="064975"/>
              </a:solidFill>
            </a:endParaRPr>
          </a:p>
          <a:p>
            <a:pPr>
              <a:lnSpc>
                <a:spcPct val="150000"/>
              </a:lnSpc>
              <a:buClr>
                <a:srgbClr val="F7941E"/>
              </a:buClr>
              <a:buFont typeface="Wingdings" pitchFamily="2" charset="2"/>
              <a:buChar char="v"/>
            </a:pPr>
            <a:r>
              <a:rPr lang="el-GR" sz="1400" b="1" dirty="0" smtClean="0">
                <a:solidFill>
                  <a:srgbClr val="064975"/>
                </a:solidFill>
              </a:rPr>
              <a:t>Έλενας </a:t>
            </a:r>
            <a:r>
              <a:rPr lang="el-GR" sz="1400" b="1" dirty="0" err="1" smtClean="0">
                <a:solidFill>
                  <a:srgbClr val="064975"/>
                </a:solidFill>
              </a:rPr>
              <a:t>Κολτσάκη</a:t>
            </a:r>
            <a:r>
              <a:rPr lang="el-GR" sz="1400" b="1" dirty="0" smtClean="0">
                <a:solidFill>
                  <a:srgbClr val="064975"/>
                </a:solidFill>
              </a:rPr>
              <a:t> </a:t>
            </a:r>
            <a:r>
              <a:rPr lang="el-GR" sz="1400" dirty="0">
                <a:solidFill>
                  <a:srgbClr val="064975"/>
                </a:solidFill>
              </a:rPr>
              <a:t>Διαπιστευμένου Διαμεσολαβητή – Δικηγόρου, </a:t>
            </a:r>
            <a:r>
              <a:rPr lang="el-GR" sz="1400" dirty="0" smtClean="0">
                <a:solidFill>
                  <a:srgbClr val="064975"/>
                </a:solidFill>
              </a:rPr>
              <a:t>Εκπαιδεύτριας, Διδάκτορος Νομικής</a:t>
            </a:r>
            <a:endParaRPr lang="el-GR" sz="1400" dirty="0">
              <a:solidFill>
                <a:srgbClr val="064975"/>
              </a:solidFill>
            </a:endParaRPr>
          </a:p>
          <a:p>
            <a:pPr>
              <a:lnSpc>
                <a:spcPct val="150000"/>
              </a:lnSpc>
              <a:buClr>
                <a:srgbClr val="F7941E"/>
              </a:buClr>
              <a:buFont typeface="Wingdings" pitchFamily="2" charset="2"/>
              <a:buChar char="v"/>
            </a:pPr>
            <a:r>
              <a:rPr lang="el-GR" sz="1400" b="1" dirty="0">
                <a:solidFill>
                  <a:srgbClr val="064975"/>
                </a:solidFill>
              </a:rPr>
              <a:t>Δημήτρη Θεοχάρη </a:t>
            </a:r>
            <a:r>
              <a:rPr lang="el-GR" sz="1400" dirty="0">
                <a:solidFill>
                  <a:srgbClr val="064975"/>
                </a:solidFill>
              </a:rPr>
              <a:t>Διαπιστευμένου Διαμεσολαβητή – Δικηγόρου, </a:t>
            </a:r>
            <a:r>
              <a:rPr lang="el-GR" sz="1400" dirty="0" smtClean="0">
                <a:solidFill>
                  <a:srgbClr val="064975"/>
                </a:solidFill>
              </a:rPr>
              <a:t>Εκπαιδευτή, Συγγραφέα, Διδάκτορος Νομικής</a:t>
            </a:r>
          </a:p>
          <a:p>
            <a:pPr marL="0" indent="0">
              <a:lnSpc>
                <a:spcPct val="150000"/>
              </a:lnSpc>
              <a:buClr>
                <a:srgbClr val="F7941E"/>
              </a:buClr>
              <a:buNone/>
            </a:pPr>
            <a:endParaRPr lang="el-GR" sz="1400" dirty="0" smtClean="0">
              <a:solidFill>
                <a:srgbClr val="FF0000"/>
              </a:solidFill>
            </a:endParaRPr>
          </a:p>
          <a:p>
            <a:pPr marL="0" indent="0">
              <a:lnSpc>
                <a:spcPct val="150000"/>
              </a:lnSpc>
              <a:buClr>
                <a:srgbClr val="F7941E"/>
              </a:buClr>
              <a:buNone/>
            </a:pPr>
            <a:endParaRPr lang="el-GR" sz="1400" dirty="0" smtClean="0">
              <a:solidFill>
                <a:srgbClr val="064975"/>
              </a:solidFill>
            </a:endParaRPr>
          </a:p>
          <a:p>
            <a:pPr marL="0" indent="0">
              <a:lnSpc>
                <a:spcPct val="150000"/>
              </a:lnSpc>
              <a:buClr>
                <a:srgbClr val="F7941E"/>
              </a:buClr>
              <a:buNone/>
            </a:pPr>
            <a:r>
              <a:rPr lang="el-GR" sz="1400" b="1" dirty="0" smtClean="0">
                <a:solidFill>
                  <a:srgbClr val="064975"/>
                </a:solidFill>
              </a:rPr>
              <a:t>Οι παρουσιαστές και ο ΟΠΕΜΕΔ ευχαριστούν την Ε.Α.Ε.Ε. και τη Νομική της </a:t>
            </a:r>
            <a:r>
              <a:rPr lang="el-GR" sz="1400" b="1" dirty="0">
                <a:solidFill>
                  <a:srgbClr val="064975"/>
                </a:solidFill>
              </a:rPr>
              <a:t>Υ</a:t>
            </a:r>
            <a:r>
              <a:rPr lang="el-GR" sz="1400" b="1" dirty="0" smtClean="0">
                <a:solidFill>
                  <a:srgbClr val="064975"/>
                </a:solidFill>
              </a:rPr>
              <a:t>πηρεσία</a:t>
            </a:r>
            <a:r>
              <a:rPr lang="el-GR" sz="1400" dirty="0" smtClean="0">
                <a:solidFill>
                  <a:srgbClr val="064975"/>
                </a:solidFill>
              </a:rPr>
              <a:t> </a:t>
            </a:r>
            <a:r>
              <a:rPr lang="el-GR" sz="1400" b="1" dirty="0" smtClean="0">
                <a:solidFill>
                  <a:srgbClr val="064975"/>
                </a:solidFill>
              </a:rPr>
              <a:t>για τη φιλοξενία</a:t>
            </a:r>
            <a:r>
              <a:rPr lang="el-GR" sz="1400" b="1" dirty="0">
                <a:solidFill>
                  <a:srgbClr val="064975"/>
                </a:solidFill>
              </a:rPr>
              <a:t>.</a:t>
            </a:r>
          </a:p>
        </p:txBody>
      </p:sp>
    </p:spTree>
    <p:extLst>
      <p:ext uri="{BB962C8B-B14F-4D97-AF65-F5344CB8AC3E}">
        <p14:creationId xmlns:p14="http://schemas.microsoft.com/office/powerpoint/2010/main" val="296702170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fld id="{B0974BBE-4799-4CA5-95AF-D908DB0801E2}" type="slidenum">
              <a:rPr lang="it-IT" smtClean="0"/>
              <a:pPr/>
              <a:t>20</a:t>
            </a:fld>
            <a:endParaRPr lang="it-IT"/>
          </a:p>
        </p:txBody>
      </p:sp>
      <p:cxnSp>
        <p:nvCxnSpPr>
          <p:cNvPr id="14" name="Connettore 1 13"/>
          <p:cNvCxnSpPr/>
          <p:nvPr/>
        </p:nvCxnSpPr>
        <p:spPr>
          <a:xfrm>
            <a:off x="11553689" y="4397798"/>
            <a:ext cx="22860"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Segnaposto numero diapositiva 1"/>
          <p:cNvSpPr txBox="1">
            <a:spLocks/>
          </p:cNvSpPr>
          <p:nvPr/>
        </p:nvSpPr>
        <p:spPr>
          <a:xfrm>
            <a:off x="6902896" y="6453336"/>
            <a:ext cx="2133600" cy="365125"/>
          </a:xfrm>
          <a:prstGeom prst="rect">
            <a:avLst/>
          </a:prstGeom>
        </p:spPr>
        <p:txBody>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dirty="0"/>
          </a:p>
        </p:txBody>
      </p:sp>
      <p:sp>
        <p:nvSpPr>
          <p:cNvPr id="42" name="Rettangolo 41"/>
          <p:cNvSpPr/>
          <p:nvPr/>
        </p:nvSpPr>
        <p:spPr>
          <a:xfrm>
            <a:off x="1014628" y="1279249"/>
            <a:ext cx="1872000" cy="99829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43" name="Immagine 4"/>
          <p:cNvPicPr>
            <a:picLocks noChangeAspect="1"/>
          </p:cNvPicPr>
          <p:nvPr/>
        </p:nvPicPr>
        <p:blipFill rotWithShape="1">
          <a:blip r:embed="rId3" cstate="print">
            <a:biLevel thresh="50000"/>
            <a:extLst>
              <a:ext uri="{28A0092B-C50C-407E-A947-70E740481C1C}">
                <a14:useLocalDpi xmlns:a14="http://schemas.microsoft.com/office/drawing/2010/main" val="0"/>
              </a:ext>
            </a:extLst>
          </a:blip>
          <a:srcRect r="50447"/>
          <a:stretch/>
        </p:blipFill>
        <p:spPr bwMode="auto">
          <a:xfrm>
            <a:off x="826392" y="1628800"/>
            <a:ext cx="2060235" cy="582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 name="CasellaDiTesto 43"/>
          <p:cNvSpPr txBox="1"/>
          <p:nvPr/>
        </p:nvSpPr>
        <p:spPr>
          <a:xfrm>
            <a:off x="1004484" y="1388760"/>
            <a:ext cx="1877051" cy="338554"/>
          </a:xfrm>
          <a:prstGeom prst="rect">
            <a:avLst/>
          </a:prstGeom>
          <a:noFill/>
        </p:spPr>
        <p:txBody>
          <a:bodyPr wrap="square" rtlCol="0">
            <a:spAutoFit/>
          </a:bodyPr>
          <a:lstStyle/>
          <a:p>
            <a:pPr algn="ctr"/>
            <a:r>
              <a:rPr lang="el-GR" sz="1600" cap="small" dirty="0" smtClean="0">
                <a:solidFill>
                  <a:schemeClr val="bg1"/>
                </a:solidFill>
              </a:rPr>
              <a:t>ΔΙΑΙΤΗΣΙΑ</a:t>
            </a:r>
            <a:endParaRPr lang="en-US" sz="1600" cap="small" dirty="0">
              <a:solidFill>
                <a:schemeClr val="bg1"/>
              </a:solidFill>
            </a:endParaRPr>
          </a:p>
        </p:txBody>
      </p:sp>
      <p:grpSp>
        <p:nvGrpSpPr>
          <p:cNvPr id="49" name="Gruppo 48"/>
          <p:cNvGrpSpPr/>
          <p:nvPr/>
        </p:nvGrpSpPr>
        <p:grpSpPr>
          <a:xfrm rot="5400000">
            <a:off x="1902934" y="3597693"/>
            <a:ext cx="4968475" cy="198831"/>
            <a:chOff x="363443" y="4894562"/>
            <a:chExt cx="8020876" cy="198831"/>
          </a:xfrm>
        </p:grpSpPr>
        <p:pic>
          <p:nvPicPr>
            <p:cNvPr id="50" name="Immagine 4"/>
            <p:cNvPicPr>
              <a:picLocks noChangeAspect="1"/>
            </p:cNvPicPr>
            <p:nvPr/>
          </p:nvPicPr>
          <p:blipFill rotWithShape="1">
            <a:blip r:embed="rId3" cstate="print">
              <a:duotone>
                <a:prstClr val="black"/>
                <a:schemeClr val="accent1">
                  <a:tint val="45000"/>
                  <a:satMod val="400000"/>
                </a:schemeClr>
              </a:duotone>
              <a:extLst>
                <a:ext uri="{28A0092B-C50C-407E-A947-70E740481C1C}">
                  <a14:useLocalDpi xmlns:a14="http://schemas.microsoft.com/office/drawing/2010/main" val="0"/>
                </a:ext>
              </a:extLst>
            </a:blip>
            <a:srcRect t="42549" r="62068" b="43439"/>
            <a:stretch/>
          </p:blipFill>
          <p:spPr bwMode="auto">
            <a:xfrm>
              <a:off x="363443" y="4894562"/>
              <a:ext cx="4010438" cy="198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 name="Immagine 4"/>
            <p:cNvPicPr>
              <a:picLocks noChangeAspect="1"/>
            </p:cNvPicPr>
            <p:nvPr/>
          </p:nvPicPr>
          <p:blipFill rotWithShape="1">
            <a:blip r:embed="rId3" cstate="print">
              <a:duotone>
                <a:prstClr val="black"/>
                <a:schemeClr val="accent1">
                  <a:tint val="45000"/>
                  <a:satMod val="400000"/>
                </a:schemeClr>
              </a:duotone>
              <a:extLst>
                <a:ext uri="{28A0092B-C50C-407E-A947-70E740481C1C}">
                  <a14:useLocalDpi xmlns:a14="http://schemas.microsoft.com/office/drawing/2010/main" val="0"/>
                </a:ext>
              </a:extLst>
            </a:blip>
            <a:srcRect t="42549" r="62068" b="43439"/>
            <a:stretch/>
          </p:blipFill>
          <p:spPr bwMode="auto">
            <a:xfrm flipH="1">
              <a:off x="4373881" y="4894562"/>
              <a:ext cx="4010438" cy="198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2" name="Rettangolo 51"/>
          <p:cNvSpPr/>
          <p:nvPr/>
        </p:nvSpPr>
        <p:spPr>
          <a:xfrm>
            <a:off x="5184842" y="1279249"/>
            <a:ext cx="1872000" cy="9982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53" name="Immagine 4"/>
          <p:cNvPicPr>
            <a:picLocks noChangeAspect="1"/>
          </p:cNvPicPr>
          <p:nvPr/>
        </p:nvPicPr>
        <p:blipFill rotWithShape="1">
          <a:blip r:embed="rId3" cstate="print">
            <a:biLevel thresh="50000"/>
            <a:extLst>
              <a:ext uri="{28A0092B-C50C-407E-A947-70E740481C1C}">
                <a14:useLocalDpi xmlns:a14="http://schemas.microsoft.com/office/drawing/2010/main" val="0"/>
              </a:ext>
            </a:extLst>
          </a:blip>
          <a:srcRect r="50447"/>
          <a:stretch/>
        </p:blipFill>
        <p:spPr bwMode="auto">
          <a:xfrm>
            <a:off x="4996606" y="1694628"/>
            <a:ext cx="2060235" cy="582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CasellaDiTesto 54"/>
          <p:cNvSpPr txBox="1"/>
          <p:nvPr/>
        </p:nvSpPr>
        <p:spPr>
          <a:xfrm>
            <a:off x="5129148" y="1376431"/>
            <a:ext cx="1996580" cy="338554"/>
          </a:xfrm>
          <a:prstGeom prst="rect">
            <a:avLst/>
          </a:prstGeom>
          <a:noFill/>
        </p:spPr>
        <p:txBody>
          <a:bodyPr wrap="square" rtlCol="0">
            <a:spAutoFit/>
          </a:bodyPr>
          <a:lstStyle/>
          <a:p>
            <a:pPr algn="ctr"/>
            <a:r>
              <a:rPr lang="el-GR" sz="1600" cap="small" dirty="0" smtClean="0">
                <a:solidFill>
                  <a:schemeClr val="bg1"/>
                </a:solidFill>
              </a:rPr>
              <a:t>ΔΙΑΜΕΣΟΛΑΒΗΣΗ</a:t>
            </a:r>
            <a:endParaRPr lang="en-US" sz="1600" cap="small" dirty="0">
              <a:solidFill>
                <a:schemeClr val="bg1"/>
              </a:solidFill>
            </a:endParaRPr>
          </a:p>
        </p:txBody>
      </p:sp>
      <p:sp>
        <p:nvSpPr>
          <p:cNvPr id="63" name="Segnaposto contenuto 1"/>
          <p:cNvSpPr>
            <a:spLocks noGrp="1"/>
          </p:cNvSpPr>
          <p:nvPr>
            <p:ph idx="1"/>
          </p:nvPr>
        </p:nvSpPr>
        <p:spPr>
          <a:xfrm>
            <a:off x="871901" y="2420888"/>
            <a:ext cx="3515276" cy="3253274"/>
          </a:xfrm>
        </p:spPr>
        <p:txBody>
          <a:bodyPr>
            <a:noAutofit/>
          </a:bodyPr>
          <a:lstStyle/>
          <a:p>
            <a:pPr defTabSz="762000">
              <a:lnSpc>
                <a:spcPct val="80000"/>
              </a:lnSpc>
              <a:buFont typeface="Wingdings" charset="2"/>
              <a:buChar char="Ø"/>
              <a:tabLst>
                <a:tab pos="4097338" algn="l"/>
              </a:tabLst>
            </a:pPr>
            <a:r>
              <a:rPr lang="el-GR" altLang="en-US" sz="2000" dirty="0" smtClean="0">
                <a:ea typeface="ＭＳ Ｐゴシック" pitchFamily="34" charset="-128"/>
              </a:rPr>
              <a:t>Ανταγωνιστική</a:t>
            </a:r>
          </a:p>
          <a:p>
            <a:pPr defTabSz="762000">
              <a:lnSpc>
                <a:spcPct val="80000"/>
              </a:lnSpc>
              <a:buFont typeface="Wingdings" charset="2"/>
              <a:buChar char="Ø"/>
              <a:tabLst>
                <a:tab pos="4097338" algn="l"/>
              </a:tabLst>
            </a:pPr>
            <a:r>
              <a:rPr lang="el-GR" altLang="en-US" sz="2000" dirty="0" smtClean="0">
                <a:ea typeface="ＭＳ Ｐゴシック" pitchFamily="34" charset="-128"/>
              </a:rPr>
              <a:t>«Αποδιοργανωτική» για επιχειρήσεις</a:t>
            </a:r>
          </a:p>
          <a:p>
            <a:pPr defTabSz="762000">
              <a:lnSpc>
                <a:spcPct val="80000"/>
              </a:lnSpc>
              <a:buFont typeface="Wingdings" charset="2"/>
              <a:buChar char="Ø"/>
              <a:tabLst>
                <a:tab pos="4097338" algn="l"/>
              </a:tabLst>
            </a:pPr>
            <a:r>
              <a:rPr lang="el-GR" altLang="en-US" sz="2000" dirty="0" smtClean="0">
                <a:ea typeface="ＭＳ Ｐゴシック" pitchFamily="34" charset="-128"/>
              </a:rPr>
              <a:t>Εκδίδεται απόφαση</a:t>
            </a:r>
          </a:p>
          <a:p>
            <a:pPr defTabSz="762000">
              <a:lnSpc>
                <a:spcPct val="80000"/>
              </a:lnSpc>
              <a:buFont typeface="Wingdings" charset="2"/>
              <a:buChar char="Ø"/>
              <a:tabLst>
                <a:tab pos="4097338" algn="l"/>
              </a:tabLst>
            </a:pPr>
            <a:r>
              <a:rPr lang="el-GR" altLang="en-US" sz="2000" dirty="0">
                <a:ea typeface="ＭＳ Ｐゴシック" pitchFamily="34" charset="-128"/>
              </a:rPr>
              <a:t>Υ</a:t>
            </a:r>
            <a:r>
              <a:rPr lang="el-GR" altLang="en-US" sz="2000" dirty="0" smtClean="0">
                <a:ea typeface="ＭＳ Ｐゴシック" pitchFamily="34" charset="-128"/>
              </a:rPr>
              <a:t>περισχύει </a:t>
            </a:r>
            <a:r>
              <a:rPr lang="el-GR" altLang="en-US" sz="2000" dirty="0">
                <a:ea typeface="ＭＳ Ｐゴシック" pitchFamily="34" charset="-128"/>
              </a:rPr>
              <a:t>ο νόμος </a:t>
            </a:r>
            <a:endParaRPr lang="el-GR" altLang="en-US" sz="2000" dirty="0" smtClean="0">
              <a:ea typeface="ＭＳ Ｐゴシック" pitchFamily="34" charset="-128"/>
            </a:endParaRPr>
          </a:p>
          <a:p>
            <a:pPr defTabSz="762000">
              <a:lnSpc>
                <a:spcPct val="80000"/>
              </a:lnSpc>
              <a:buFont typeface="Wingdings" charset="2"/>
              <a:buChar char="Ø"/>
              <a:tabLst>
                <a:tab pos="4097338" algn="l"/>
              </a:tabLst>
            </a:pPr>
            <a:r>
              <a:rPr lang="el-GR" altLang="en-US" sz="2000" dirty="0">
                <a:ea typeface="ＭＳ Ｐゴシック" pitchFamily="34" charset="-128"/>
              </a:rPr>
              <a:t>Μ</a:t>
            </a:r>
            <a:r>
              <a:rPr lang="el-GR" altLang="en-US" sz="2000" dirty="0" smtClean="0">
                <a:ea typeface="ＭＳ Ｐゴシック" pitchFamily="34" charset="-128"/>
              </a:rPr>
              <a:t>όνο </a:t>
            </a:r>
            <a:r>
              <a:rPr lang="el-GR" altLang="en-US" sz="2000" dirty="0">
                <a:ea typeface="ＭＳ Ｐゴシック" pitchFamily="34" charset="-128"/>
              </a:rPr>
              <a:t>κοινές </a:t>
            </a:r>
            <a:r>
              <a:rPr lang="el-GR" altLang="en-US" sz="2000" dirty="0" smtClean="0">
                <a:ea typeface="ＭＳ Ｐゴシック" pitchFamily="34" charset="-128"/>
              </a:rPr>
              <a:t>συναντήσεις</a:t>
            </a:r>
          </a:p>
          <a:p>
            <a:pPr defTabSz="762000">
              <a:lnSpc>
                <a:spcPct val="80000"/>
              </a:lnSpc>
              <a:buFont typeface="Wingdings" charset="2"/>
              <a:buChar char="Ø"/>
              <a:tabLst>
                <a:tab pos="4097338" algn="l"/>
              </a:tabLst>
            </a:pPr>
            <a:r>
              <a:rPr lang="el-GR" altLang="en-US" sz="2000" dirty="0" smtClean="0">
                <a:ea typeface="ＭＳ Ｐゴシック" pitchFamily="34" charset="-128"/>
              </a:rPr>
              <a:t>Χρ</a:t>
            </a:r>
            <a:r>
              <a:rPr lang="el-GR" altLang="en-US" sz="2000" dirty="0" smtClean="0">
                <a:ea typeface="ＭＳ Ｐゴシック" pitchFamily="34" charset="-128"/>
              </a:rPr>
              <a:t>όνος ?</a:t>
            </a:r>
            <a:endParaRPr lang="el-GR" altLang="en-US" sz="2000" dirty="0" smtClean="0">
              <a:ea typeface="ＭＳ Ｐゴシック" pitchFamily="34" charset="-128"/>
            </a:endParaRPr>
          </a:p>
          <a:p>
            <a:pPr defTabSz="762000">
              <a:lnSpc>
                <a:spcPct val="80000"/>
              </a:lnSpc>
              <a:buFont typeface="Wingdings" charset="2"/>
              <a:buChar char="Ø"/>
              <a:tabLst>
                <a:tab pos="4097338" algn="l"/>
              </a:tabLst>
            </a:pPr>
            <a:r>
              <a:rPr lang="el-GR" altLang="en-US" sz="2000" dirty="0" smtClean="0">
                <a:ea typeface="ＭＳ Ｐゴシック" pitchFamily="34" charset="-128"/>
              </a:rPr>
              <a:t>Κ</a:t>
            </a:r>
            <a:r>
              <a:rPr lang="el-GR" altLang="en-US" sz="2000" dirty="0" smtClean="0">
                <a:ea typeface="ＭＳ Ｐゴシック" pitchFamily="34" charset="-128"/>
              </a:rPr>
              <a:t>όστος ?</a:t>
            </a:r>
            <a:endParaRPr lang="el-GR" altLang="en-US" sz="2000" dirty="0" smtClean="0">
              <a:ea typeface="ＭＳ Ｐゴシック" pitchFamily="34" charset="-128"/>
            </a:endParaRPr>
          </a:p>
          <a:p>
            <a:pPr defTabSz="762000">
              <a:lnSpc>
                <a:spcPct val="80000"/>
              </a:lnSpc>
              <a:buFont typeface="Wingdings" charset="2"/>
              <a:buChar char="Ø"/>
              <a:tabLst>
                <a:tab pos="4097338" algn="l"/>
              </a:tabLst>
            </a:pPr>
            <a:r>
              <a:rPr lang="el-GR" altLang="en-US" sz="2000" dirty="0" smtClean="0">
                <a:ea typeface="ＭＳ Ｐゴシック" pitchFamily="34" charset="-128"/>
              </a:rPr>
              <a:t>Λ</a:t>
            </a:r>
            <a:r>
              <a:rPr lang="el-GR" altLang="en-US" sz="2000" dirty="0" smtClean="0">
                <a:ea typeface="ＭＳ Ｐゴシック" pitchFamily="34" charset="-128"/>
              </a:rPr>
              <a:t>ύσεις προσαρμοσμένες στο νόμο</a:t>
            </a:r>
            <a:endParaRPr lang="en-US" altLang="en-US" sz="2000" dirty="0">
              <a:ea typeface="ＭＳ Ｐゴシック" pitchFamily="34" charset="-128"/>
            </a:endParaRPr>
          </a:p>
        </p:txBody>
      </p:sp>
      <p:sp>
        <p:nvSpPr>
          <p:cNvPr id="70" name="Segnaposto contenuto 1"/>
          <p:cNvSpPr txBox="1">
            <a:spLocks/>
          </p:cNvSpPr>
          <p:nvPr/>
        </p:nvSpPr>
        <p:spPr>
          <a:xfrm>
            <a:off x="5110791" y="2348880"/>
            <a:ext cx="3515276" cy="3253274"/>
          </a:xfrm>
          <a:prstGeom prst="rect">
            <a:avLst/>
          </a:prstGeom>
        </p:spPr>
        <p:txBody>
          <a:bodyPr vert="horz" lIns="91440" tIns="45720" rIns="91440" bIns="45720" rtlCol="0">
            <a:noAutofit/>
          </a:bodyPr>
          <a:lstStyle>
            <a:lvl1pPr marL="285750" indent="-285750" algn="l" defTabSz="914400" rtl="0" eaLnBrk="1" latinLnBrk="0" hangingPunct="1">
              <a:lnSpc>
                <a:spcPct val="90000"/>
              </a:lnSpc>
              <a:spcBef>
                <a:spcPts val="1200"/>
              </a:spcBef>
              <a:buFontTx/>
              <a:buBlip>
                <a:blip r:embed="rId4"/>
              </a:buBlip>
              <a:defRPr sz="1800" kern="1200" baseline="0">
                <a:solidFill>
                  <a:schemeClr val="accent1"/>
                </a:solidFill>
                <a:latin typeface="+mn-lt"/>
                <a:ea typeface="+mn-ea"/>
                <a:cs typeface="+mn-cs"/>
              </a:defRPr>
            </a:lvl1pPr>
            <a:lvl2pPr marL="742950" indent="-285750" algn="l" defTabSz="914400" rtl="0" eaLnBrk="1" latinLnBrk="0" hangingPunct="1">
              <a:lnSpc>
                <a:spcPct val="90000"/>
              </a:lnSpc>
              <a:spcBef>
                <a:spcPts val="1200"/>
              </a:spcBef>
              <a:buFont typeface="Arial" panose="020B0604020202020204" pitchFamily="34" charset="0"/>
              <a:buChar char="•"/>
              <a:defRPr sz="1600" kern="1200">
                <a:solidFill>
                  <a:schemeClr val="accent1"/>
                </a:solidFill>
                <a:latin typeface="+mn-lt"/>
                <a:ea typeface="+mn-ea"/>
                <a:cs typeface="+mn-cs"/>
              </a:defRPr>
            </a:lvl2pPr>
            <a:lvl3pPr marL="1143000" indent="-228600" algn="l" defTabSz="914400" rtl="0" eaLnBrk="1" latinLnBrk="0" hangingPunct="1">
              <a:lnSpc>
                <a:spcPct val="90000"/>
              </a:lnSpc>
              <a:spcBef>
                <a:spcPts val="1200"/>
              </a:spcBef>
              <a:buFont typeface="Arial" panose="020B0604020202020204" pitchFamily="34" charset="0"/>
              <a:buChar char="•"/>
              <a:defRPr sz="1400" kern="1200">
                <a:solidFill>
                  <a:schemeClr val="accent1"/>
                </a:solidFill>
                <a:latin typeface="+mn-lt"/>
                <a:ea typeface="+mn-ea"/>
                <a:cs typeface="+mn-cs"/>
              </a:defRPr>
            </a:lvl3pPr>
            <a:lvl4pPr marL="1600200" indent="-228600" algn="l" defTabSz="914400" rtl="0" eaLnBrk="1" latinLnBrk="0" hangingPunct="1">
              <a:lnSpc>
                <a:spcPct val="90000"/>
              </a:lnSpc>
              <a:spcBef>
                <a:spcPts val="1200"/>
              </a:spcBef>
              <a:buFont typeface="Arial" panose="020B0604020202020204" pitchFamily="34" charset="0"/>
              <a:buChar char="•"/>
              <a:defRPr sz="1200" kern="1200">
                <a:solidFill>
                  <a:schemeClr val="accent1"/>
                </a:solidFill>
                <a:latin typeface="+mn-lt"/>
                <a:ea typeface="+mn-ea"/>
                <a:cs typeface="+mn-cs"/>
              </a:defRPr>
            </a:lvl4pPr>
            <a:lvl5pPr marL="2057400" indent="-228600" algn="l" defTabSz="914400" rtl="0" eaLnBrk="1" latinLnBrk="0" hangingPunct="1">
              <a:lnSpc>
                <a:spcPct val="90000"/>
              </a:lnSpc>
              <a:spcBef>
                <a:spcPts val="1200"/>
              </a:spcBef>
              <a:buFont typeface="Arial" panose="020B0604020202020204" pitchFamily="34" charset="0"/>
              <a:buChar char="•"/>
              <a:defRPr sz="12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762000">
              <a:lnSpc>
                <a:spcPct val="80000"/>
              </a:lnSpc>
              <a:buFont typeface="Wingdings" charset="2"/>
              <a:buChar char="Ø"/>
              <a:tabLst>
                <a:tab pos="4097338" algn="l"/>
              </a:tabLst>
            </a:pPr>
            <a:r>
              <a:rPr lang="el-GR" altLang="en-US" sz="2000" dirty="0">
                <a:ea typeface="ＭＳ Ｐゴシック" pitchFamily="34" charset="-128"/>
              </a:rPr>
              <a:t>Σ</a:t>
            </a:r>
            <a:r>
              <a:rPr lang="el-GR" altLang="en-US" sz="2000" dirty="0" smtClean="0">
                <a:ea typeface="ＭＳ Ｐゴシック" pitchFamily="34" charset="-128"/>
              </a:rPr>
              <a:t>υνεργατική</a:t>
            </a:r>
            <a:endParaRPr lang="en-US" altLang="en-US" sz="2000" dirty="0">
              <a:ea typeface="ＭＳ Ｐゴシック" pitchFamily="34" charset="-128"/>
            </a:endParaRPr>
          </a:p>
          <a:p>
            <a:pPr defTabSz="762000">
              <a:lnSpc>
                <a:spcPct val="80000"/>
              </a:lnSpc>
              <a:buFont typeface="Wingdings" charset="2"/>
              <a:buChar char="Ø"/>
              <a:tabLst>
                <a:tab pos="4097338" algn="l"/>
              </a:tabLst>
            </a:pPr>
            <a:r>
              <a:rPr lang="el-GR" altLang="en-US" sz="2000" dirty="0" smtClean="0">
                <a:ea typeface="ＭＳ Ｐゴシック" pitchFamily="34" charset="-128"/>
              </a:rPr>
              <a:t>Λιγότερο αποδιοργανωτική για επιχειρήσεις</a:t>
            </a:r>
          </a:p>
          <a:p>
            <a:pPr defTabSz="762000">
              <a:lnSpc>
                <a:spcPct val="80000"/>
              </a:lnSpc>
              <a:buFont typeface="Wingdings" charset="2"/>
              <a:buChar char="Ø"/>
              <a:tabLst>
                <a:tab pos="4097338" algn="l"/>
              </a:tabLst>
            </a:pPr>
            <a:r>
              <a:rPr lang="el-GR" altLang="en-US" sz="2000" dirty="0">
                <a:ea typeface="ＭＳ Ｐゴシック" pitchFamily="34" charset="-128"/>
              </a:rPr>
              <a:t>Ε</a:t>
            </a:r>
            <a:r>
              <a:rPr lang="el-GR" altLang="en-US" sz="2000" dirty="0" smtClean="0">
                <a:ea typeface="ＭＳ Ｐゴシック" pitchFamily="34" charset="-128"/>
              </a:rPr>
              <a:t>πιλύεται </a:t>
            </a:r>
            <a:r>
              <a:rPr lang="el-GR" altLang="en-US" sz="2000" dirty="0">
                <a:ea typeface="ＭＳ Ｐゴシック" pitchFamily="34" charset="-128"/>
              </a:rPr>
              <a:t>η διαφωνία</a:t>
            </a:r>
            <a:endParaRPr lang="en-US" altLang="en-US" sz="2000" dirty="0">
              <a:ea typeface="ＭＳ Ｐゴシック" pitchFamily="34" charset="-128"/>
            </a:endParaRPr>
          </a:p>
          <a:p>
            <a:pPr defTabSz="762000">
              <a:lnSpc>
                <a:spcPct val="80000"/>
              </a:lnSpc>
              <a:buFont typeface="Wingdings" charset="2"/>
              <a:buChar char="Ø"/>
              <a:tabLst>
                <a:tab pos="4097338" algn="l"/>
              </a:tabLst>
            </a:pPr>
            <a:r>
              <a:rPr lang="el-GR" altLang="en-US" sz="2000" dirty="0">
                <a:ea typeface="ＭＳ Ｐゴシック" pitchFamily="34" charset="-128"/>
              </a:rPr>
              <a:t>Ε</a:t>
            </a:r>
            <a:r>
              <a:rPr lang="el-GR" altLang="en-US" sz="2000" dirty="0" smtClean="0">
                <a:ea typeface="ＭＳ Ｐゴシック" pitchFamily="34" charset="-128"/>
              </a:rPr>
              <a:t>πικρατεί </a:t>
            </a:r>
            <a:r>
              <a:rPr lang="el-GR" altLang="en-US" sz="2000" dirty="0">
                <a:ea typeface="ＭＳ Ｐゴシック" pitchFamily="34" charset="-128"/>
              </a:rPr>
              <a:t>η </a:t>
            </a:r>
            <a:r>
              <a:rPr lang="el-GR" altLang="en-US" sz="2000" dirty="0" smtClean="0">
                <a:ea typeface="ＭＳ Ｐゴシック" pitchFamily="34" charset="-128"/>
              </a:rPr>
              <a:t>επιχειρηματική προοπτική </a:t>
            </a:r>
          </a:p>
          <a:p>
            <a:pPr defTabSz="762000">
              <a:lnSpc>
                <a:spcPct val="80000"/>
              </a:lnSpc>
              <a:buFont typeface="Wingdings" charset="2"/>
              <a:buChar char="Ø"/>
              <a:tabLst>
                <a:tab pos="4097338" algn="l"/>
              </a:tabLst>
            </a:pPr>
            <a:r>
              <a:rPr lang="el-GR" altLang="en-US" sz="2000" dirty="0">
                <a:ea typeface="ＭＳ Ｐゴシック" pitchFamily="34" charset="-128"/>
              </a:rPr>
              <a:t>Κ</a:t>
            </a:r>
            <a:r>
              <a:rPr lang="el-GR" altLang="en-US" sz="2000" dirty="0" smtClean="0">
                <a:ea typeface="ＭＳ Ｐゴシック" pitchFamily="34" charset="-128"/>
              </a:rPr>
              <a:t>οινές </a:t>
            </a:r>
            <a:r>
              <a:rPr lang="el-GR" altLang="en-US" sz="2000" dirty="0">
                <a:ea typeface="ＭＳ Ｐゴシック" pitchFamily="34" charset="-128"/>
              </a:rPr>
              <a:t>και ιδιωτικές </a:t>
            </a:r>
            <a:r>
              <a:rPr lang="el-GR" altLang="en-US" sz="2000" dirty="0" smtClean="0">
                <a:ea typeface="ＭＳ Ｐゴシック" pitchFamily="34" charset="-128"/>
              </a:rPr>
              <a:t>συναντήσεις</a:t>
            </a:r>
          </a:p>
          <a:p>
            <a:pPr defTabSz="762000">
              <a:lnSpc>
                <a:spcPct val="80000"/>
              </a:lnSpc>
              <a:buFont typeface="Wingdings" charset="2"/>
              <a:buChar char="Ø"/>
              <a:tabLst>
                <a:tab pos="4097338" algn="l"/>
              </a:tabLst>
            </a:pPr>
            <a:r>
              <a:rPr lang="el-GR" altLang="en-US" sz="2000" dirty="0" smtClean="0">
                <a:ea typeface="ＭＳ Ｐゴシック" pitchFamily="34" charset="-128"/>
              </a:rPr>
              <a:t>Γρήγορη</a:t>
            </a:r>
            <a:endParaRPr lang="en-US" altLang="en-US" sz="2000" dirty="0">
              <a:ea typeface="ＭＳ Ｐゴシック" pitchFamily="34" charset="-128"/>
            </a:endParaRPr>
          </a:p>
          <a:p>
            <a:pPr defTabSz="762000">
              <a:lnSpc>
                <a:spcPct val="80000"/>
              </a:lnSpc>
              <a:buFont typeface="Wingdings" charset="2"/>
              <a:buChar char="Ø"/>
              <a:tabLst>
                <a:tab pos="4097338" algn="l"/>
              </a:tabLst>
            </a:pPr>
            <a:r>
              <a:rPr lang="el-GR" altLang="en-US" sz="2000" dirty="0" smtClean="0">
                <a:ea typeface="ＭＳ Ｐゴシック" pitchFamily="34" charset="-128"/>
              </a:rPr>
              <a:t>Μικρό </a:t>
            </a:r>
            <a:r>
              <a:rPr lang="el-GR" altLang="en-US" sz="2000" dirty="0">
                <a:ea typeface="ＭＳ Ｐゴシック" pitchFamily="34" charset="-128"/>
              </a:rPr>
              <a:t>κόστος</a:t>
            </a:r>
            <a:endParaRPr lang="en-US" altLang="en-US" sz="2000" dirty="0">
              <a:ea typeface="ＭＳ Ｐゴシック" pitchFamily="34" charset="-128"/>
            </a:endParaRPr>
          </a:p>
          <a:p>
            <a:pPr defTabSz="762000">
              <a:lnSpc>
                <a:spcPct val="80000"/>
              </a:lnSpc>
              <a:buFont typeface="Wingdings" charset="2"/>
              <a:buChar char="Ø"/>
              <a:tabLst>
                <a:tab pos="4097338" algn="l"/>
              </a:tabLst>
            </a:pPr>
            <a:r>
              <a:rPr lang="el-GR" altLang="ja-JP" sz="2000" dirty="0">
                <a:ea typeface="ＭＳ Ｐゴシック" pitchFamily="34" charset="-128"/>
              </a:rPr>
              <a:t>Μ</a:t>
            </a:r>
            <a:r>
              <a:rPr lang="el-GR" altLang="ja-JP" sz="2000" dirty="0" smtClean="0">
                <a:ea typeface="ＭＳ Ｐゴシック" pitchFamily="34" charset="-128"/>
              </a:rPr>
              <a:t>εγαλώνει </a:t>
            </a:r>
            <a:r>
              <a:rPr lang="el-GR" altLang="ja-JP" sz="2000" dirty="0">
                <a:ea typeface="ＭＳ Ｐゴシック" pitchFamily="34" charset="-128"/>
              </a:rPr>
              <a:t>την </a:t>
            </a:r>
            <a:r>
              <a:rPr lang="el-GR" altLang="ja-JP" sz="2000" dirty="0" smtClean="0">
                <a:ea typeface="ＭＳ Ｐゴシック" pitchFamily="34" charset="-128"/>
              </a:rPr>
              <a:t>πίτα – δημιουργι</a:t>
            </a:r>
            <a:r>
              <a:rPr lang="el-GR" altLang="ja-JP" sz="2000" dirty="0" smtClean="0">
                <a:ea typeface="ＭＳ Ｐゴシック" pitchFamily="34" charset="-128"/>
              </a:rPr>
              <a:t>κή</a:t>
            </a:r>
            <a:endParaRPr lang="en-US" altLang="en-US" sz="2000" dirty="0">
              <a:ea typeface="ＭＳ Ｐゴシック" pitchFamily="34" charset="-128"/>
            </a:endParaRPr>
          </a:p>
        </p:txBody>
      </p:sp>
      <p:sp>
        <p:nvSpPr>
          <p:cNvPr id="18" name="1 - Τίτλος"/>
          <p:cNvSpPr>
            <a:spLocks noGrp="1"/>
          </p:cNvSpPr>
          <p:nvPr>
            <p:ph type="title"/>
          </p:nvPr>
        </p:nvSpPr>
        <p:spPr>
          <a:xfrm>
            <a:off x="467544" y="0"/>
            <a:ext cx="8229600" cy="1143000"/>
          </a:xfrm>
        </p:spPr>
        <p:txBody>
          <a:bodyPr>
            <a:normAutofit/>
          </a:bodyPr>
          <a:lstStyle/>
          <a:p>
            <a:pPr algn="ctr"/>
            <a:r>
              <a:rPr lang="el-GR" sz="4400" b="0" u="sng" dirty="0" smtClean="0">
                <a:solidFill>
                  <a:srgbClr val="1F497D"/>
                </a:solidFill>
              </a:rPr>
              <a:t>ΕΕΔ - Διαιτησια</a:t>
            </a:r>
            <a:r>
              <a:rPr lang="en-US" sz="4400" b="0" u="sng" dirty="0" smtClean="0">
                <a:solidFill>
                  <a:srgbClr val="1F497D"/>
                </a:solidFill>
              </a:rPr>
              <a:t> </a:t>
            </a:r>
            <a:r>
              <a:rPr lang="el-GR" sz="4400" b="0" u="sng" dirty="0" smtClean="0">
                <a:solidFill>
                  <a:srgbClr val="1F497D"/>
                </a:solidFill>
              </a:rPr>
              <a:t>&amp;</a:t>
            </a:r>
            <a:r>
              <a:rPr lang="el-GR" sz="4400" b="0" u="sng" dirty="0" smtClean="0">
                <a:solidFill>
                  <a:srgbClr val="FF0000"/>
                </a:solidFill>
              </a:rPr>
              <a:t> </a:t>
            </a:r>
            <a:r>
              <a:rPr lang="el-GR" sz="4400" b="0" u="sng" dirty="0" smtClean="0">
                <a:solidFill>
                  <a:schemeClr val="tx2"/>
                </a:solidFill>
              </a:rPr>
              <a:t>Διαμεσολάβηση</a:t>
            </a:r>
            <a:r>
              <a:rPr lang="el-GR" sz="4400" b="0" u="sng" dirty="0" smtClean="0">
                <a:solidFill>
                  <a:schemeClr val="tx1"/>
                </a:solidFill>
              </a:rPr>
              <a:t> </a:t>
            </a:r>
          </a:p>
        </p:txBody>
      </p:sp>
    </p:spTree>
    <p:extLst>
      <p:ext uri="{BB962C8B-B14F-4D97-AF65-F5344CB8AC3E}">
        <p14:creationId xmlns:p14="http://schemas.microsoft.com/office/powerpoint/2010/main" val="241426186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u="sng" dirty="0" smtClean="0">
                <a:solidFill>
                  <a:srgbClr val="1F497D"/>
                </a:solidFill>
              </a:rPr>
              <a:t>Η πρακτική στην Αμερική</a:t>
            </a:r>
            <a:endParaRPr lang="en-US" u="sng" dirty="0">
              <a:solidFill>
                <a:srgbClr val="1F497D"/>
              </a:solidFill>
            </a:endParaRPr>
          </a:p>
        </p:txBody>
      </p:sp>
      <p:sp>
        <p:nvSpPr>
          <p:cNvPr id="3" name="Content Placeholder 2"/>
          <p:cNvSpPr>
            <a:spLocks noGrp="1"/>
          </p:cNvSpPr>
          <p:nvPr>
            <p:ph idx="1"/>
          </p:nvPr>
        </p:nvSpPr>
        <p:spPr/>
        <p:txBody>
          <a:bodyPr>
            <a:normAutofit fontScale="85000" lnSpcReduction="10000"/>
          </a:bodyPr>
          <a:lstStyle/>
          <a:p>
            <a:pPr algn="just"/>
            <a:r>
              <a:rPr lang="el-GR" dirty="0">
                <a:solidFill>
                  <a:srgbClr val="1F497D"/>
                </a:solidFill>
              </a:rPr>
              <a:t>Ρήτρες στις ασφαλιστικές συμβάσεις που προβλέπουν την επίλυση της διαφοράς μεταξύ ασφαλιστικής εταιρίας και ασφαλιζόμενου με διαμεσολάβηση </a:t>
            </a:r>
            <a:r>
              <a:rPr lang="el-GR" dirty="0" smtClean="0">
                <a:solidFill>
                  <a:srgbClr val="1F497D"/>
                </a:solidFill>
              </a:rPr>
              <a:t>πριν </a:t>
            </a:r>
            <a:r>
              <a:rPr lang="el-GR" dirty="0">
                <a:solidFill>
                  <a:srgbClr val="1F497D"/>
                </a:solidFill>
              </a:rPr>
              <a:t>από την προσφυγή στα δικαστήρια</a:t>
            </a:r>
          </a:p>
          <a:p>
            <a:pPr lvl="1" algn="just"/>
            <a:r>
              <a:rPr lang="el-GR" dirty="0">
                <a:solidFill>
                  <a:srgbClr val="1F497D"/>
                </a:solidFill>
              </a:rPr>
              <a:t>Πρόβλεψη ότι η διαμεσολάβηση θα συνεχιστεί μέχρι ο διαμεσολαβητής να βεβαιώσει την αποτυχία επίλυσης της διαφοράς</a:t>
            </a:r>
          </a:p>
          <a:p>
            <a:pPr lvl="1" algn="just"/>
            <a:r>
              <a:rPr lang="el-GR" dirty="0">
                <a:solidFill>
                  <a:srgbClr val="1F497D"/>
                </a:solidFill>
              </a:rPr>
              <a:t>Π</a:t>
            </a:r>
            <a:r>
              <a:rPr lang="el-GR" dirty="0" smtClean="0">
                <a:solidFill>
                  <a:srgbClr val="1F497D"/>
                </a:solidFill>
              </a:rPr>
              <a:t>ρόβλεψη </a:t>
            </a:r>
            <a:r>
              <a:rPr lang="el-GR" dirty="0">
                <a:solidFill>
                  <a:srgbClr val="1F497D"/>
                </a:solidFill>
              </a:rPr>
              <a:t>ότι τα μέρη δεν μπορούν να καταφύγουν στα δικαστήρια παρά μόνο μετά την πάροδο 90 συνήθως ημερών από την ημέρα διαπίστωσης της αποτυχίας επίτευξης συμφωνίας με </a:t>
            </a:r>
            <a:r>
              <a:rPr lang="el-GR" dirty="0" smtClean="0">
                <a:solidFill>
                  <a:srgbClr val="1F497D"/>
                </a:solidFill>
              </a:rPr>
              <a:t>διαμεσολάβηση (</a:t>
            </a:r>
            <a:r>
              <a:rPr lang="en-US" dirty="0" smtClean="0">
                <a:solidFill>
                  <a:srgbClr val="1F497D"/>
                </a:solidFill>
              </a:rPr>
              <a:t>C</a:t>
            </a:r>
            <a:r>
              <a:rPr lang="en-GB" dirty="0" err="1" smtClean="0">
                <a:solidFill>
                  <a:srgbClr val="1F497D"/>
                </a:solidFill>
              </a:rPr>
              <a:t>ooling</a:t>
            </a:r>
            <a:r>
              <a:rPr lang="en-GB" dirty="0" smtClean="0">
                <a:solidFill>
                  <a:srgbClr val="1F497D"/>
                </a:solidFill>
              </a:rPr>
              <a:t> </a:t>
            </a:r>
            <a:r>
              <a:rPr lang="en-GB" dirty="0">
                <a:solidFill>
                  <a:srgbClr val="1F497D"/>
                </a:solidFill>
              </a:rPr>
              <a:t>off </a:t>
            </a:r>
            <a:r>
              <a:rPr lang="en-GB" dirty="0" smtClean="0">
                <a:solidFill>
                  <a:srgbClr val="1F497D"/>
                </a:solidFill>
              </a:rPr>
              <a:t>period</a:t>
            </a:r>
            <a:r>
              <a:rPr lang="el-GR" dirty="0" smtClean="0">
                <a:solidFill>
                  <a:srgbClr val="1F497D"/>
                </a:solidFill>
              </a:rPr>
              <a:t>)</a:t>
            </a:r>
            <a:r>
              <a:rPr lang="en-GB" dirty="0" smtClean="0">
                <a:solidFill>
                  <a:srgbClr val="1F497D"/>
                </a:solidFill>
              </a:rPr>
              <a:t> </a:t>
            </a:r>
            <a:endParaRPr lang="en-US" dirty="0">
              <a:solidFill>
                <a:srgbClr val="1F497D"/>
              </a:solidFill>
            </a:endParaRPr>
          </a:p>
          <a:p>
            <a:endParaRPr lang="en-US" dirty="0"/>
          </a:p>
        </p:txBody>
      </p:sp>
    </p:spTree>
    <p:extLst>
      <p:ext uri="{BB962C8B-B14F-4D97-AF65-F5344CB8AC3E}">
        <p14:creationId xmlns:p14="http://schemas.microsoft.com/office/powerpoint/2010/main" val="619248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1F497D"/>
                </a:solidFill>
              </a:rPr>
              <a:t> Typical sample clause … </a:t>
            </a:r>
            <a:endParaRPr lang="en-US" dirty="0">
              <a:solidFill>
                <a:srgbClr val="1F497D"/>
              </a:solidFill>
            </a:endParaRPr>
          </a:p>
        </p:txBody>
      </p:sp>
      <p:sp>
        <p:nvSpPr>
          <p:cNvPr id="3" name="Content Placeholder 2"/>
          <p:cNvSpPr>
            <a:spLocks noGrp="1"/>
          </p:cNvSpPr>
          <p:nvPr>
            <p:ph idx="1"/>
          </p:nvPr>
        </p:nvSpPr>
        <p:spPr/>
        <p:txBody>
          <a:bodyPr>
            <a:normAutofit fontScale="55000" lnSpcReduction="20000"/>
          </a:bodyPr>
          <a:lstStyle/>
          <a:p>
            <a:r>
              <a:rPr lang="en-US" dirty="0">
                <a:solidFill>
                  <a:srgbClr val="1F497D"/>
                </a:solidFill>
              </a:rPr>
              <a:t>In the event of a dispute in connection with this Policy, the Insurer and the </a:t>
            </a:r>
            <a:r>
              <a:rPr lang="en-US" dirty="0" err="1">
                <a:solidFill>
                  <a:srgbClr val="1F497D"/>
                </a:solidFill>
              </a:rPr>
              <a:t>Insureds</a:t>
            </a:r>
            <a:r>
              <a:rPr lang="en-US" dirty="0">
                <a:solidFill>
                  <a:srgbClr val="1F497D"/>
                </a:solidFill>
              </a:rPr>
              <a:t> (individually, “party” and collectively, “parties”) </a:t>
            </a:r>
            <a:r>
              <a:rPr lang="en-US" b="1" dirty="0">
                <a:solidFill>
                  <a:srgbClr val="1F497D"/>
                </a:solidFill>
              </a:rPr>
              <a:t>will use their best efforts to resolve such dispute through mediation</a:t>
            </a:r>
            <a:r>
              <a:rPr lang="en-US" dirty="0">
                <a:solidFill>
                  <a:srgbClr val="1F497D"/>
                </a:solidFill>
              </a:rPr>
              <a:t>. The mediation may be commenced by either party providing written notice to the other party requesting such mediation (“the Mediation Request”). The parties will </a:t>
            </a:r>
            <a:r>
              <a:rPr lang="en-US" b="1" dirty="0">
                <a:solidFill>
                  <a:srgbClr val="1F497D"/>
                </a:solidFill>
              </a:rPr>
              <a:t>select a mediator </a:t>
            </a:r>
            <a:r>
              <a:rPr lang="en-US" dirty="0">
                <a:solidFill>
                  <a:srgbClr val="1F497D"/>
                </a:solidFill>
              </a:rPr>
              <a:t>by their mutual agreement. If there can be no such agreement, each party will submit a list of five (5) mediator choices to the other, rank ordered by preference. The mediator will then be selected based on the individual with the lowest mutual preference score. Subject to mutual agreement by the parties as to a different date, the mediation will be held not later than ninety (90) days after the date of the Mediation Request. </a:t>
            </a:r>
            <a:r>
              <a:rPr lang="en-US" b="1" dirty="0">
                <a:solidFill>
                  <a:srgbClr val="1F497D"/>
                </a:solidFill>
              </a:rPr>
              <a:t>Nothing in this clause shall operate or be construed to preclude the parties from commencing or continuing litigation or an arbitration proceeding</a:t>
            </a:r>
            <a:r>
              <a:rPr lang="en-US" dirty="0">
                <a:solidFill>
                  <a:srgbClr val="1F497D"/>
                </a:solidFill>
              </a:rPr>
              <a:t>. Any settlement agreement reached at mediation and fully executed by all parties, however, will be binding on all parties and, as appropriate, warrant a dismissal or discontinuance of such litigation or arbitration proceeding. </a:t>
            </a:r>
          </a:p>
          <a:p>
            <a:r>
              <a:rPr lang="en-US" dirty="0">
                <a:solidFill>
                  <a:srgbClr val="1F497D"/>
                </a:solidFill>
              </a:rPr>
              <a:t>If the parties fail to reach a settlement at mediation, any one or both of the parties are free to initiate litigation no sooner than ninety (90) days after the mediation concludes without settlement or, if the Policy so provides, the dispute shall be referred to a binding arbitration. </a:t>
            </a:r>
            <a:endParaRPr lang="en-US" dirty="0" smtClean="0">
              <a:solidFill>
                <a:srgbClr val="1F497D"/>
              </a:solidFill>
            </a:endParaRPr>
          </a:p>
          <a:p>
            <a:endParaRPr lang="en-US" dirty="0">
              <a:solidFill>
                <a:srgbClr val="1F497D"/>
              </a:solidFill>
            </a:endParaRPr>
          </a:p>
          <a:p>
            <a:endParaRPr lang="en-US" dirty="0"/>
          </a:p>
        </p:txBody>
      </p:sp>
      <p:sp>
        <p:nvSpPr>
          <p:cNvPr id="5" name="TextBox 4"/>
          <p:cNvSpPr txBox="1"/>
          <p:nvPr/>
        </p:nvSpPr>
        <p:spPr>
          <a:xfrm>
            <a:off x="971600" y="5949280"/>
            <a:ext cx="8238153" cy="246221"/>
          </a:xfrm>
          <a:prstGeom prst="rect">
            <a:avLst/>
          </a:prstGeom>
          <a:noFill/>
        </p:spPr>
        <p:txBody>
          <a:bodyPr wrap="none" rtlCol="0">
            <a:spAutoFit/>
          </a:bodyPr>
          <a:lstStyle/>
          <a:p>
            <a:r>
              <a:rPr lang="en-US" sz="1000" dirty="0" smtClean="0"/>
              <a:t>Source : http</a:t>
            </a:r>
            <a:r>
              <a:rPr lang="en-US" sz="1000" dirty="0"/>
              <a:t>://</a:t>
            </a:r>
            <a:r>
              <a:rPr lang="en-US" sz="1000" dirty="0" err="1"/>
              <a:t>plusweb.org</a:t>
            </a:r>
            <a:r>
              <a:rPr lang="en-US" sz="1000" dirty="0"/>
              <a:t>/</a:t>
            </a:r>
            <a:r>
              <a:rPr lang="en-US" sz="1000" dirty="0" err="1"/>
              <a:t>DesktopModules</a:t>
            </a:r>
            <a:r>
              <a:rPr lang="en-US" sz="1000" dirty="0"/>
              <a:t>/</a:t>
            </a:r>
            <a:r>
              <a:rPr lang="en-US" sz="1000" dirty="0" err="1"/>
              <a:t>PackFlashPublish</a:t>
            </a:r>
            <a:r>
              <a:rPr lang="en-US" sz="1000" dirty="0"/>
              <a:t>/</a:t>
            </a:r>
            <a:r>
              <a:rPr lang="en-US" sz="1000" dirty="0" err="1"/>
              <a:t>ArticleDetail</a:t>
            </a:r>
            <a:r>
              <a:rPr lang="en-US" sz="1000" dirty="0"/>
              <a:t>/</a:t>
            </a:r>
            <a:r>
              <a:rPr lang="en-US" sz="1000" dirty="0" err="1"/>
              <a:t>ArticleDetailPrint.aspx?ArticleID</a:t>
            </a:r>
            <a:r>
              <a:rPr lang="en-US" sz="1000" dirty="0"/>
              <a:t>=96&amp;Template=</a:t>
            </a:r>
            <a:r>
              <a:rPr lang="en-US" sz="1000" dirty="0" err="1"/>
              <a:t>Standard_Print.ascx&amp;siteID</a:t>
            </a:r>
            <a:r>
              <a:rPr lang="en-US" sz="1000" dirty="0"/>
              <a:t>=0</a:t>
            </a:r>
          </a:p>
        </p:txBody>
      </p:sp>
    </p:spTree>
    <p:extLst>
      <p:ext uri="{BB962C8B-B14F-4D97-AF65-F5344CB8AC3E}">
        <p14:creationId xmlns:p14="http://schemas.microsoft.com/office/powerpoint/2010/main" val="18375879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u="sng" dirty="0" smtClean="0">
                <a:solidFill>
                  <a:srgbClr val="1F497D"/>
                </a:solidFill>
              </a:rPr>
              <a:t>Παράγοντες επιτυχίας </a:t>
            </a:r>
            <a:endParaRPr lang="en-US" u="sng" dirty="0">
              <a:solidFill>
                <a:srgbClr val="1F497D"/>
              </a:solidFill>
            </a:endParaRPr>
          </a:p>
        </p:txBody>
      </p:sp>
      <p:sp>
        <p:nvSpPr>
          <p:cNvPr id="3" name="Content Placeholder 2"/>
          <p:cNvSpPr>
            <a:spLocks noGrp="1"/>
          </p:cNvSpPr>
          <p:nvPr>
            <p:ph idx="1"/>
          </p:nvPr>
        </p:nvSpPr>
        <p:spPr/>
        <p:txBody>
          <a:bodyPr>
            <a:normAutofit fontScale="70000" lnSpcReduction="20000"/>
          </a:bodyPr>
          <a:lstStyle/>
          <a:p>
            <a:pPr algn="just"/>
            <a:r>
              <a:rPr lang="el-GR" dirty="0" smtClean="0">
                <a:solidFill>
                  <a:srgbClr val="1F497D"/>
                </a:solidFill>
              </a:rPr>
              <a:t>Γνήσια δέσμευση και καλόπιστη συμμετοχή όλων των μερών – καλά οργανωμένη διαδικασία – σωστή επιλογή διαμεσολαβητή</a:t>
            </a:r>
            <a:endParaRPr lang="en-GB" dirty="0" smtClean="0">
              <a:solidFill>
                <a:srgbClr val="1F497D"/>
              </a:solidFill>
            </a:endParaRPr>
          </a:p>
          <a:p>
            <a:pPr algn="just"/>
            <a:r>
              <a:rPr lang="el-GR" dirty="0" smtClean="0">
                <a:solidFill>
                  <a:srgbClr val="1F497D"/>
                </a:solidFill>
              </a:rPr>
              <a:t>Ανταλλαγή </a:t>
            </a:r>
            <a:r>
              <a:rPr lang="el-GR" dirty="0">
                <a:solidFill>
                  <a:srgbClr val="1F497D"/>
                </a:solidFill>
              </a:rPr>
              <a:t>εγγράφων και πληροφοριών σε ένα εύλογο χρονικό διάστημα πριν τη διαμεσολάβηση προκειμένου να έχουν τα μέρη μια επαρκή εικόνα για την εκτίμηση των κινδύνων και των οικονομικών δεδομένων της υπόθεσης-τήρηση της αρχής της εμπιστευτικότητας</a:t>
            </a:r>
          </a:p>
          <a:p>
            <a:pPr algn="just"/>
            <a:r>
              <a:rPr lang="el-GR" dirty="0">
                <a:solidFill>
                  <a:srgbClr val="1F497D"/>
                </a:solidFill>
              </a:rPr>
              <a:t>Ενημερωτικά σημειώματα από τους δικηγόρους και ανταλλαγή μερικές μέρες πριν την ημέρα της διαμεσολάβησης</a:t>
            </a:r>
          </a:p>
          <a:p>
            <a:pPr algn="just"/>
            <a:r>
              <a:rPr lang="el-GR" dirty="0">
                <a:solidFill>
                  <a:srgbClr val="1F497D"/>
                </a:solidFill>
              </a:rPr>
              <a:t>Καλή ανάλυση των κινδύνων – εξουσία διάθεσης του αντικειμένου της </a:t>
            </a:r>
            <a:r>
              <a:rPr lang="el-GR" dirty="0" smtClean="0">
                <a:solidFill>
                  <a:srgbClr val="1F497D"/>
                </a:solidFill>
              </a:rPr>
              <a:t>διαφοράς – παρουσία προσώπων με την απαραίτητη εξουσιοδότηση και ευελιξία για λήψη αποφάσεων </a:t>
            </a:r>
            <a:endParaRPr lang="en-US" dirty="0">
              <a:solidFill>
                <a:srgbClr val="1F497D"/>
              </a:solidFill>
            </a:endParaRPr>
          </a:p>
          <a:p>
            <a:endParaRPr lang="en-US" dirty="0"/>
          </a:p>
        </p:txBody>
      </p:sp>
    </p:spTree>
    <p:extLst>
      <p:ext uri="{BB962C8B-B14F-4D97-AF65-F5344CB8AC3E}">
        <p14:creationId xmlns:p14="http://schemas.microsoft.com/office/powerpoint/2010/main" val="2128447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u="sng" dirty="0" smtClean="0">
                <a:solidFill>
                  <a:srgbClr val="1F497D"/>
                </a:solidFill>
              </a:rPr>
              <a:t>Παράγοντες μη θετικής εξέλιξης της διαδικασίας</a:t>
            </a:r>
            <a:endParaRPr lang="en-US" u="sng" dirty="0">
              <a:solidFill>
                <a:srgbClr val="1F497D"/>
              </a:solidFill>
            </a:endParaRPr>
          </a:p>
        </p:txBody>
      </p:sp>
      <p:sp>
        <p:nvSpPr>
          <p:cNvPr id="3" name="Content Placeholder 2"/>
          <p:cNvSpPr>
            <a:spLocks noGrp="1"/>
          </p:cNvSpPr>
          <p:nvPr>
            <p:ph idx="1"/>
          </p:nvPr>
        </p:nvSpPr>
        <p:spPr/>
        <p:txBody>
          <a:bodyPr>
            <a:normAutofit fontScale="85000" lnSpcReduction="10000"/>
          </a:bodyPr>
          <a:lstStyle/>
          <a:p>
            <a:r>
              <a:rPr lang="el-GR" dirty="0">
                <a:solidFill>
                  <a:srgbClr val="1F497D"/>
                </a:solidFill>
              </a:rPr>
              <a:t>Πρωτοβουλία που λαμβάνεται πολύ νωρίς</a:t>
            </a:r>
          </a:p>
          <a:p>
            <a:r>
              <a:rPr lang="el-GR" dirty="0">
                <a:solidFill>
                  <a:srgbClr val="1F497D"/>
                </a:solidFill>
              </a:rPr>
              <a:t>Μη ρεαλιστικές προσδοκίες</a:t>
            </a:r>
          </a:p>
          <a:p>
            <a:r>
              <a:rPr lang="el-GR" dirty="0">
                <a:solidFill>
                  <a:srgbClr val="1F497D"/>
                </a:solidFill>
              </a:rPr>
              <a:t>Πρόσωπα «με εξουσία διάθεσης» και ουσιαστικής εξουσίας λήψης αποφάσεων που απουσιάζουν</a:t>
            </a:r>
          </a:p>
          <a:p>
            <a:r>
              <a:rPr lang="el-GR" dirty="0">
                <a:solidFill>
                  <a:srgbClr val="1F497D"/>
                </a:solidFill>
              </a:rPr>
              <a:t>Ασάφειες του νόμου – διαφορετικές δικαιοδοσίες και ερμηνείες</a:t>
            </a:r>
          </a:p>
          <a:p>
            <a:r>
              <a:rPr lang="el-GR" dirty="0" smtClean="0">
                <a:solidFill>
                  <a:srgbClr val="1F497D"/>
                </a:solidFill>
              </a:rPr>
              <a:t>Ελλιπής </a:t>
            </a:r>
            <a:r>
              <a:rPr lang="el-GR" dirty="0">
                <a:solidFill>
                  <a:srgbClr val="1F497D"/>
                </a:solidFill>
              </a:rPr>
              <a:t>ή κακή προετοιμασία</a:t>
            </a:r>
          </a:p>
          <a:p>
            <a:r>
              <a:rPr lang="el-GR" dirty="0">
                <a:solidFill>
                  <a:srgbClr val="1F497D"/>
                </a:solidFill>
              </a:rPr>
              <a:t>Διαφορετικές εκτιμήσεις του μεγέθους/ ύψους της απαίτησης</a:t>
            </a:r>
          </a:p>
          <a:p>
            <a:r>
              <a:rPr lang="el-GR" dirty="0">
                <a:solidFill>
                  <a:srgbClr val="1F497D"/>
                </a:solidFill>
              </a:rPr>
              <a:t>Πιθανή εφαρμογή και σε άλλους ασφαλισμένους</a:t>
            </a:r>
          </a:p>
          <a:p>
            <a:endParaRPr lang="en-US" dirty="0"/>
          </a:p>
        </p:txBody>
      </p:sp>
    </p:spTree>
    <p:extLst>
      <p:ext uri="{BB962C8B-B14F-4D97-AF65-F5344CB8AC3E}">
        <p14:creationId xmlns:p14="http://schemas.microsoft.com/office/powerpoint/2010/main" val="1165449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u="sng" dirty="0" smtClean="0">
                <a:solidFill>
                  <a:srgbClr val="1F497D"/>
                </a:solidFill>
              </a:rPr>
              <a:t>Η δεσμευτικότητα της συμβατικής ρήτρας προσφυγής σε διαμεσολάβηση</a:t>
            </a:r>
            <a:endParaRPr lang="en-US" u="sng" dirty="0">
              <a:solidFill>
                <a:srgbClr val="1F497D"/>
              </a:solidFill>
            </a:endParaRPr>
          </a:p>
        </p:txBody>
      </p:sp>
      <p:sp>
        <p:nvSpPr>
          <p:cNvPr id="3" name="Content Placeholder 2"/>
          <p:cNvSpPr>
            <a:spLocks noGrp="1"/>
          </p:cNvSpPr>
          <p:nvPr>
            <p:ph idx="1"/>
          </p:nvPr>
        </p:nvSpPr>
        <p:spPr>
          <a:xfrm>
            <a:off x="395536" y="1772816"/>
            <a:ext cx="8229600" cy="4525963"/>
          </a:xfrm>
        </p:spPr>
        <p:txBody>
          <a:bodyPr>
            <a:normAutofit fontScale="92500" lnSpcReduction="20000"/>
          </a:bodyPr>
          <a:lstStyle/>
          <a:p>
            <a:pPr marL="0" indent="0">
              <a:buNone/>
            </a:pPr>
            <a:r>
              <a:rPr lang="en-US" i="1" u="sng" dirty="0">
                <a:hlinkClick r:id="rId2"/>
              </a:rPr>
              <a:t>Sulamerica CIA Nacional de Seugros S.A. v Enesa Enenharia S.A</a:t>
            </a:r>
            <a:r>
              <a:rPr lang="en-US" b="1" i="1" u="sng" dirty="0">
                <a:hlinkClick r:id="rId2"/>
              </a:rPr>
              <a:t>.</a:t>
            </a:r>
            <a:r>
              <a:rPr lang="en-US" i="1" u="sng" dirty="0">
                <a:hlinkClick r:id="rId2"/>
              </a:rPr>
              <a:t> </a:t>
            </a:r>
            <a:r>
              <a:rPr lang="en-US" u="sng" dirty="0">
                <a:hlinkClick r:id="rId2"/>
              </a:rPr>
              <a:t>[2012] EWCA Civ </a:t>
            </a:r>
            <a:r>
              <a:rPr lang="en-US" u="sng" dirty="0" smtClean="0">
                <a:hlinkClick r:id="rId2"/>
              </a:rPr>
              <a:t>638</a:t>
            </a:r>
            <a:endParaRPr lang="en-US" u="sng" dirty="0" smtClean="0"/>
          </a:p>
          <a:p>
            <a:pPr marL="0" indent="0">
              <a:buNone/>
            </a:pPr>
            <a:r>
              <a:rPr lang="el-GR" dirty="0" smtClean="0">
                <a:solidFill>
                  <a:srgbClr val="1F497D"/>
                </a:solidFill>
              </a:rPr>
              <a:t>Η ρήτρα πρέπει </a:t>
            </a:r>
          </a:p>
          <a:p>
            <a:r>
              <a:rPr lang="el-GR" dirty="0" smtClean="0">
                <a:solidFill>
                  <a:srgbClr val="1F497D"/>
                </a:solidFill>
              </a:rPr>
              <a:t>να είναι επαρκώς ορισμένη (</a:t>
            </a:r>
            <a:r>
              <a:rPr lang="en-GB" dirty="0" smtClean="0">
                <a:solidFill>
                  <a:srgbClr val="1F497D"/>
                </a:solidFill>
              </a:rPr>
              <a:t>sufficient certainty)</a:t>
            </a:r>
            <a:endParaRPr lang="el-GR" dirty="0" smtClean="0">
              <a:solidFill>
                <a:srgbClr val="1F497D"/>
              </a:solidFill>
            </a:endParaRPr>
          </a:p>
          <a:p>
            <a:r>
              <a:rPr lang="el-GR" dirty="0">
                <a:solidFill>
                  <a:srgbClr val="1F497D"/>
                </a:solidFill>
              </a:rPr>
              <a:t>ν</a:t>
            </a:r>
            <a:r>
              <a:rPr lang="el-GR" dirty="0" smtClean="0">
                <a:solidFill>
                  <a:srgbClr val="1F497D"/>
                </a:solidFill>
              </a:rPr>
              <a:t>α περιγράφει τη διαδικασία</a:t>
            </a:r>
            <a:r>
              <a:rPr lang="en-GB" dirty="0" smtClean="0">
                <a:solidFill>
                  <a:srgbClr val="1F497D"/>
                </a:solidFill>
              </a:rPr>
              <a:t> (defined mediation process)</a:t>
            </a:r>
          </a:p>
          <a:p>
            <a:r>
              <a:rPr lang="el-GR" dirty="0" smtClean="0">
                <a:solidFill>
                  <a:srgbClr val="1F497D"/>
                </a:solidFill>
              </a:rPr>
              <a:t>Να κάνει αναφορά στο διορισμό διαμεσολαβητή/ παρόχου διαμεσολαβήσεων (</a:t>
            </a:r>
            <a:r>
              <a:rPr lang="en-GB" dirty="0" smtClean="0">
                <a:solidFill>
                  <a:srgbClr val="1F497D"/>
                </a:solidFill>
              </a:rPr>
              <a:t>ADR provider)</a:t>
            </a:r>
            <a:r>
              <a:rPr lang="el-GR" dirty="0" smtClean="0">
                <a:solidFill>
                  <a:srgbClr val="1F497D"/>
                </a:solidFill>
              </a:rPr>
              <a:t> και στη διαδικασία που θα ακολουθηθεί</a:t>
            </a:r>
          </a:p>
          <a:p>
            <a:endParaRPr lang="en-US" dirty="0"/>
          </a:p>
        </p:txBody>
      </p:sp>
    </p:spTree>
    <p:extLst>
      <p:ext uri="{BB962C8B-B14F-4D97-AF65-F5344CB8AC3E}">
        <p14:creationId xmlns:p14="http://schemas.microsoft.com/office/powerpoint/2010/main" val="330295954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7" name="Rectangle 6"/>
          <p:cNvSpPr/>
          <p:nvPr/>
        </p:nvSpPr>
        <p:spPr>
          <a:xfrm>
            <a:off x="2339752" y="5805264"/>
            <a:ext cx="4572000" cy="600164"/>
          </a:xfrm>
          <a:prstGeom prst="rect">
            <a:avLst/>
          </a:prstGeom>
        </p:spPr>
        <p:txBody>
          <a:bodyPr>
            <a:spAutoFit/>
          </a:bodyPr>
          <a:lstStyle/>
          <a:p>
            <a:r>
              <a:rPr lang="en-US" sz="1100" dirty="0">
                <a:hlinkClick r:id="rId2"/>
              </a:rPr>
              <a:t>http://www.aig.com/content/dam/aig/america-canada/us/documents/business/management-liability/portfolioselect-for-public-companies-specimen-policy-brochure.pdf</a:t>
            </a:r>
            <a:endParaRPr lang="en-US" sz="1100" dirty="0"/>
          </a:p>
        </p:txBody>
      </p:sp>
      <p:pic>
        <p:nvPicPr>
          <p:cNvPr id="9" name="Picture 8" descr="portfolioselect-for-public-companies-specimen-policy-brochure.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35896" y="70556"/>
            <a:ext cx="5299364" cy="6858000"/>
          </a:xfrm>
          <a:prstGeom prst="rect">
            <a:avLst/>
          </a:prstGeom>
        </p:spPr>
      </p:pic>
      <p:sp>
        <p:nvSpPr>
          <p:cNvPr id="10" name="Content Placeholder 9"/>
          <p:cNvSpPr>
            <a:spLocks noGrp="1"/>
          </p:cNvSpPr>
          <p:nvPr>
            <p:ph idx="1"/>
          </p:nvPr>
        </p:nvSpPr>
        <p:spPr/>
        <p:txBody>
          <a:bodyPr/>
          <a:lstStyle/>
          <a:p>
            <a:endParaRPr lang="en-US" dirty="0"/>
          </a:p>
        </p:txBody>
      </p:sp>
      <p:pic>
        <p:nvPicPr>
          <p:cNvPr id="11" name="Picture 10" descr="portfolioselect-for-public-companies-specimen-policy-brochure.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6552" y="0"/>
            <a:ext cx="4764099" cy="6165304"/>
          </a:xfrm>
          <a:prstGeom prst="rect">
            <a:avLst/>
          </a:prstGeom>
        </p:spPr>
      </p:pic>
      <p:sp>
        <p:nvSpPr>
          <p:cNvPr id="15" name="TextBox 14"/>
          <p:cNvSpPr txBox="1"/>
          <p:nvPr/>
        </p:nvSpPr>
        <p:spPr>
          <a:xfrm>
            <a:off x="4067944" y="1340768"/>
            <a:ext cx="4104456" cy="369332"/>
          </a:xfrm>
          <a:prstGeom prst="rect">
            <a:avLst/>
          </a:prstGeom>
          <a:noFill/>
          <a:ln w="25400" cap="rnd" cmpd="sng">
            <a:solidFill>
              <a:srgbClr val="FF0000"/>
            </a:solidFill>
          </a:ln>
        </p:spPr>
        <p:txBody>
          <a:bodyPr wrap="square" rtlCol="0">
            <a:spAutoFit/>
          </a:bodyPr>
          <a:lstStyle/>
          <a:p>
            <a:endParaRPr lang="en-US" dirty="0"/>
          </a:p>
        </p:txBody>
      </p:sp>
    </p:spTree>
    <p:extLst>
      <p:ext uri="{BB962C8B-B14F-4D97-AF65-F5344CB8AC3E}">
        <p14:creationId xmlns:p14="http://schemas.microsoft.com/office/powerpoint/2010/main" val="150361804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u="sng" dirty="0" smtClean="0">
                <a:solidFill>
                  <a:srgbClr val="1F497D"/>
                </a:solidFill>
              </a:rPr>
              <a:t>Διαμεσολάβηση στον ασφαλιστικό κλάδο – Η εμπειρία από την εφαρμογή της</a:t>
            </a:r>
            <a:endParaRPr lang="en-US" u="sng" dirty="0">
              <a:solidFill>
                <a:srgbClr val="1F497D"/>
              </a:solidFill>
            </a:endParaRPr>
          </a:p>
        </p:txBody>
      </p:sp>
      <p:sp>
        <p:nvSpPr>
          <p:cNvPr id="3" name="Content Placeholder 2"/>
          <p:cNvSpPr>
            <a:spLocks noGrp="1"/>
          </p:cNvSpPr>
          <p:nvPr>
            <p:ph idx="1"/>
          </p:nvPr>
        </p:nvSpPr>
        <p:spPr>
          <a:xfrm>
            <a:off x="467544" y="1844824"/>
            <a:ext cx="8229600" cy="4525963"/>
          </a:xfrm>
        </p:spPr>
        <p:txBody>
          <a:bodyPr>
            <a:normAutofit fontScale="70000" lnSpcReduction="20000"/>
          </a:bodyPr>
          <a:lstStyle/>
          <a:p>
            <a:r>
              <a:rPr lang="el-GR" dirty="0" smtClean="0">
                <a:solidFill>
                  <a:srgbClr val="1F497D"/>
                </a:solidFill>
              </a:rPr>
              <a:t>Εξοικονόμηση χρημάτων </a:t>
            </a:r>
            <a:r>
              <a:rPr lang="el-GR" sz="2300" dirty="0" smtClean="0">
                <a:solidFill>
                  <a:srgbClr val="1F497D"/>
                </a:solidFill>
              </a:rPr>
              <a:t>(το 1989 η </a:t>
            </a:r>
            <a:r>
              <a:rPr lang="en-GB" sz="2300" dirty="0" smtClean="0">
                <a:solidFill>
                  <a:srgbClr val="1F497D"/>
                </a:solidFill>
              </a:rPr>
              <a:t>CIGNA </a:t>
            </a:r>
            <a:r>
              <a:rPr lang="el-GR" sz="2300" dirty="0" smtClean="0">
                <a:solidFill>
                  <a:srgbClr val="1F497D"/>
                </a:solidFill>
              </a:rPr>
              <a:t>δήλωνε εξοικονόμηση 6 εκ δολ από κόστη που αφορούν </a:t>
            </a:r>
            <a:r>
              <a:rPr lang="en-GB" sz="2300" dirty="0" smtClean="0">
                <a:solidFill>
                  <a:srgbClr val="1F497D"/>
                </a:solidFill>
              </a:rPr>
              <a:t>discovery, expert witness – Fireman’s Fund </a:t>
            </a:r>
            <a:r>
              <a:rPr lang="el-GR" sz="2300" dirty="0" smtClean="0">
                <a:solidFill>
                  <a:srgbClr val="1F497D"/>
                </a:solidFill>
              </a:rPr>
              <a:t>δήλωνε πως για κάθε δολλάριο που επιδικαζόταν σε ασφαλισμένους ξόδευε 50</a:t>
            </a:r>
            <a:r>
              <a:rPr lang="en-GB" sz="2300" dirty="0" smtClean="0">
                <a:solidFill>
                  <a:srgbClr val="1F497D"/>
                </a:solidFill>
              </a:rPr>
              <a:t>cents</a:t>
            </a:r>
            <a:r>
              <a:rPr lang="el-GR" sz="2300" dirty="0" smtClean="0">
                <a:solidFill>
                  <a:srgbClr val="1F497D"/>
                </a:solidFill>
              </a:rPr>
              <a:t> ενώ τα μισά αν επιτύγχανε συμβιβασμό με διαμεσολάβηση</a:t>
            </a:r>
            <a:r>
              <a:rPr lang="el-GR" dirty="0" smtClean="0">
                <a:solidFill>
                  <a:srgbClr val="1F497D"/>
                </a:solidFill>
              </a:rPr>
              <a:t>)</a:t>
            </a:r>
          </a:p>
          <a:p>
            <a:r>
              <a:rPr lang="el-GR" dirty="0" smtClean="0">
                <a:solidFill>
                  <a:srgbClr val="1F497D"/>
                </a:solidFill>
              </a:rPr>
              <a:t>Διατήρηση σχέσεων με τους ασφαλιζόμενους αλλά και με τις άλλες ασφαλιστικές εταιρίες</a:t>
            </a:r>
          </a:p>
          <a:p>
            <a:r>
              <a:rPr lang="el-GR" dirty="0" smtClean="0">
                <a:solidFill>
                  <a:srgbClr val="1F497D"/>
                </a:solidFill>
              </a:rPr>
              <a:t>Στις διαφωνίες μεταξύ ασφαλιστικών εταιριών αναζητάται συνήθως ο επιμερισμός του οικονομικού βάρους και όχι η ευθύνη</a:t>
            </a:r>
          </a:p>
          <a:p>
            <a:r>
              <a:rPr lang="el-GR" dirty="0" smtClean="0">
                <a:solidFill>
                  <a:srgbClr val="1F497D"/>
                </a:solidFill>
              </a:rPr>
              <a:t>Λύση χωρίς δικαστικό προηγούμενο και δεδικασμένο </a:t>
            </a:r>
          </a:p>
          <a:p>
            <a:r>
              <a:rPr lang="el-GR" dirty="0" smtClean="0">
                <a:solidFill>
                  <a:srgbClr val="1F497D"/>
                </a:solidFill>
              </a:rPr>
              <a:t>Ευέλικτη διαδικασία</a:t>
            </a:r>
          </a:p>
          <a:p>
            <a:r>
              <a:rPr lang="el-GR" dirty="0" smtClean="0">
                <a:solidFill>
                  <a:srgbClr val="1F497D"/>
                </a:solidFill>
              </a:rPr>
              <a:t>Δυνατότητα επιλογής διαμεσολαβητή με εμπειρία στον ασφαλιστικό κλάδο</a:t>
            </a:r>
          </a:p>
          <a:p>
            <a:r>
              <a:rPr lang="el-GR" dirty="0" smtClean="0">
                <a:solidFill>
                  <a:srgbClr val="1F497D"/>
                </a:solidFill>
              </a:rPr>
              <a:t>Διασφάλιση της εμπιστευτικότητας και του απορρήτου </a:t>
            </a:r>
            <a:r>
              <a:rPr lang="en-GB" dirty="0" smtClean="0">
                <a:solidFill>
                  <a:srgbClr val="1F497D"/>
                </a:solidFill>
              </a:rPr>
              <a:t> </a:t>
            </a:r>
            <a:endParaRPr lang="en-US" dirty="0">
              <a:solidFill>
                <a:srgbClr val="1F497D"/>
              </a:solidFill>
            </a:endParaRPr>
          </a:p>
        </p:txBody>
      </p:sp>
    </p:spTree>
    <p:extLst>
      <p:ext uri="{BB962C8B-B14F-4D97-AF65-F5344CB8AC3E}">
        <p14:creationId xmlns:p14="http://schemas.microsoft.com/office/powerpoint/2010/main" val="8293963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u="sng" dirty="0" smtClean="0">
                <a:solidFill>
                  <a:srgbClr val="1F497D"/>
                </a:solidFill>
              </a:rPr>
              <a:t>Το παράδειγμα της Βραζιλίας</a:t>
            </a:r>
            <a:endParaRPr lang="en-US" u="sng" dirty="0">
              <a:solidFill>
                <a:srgbClr val="1F497D"/>
              </a:solidFill>
            </a:endParaRPr>
          </a:p>
        </p:txBody>
      </p:sp>
      <p:sp>
        <p:nvSpPr>
          <p:cNvPr id="3" name="Content Placeholder 2"/>
          <p:cNvSpPr>
            <a:spLocks noGrp="1"/>
          </p:cNvSpPr>
          <p:nvPr>
            <p:ph idx="1"/>
          </p:nvPr>
        </p:nvSpPr>
        <p:spPr/>
        <p:txBody>
          <a:bodyPr>
            <a:normAutofit fontScale="85000" lnSpcReduction="20000"/>
          </a:bodyPr>
          <a:lstStyle/>
          <a:p>
            <a:r>
              <a:rPr lang="el-GR" sz="1800" dirty="0" smtClean="0">
                <a:solidFill>
                  <a:srgbClr val="1F497D"/>
                </a:solidFill>
              </a:rPr>
              <a:t>Αεροπορική τραγωδία 2007 (ΤΑΜ 3054)</a:t>
            </a:r>
          </a:p>
          <a:p>
            <a:r>
              <a:rPr lang="el-GR" sz="1800" dirty="0" smtClean="0">
                <a:solidFill>
                  <a:srgbClr val="1F497D"/>
                </a:solidFill>
              </a:rPr>
              <a:t>199 θύματα</a:t>
            </a:r>
            <a:endParaRPr lang="en-GB" sz="1800" dirty="0" smtClean="0">
              <a:solidFill>
                <a:srgbClr val="1F497D"/>
              </a:solidFill>
            </a:endParaRPr>
          </a:p>
          <a:p>
            <a:r>
              <a:rPr lang="el-GR" sz="1800" dirty="0" smtClean="0">
                <a:solidFill>
                  <a:srgbClr val="1F497D"/>
                </a:solidFill>
              </a:rPr>
              <a:t>Εμπλεκόμενα μέρη¨ </a:t>
            </a:r>
            <a:r>
              <a:rPr lang="en-GB" sz="1800" dirty="0" smtClean="0">
                <a:solidFill>
                  <a:srgbClr val="1F497D"/>
                </a:solidFill>
              </a:rPr>
              <a:t>Pegasus Aviation, Airbus SAS, Airbus Customer </a:t>
            </a:r>
            <a:r>
              <a:rPr lang="en-GB" sz="1800" dirty="0" err="1" smtClean="0">
                <a:solidFill>
                  <a:srgbClr val="1F497D"/>
                </a:solidFill>
              </a:rPr>
              <a:t>Serivces</a:t>
            </a:r>
            <a:r>
              <a:rPr lang="en-GB" sz="1800" dirty="0" smtClean="0">
                <a:solidFill>
                  <a:srgbClr val="1F497D"/>
                </a:solidFill>
              </a:rPr>
              <a:t>, Goodrich Corporation, International Air Engines AG/ </a:t>
            </a:r>
            <a:r>
              <a:rPr lang="el-GR" sz="1800" dirty="0" smtClean="0">
                <a:solidFill>
                  <a:srgbClr val="1F497D"/>
                </a:solidFill>
              </a:rPr>
              <a:t>ΓΓ Υπουργείου Δικαιοσύνης (</a:t>
            </a:r>
            <a:r>
              <a:rPr lang="en-GB" sz="1800" dirty="0" smtClean="0">
                <a:solidFill>
                  <a:srgbClr val="1F497D"/>
                </a:solidFill>
              </a:rPr>
              <a:t>state  authorities)</a:t>
            </a:r>
            <a:r>
              <a:rPr lang="el-GR" sz="1800" dirty="0" smtClean="0">
                <a:solidFill>
                  <a:srgbClr val="1F497D"/>
                </a:solidFill>
              </a:rPr>
              <a:t> / Ασφαλιστικές εταιρίες / </a:t>
            </a:r>
            <a:r>
              <a:rPr lang="en-GB" sz="1800" dirty="0" smtClean="0">
                <a:solidFill>
                  <a:srgbClr val="1F497D"/>
                </a:solidFill>
              </a:rPr>
              <a:t>AFAVITAM (</a:t>
            </a:r>
            <a:r>
              <a:rPr lang="el-GR" sz="1800" dirty="0" smtClean="0">
                <a:solidFill>
                  <a:srgbClr val="1F497D"/>
                </a:solidFill>
              </a:rPr>
              <a:t>ένωση οικογενειών των θυμάτων της τραγωδίας)</a:t>
            </a:r>
          </a:p>
          <a:p>
            <a:r>
              <a:rPr lang="el-GR" sz="1800" dirty="0" smtClean="0">
                <a:solidFill>
                  <a:srgbClr val="1F497D"/>
                </a:solidFill>
              </a:rPr>
              <a:t>Ιδιαίτερα πολύπλοκες υποθέσεις (υψηλές αποζημιώσεις, ιδιαίτερα μεγάλης συναισθηματικής βαρύτητας, πολλά εμπλεκόμενα μέρη, δημοσιότητα)</a:t>
            </a:r>
          </a:p>
          <a:p>
            <a:endParaRPr lang="el-GR" sz="1800" dirty="0">
              <a:solidFill>
                <a:srgbClr val="1F497D"/>
              </a:solidFill>
            </a:endParaRPr>
          </a:p>
          <a:p>
            <a:r>
              <a:rPr lang="en-GB" sz="1800" b="1" dirty="0" smtClean="0">
                <a:solidFill>
                  <a:srgbClr val="1F497D"/>
                </a:solidFill>
              </a:rPr>
              <a:t>Dispute System Design</a:t>
            </a:r>
          </a:p>
          <a:p>
            <a:pPr lvl="1"/>
            <a:r>
              <a:rPr lang="en-GB" sz="1800" dirty="0" smtClean="0">
                <a:solidFill>
                  <a:srgbClr val="1F497D"/>
                </a:solidFill>
              </a:rPr>
              <a:t>9 </a:t>
            </a:r>
            <a:r>
              <a:rPr lang="el-GR" sz="1800" dirty="0" smtClean="0">
                <a:solidFill>
                  <a:srgbClr val="1F497D"/>
                </a:solidFill>
              </a:rPr>
              <a:t>μήνες για να πειστούν τα εμπλεκόμενα μέρη </a:t>
            </a:r>
          </a:p>
          <a:p>
            <a:pPr lvl="1"/>
            <a:r>
              <a:rPr lang="el-GR" sz="1800" dirty="0" smtClean="0">
                <a:solidFill>
                  <a:srgbClr val="1F497D"/>
                </a:solidFill>
              </a:rPr>
              <a:t>Ειδικά εκπαιδευμένοι τρίτοι – ουδέτεροι – διαμεσολαβητές παρόντες σε όλες τις συναντήσεις των μερών με τους εκπροσώπους των εταιριών </a:t>
            </a:r>
          </a:p>
          <a:p>
            <a:pPr lvl="1"/>
            <a:r>
              <a:rPr lang="el-GR" sz="1800" dirty="0" smtClean="0">
                <a:solidFill>
                  <a:srgbClr val="1F497D"/>
                </a:solidFill>
              </a:rPr>
              <a:t>Ένα χρόνο μετά 200 άτομα (οι δικαιούχοι αποζημιώσεων 55 εκ των θυμάτων) αποζημιώθηκαν</a:t>
            </a:r>
          </a:p>
          <a:p>
            <a:pPr lvl="1"/>
            <a:r>
              <a:rPr lang="el-GR" sz="1800" dirty="0" smtClean="0">
                <a:solidFill>
                  <a:srgbClr val="1F497D"/>
                </a:solidFill>
              </a:rPr>
              <a:t>Σε λιγότερο από 2 χρόνια το 95% των υποθέσεων επιλύθηκαν</a:t>
            </a:r>
          </a:p>
          <a:p>
            <a:pPr lvl="1"/>
            <a:r>
              <a:rPr lang="el-GR" sz="1800" dirty="0" smtClean="0">
                <a:solidFill>
                  <a:srgbClr val="1F497D"/>
                </a:solidFill>
              </a:rPr>
              <a:t>Οι οικογένειες των συγγενών δηλώνουν ότι η διαφάνεια της διαδικασίας και η ουδετερότητα των τρίτων προσώπων τους βοήθησαν να αντιμετωπίσουν την τραγωδία με περισσότερη ηρεμία</a:t>
            </a:r>
          </a:p>
          <a:p>
            <a:pPr lvl="1"/>
            <a:r>
              <a:rPr lang="el-GR" sz="1800" dirty="0" smtClean="0">
                <a:solidFill>
                  <a:srgbClr val="1F497D"/>
                </a:solidFill>
              </a:rPr>
              <a:t>Οι δικηγόροι της αεροπορικής εταιρίας και των ασφαλιστικών εταιριών δηλώνουν πως εξοικονόμησαν δικαστικές δαπάνες ενώ έδωσαν υψηλότερες αποζημιώσεις στις οικογένειες των θυμάτων </a:t>
            </a:r>
            <a:endParaRPr lang="el-GR" sz="1800" dirty="0" smtClean="0"/>
          </a:p>
          <a:p>
            <a:endParaRPr lang="el-GR" sz="1800" dirty="0" smtClean="0">
              <a:solidFill>
                <a:srgbClr val="1F497D"/>
              </a:solidFill>
            </a:endParaRPr>
          </a:p>
        </p:txBody>
      </p:sp>
    </p:spTree>
    <p:extLst>
      <p:ext uri="{BB962C8B-B14F-4D97-AF65-F5344CB8AC3E}">
        <p14:creationId xmlns:p14="http://schemas.microsoft.com/office/powerpoint/2010/main" val="2011304347"/>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9144000" cy="60836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Υπότιτλος 2"/>
          <p:cNvSpPr>
            <a:spLocks noGrp="1"/>
          </p:cNvSpPr>
          <p:nvPr>
            <p:ph type="subTitle" idx="1"/>
          </p:nvPr>
        </p:nvSpPr>
        <p:spPr>
          <a:xfrm>
            <a:off x="107504" y="4221088"/>
            <a:ext cx="4896544" cy="1752600"/>
          </a:xfrm>
        </p:spPr>
        <p:txBody>
          <a:bodyPr>
            <a:normAutofit/>
          </a:bodyPr>
          <a:lstStyle/>
          <a:p>
            <a:endParaRPr lang="el-GR" sz="2400" b="1" dirty="0" smtClean="0"/>
          </a:p>
          <a:p>
            <a:r>
              <a:rPr lang="el-GR" sz="2400" b="1" dirty="0" smtClean="0">
                <a:solidFill>
                  <a:srgbClr val="064975"/>
                </a:solidFill>
              </a:rPr>
              <a:t>Σας Ευχαριστούμε</a:t>
            </a:r>
            <a:endParaRPr lang="el-GR" sz="2400" b="1" dirty="0">
              <a:solidFill>
                <a:srgbClr val="064975"/>
              </a:solidFill>
            </a:endParaRPr>
          </a:p>
        </p:txBody>
      </p:sp>
    </p:spTree>
    <p:extLst>
      <p:ext uri="{BB962C8B-B14F-4D97-AF65-F5344CB8AC3E}">
        <p14:creationId xmlns:p14="http://schemas.microsoft.com/office/powerpoint/2010/main" val="123804104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u="sng" dirty="0" smtClean="0">
                <a:solidFill>
                  <a:srgbClr val="064975"/>
                </a:solidFill>
              </a:rPr>
              <a:t>Τι είναι η Διαμεσολάβηση</a:t>
            </a:r>
            <a:endParaRPr lang="el-GR" dirty="0">
              <a:solidFill>
                <a:srgbClr val="064975"/>
              </a:solidFill>
            </a:endParaRPr>
          </a:p>
        </p:txBody>
      </p:sp>
      <p:sp>
        <p:nvSpPr>
          <p:cNvPr id="3" name="Θέση περιεχομένου 2"/>
          <p:cNvSpPr>
            <a:spLocks noGrp="1"/>
          </p:cNvSpPr>
          <p:nvPr>
            <p:ph idx="1"/>
          </p:nvPr>
        </p:nvSpPr>
        <p:spPr/>
        <p:txBody>
          <a:bodyPr>
            <a:normAutofit/>
          </a:bodyPr>
          <a:lstStyle/>
          <a:p>
            <a:pPr>
              <a:lnSpc>
                <a:spcPct val="150000"/>
              </a:lnSpc>
              <a:buClr>
                <a:srgbClr val="F7941E"/>
              </a:buClr>
              <a:buFont typeface="Wingdings" pitchFamily="2" charset="2"/>
              <a:buChar char="v"/>
            </a:pPr>
            <a:r>
              <a:rPr lang="el-GR" sz="1400" b="1" dirty="0" smtClean="0">
                <a:solidFill>
                  <a:srgbClr val="064975"/>
                </a:solidFill>
              </a:rPr>
              <a:t>Εξωδικαστική επίλυση</a:t>
            </a:r>
            <a:r>
              <a:rPr lang="el-GR" sz="1400" dirty="0" smtClean="0">
                <a:solidFill>
                  <a:srgbClr val="064975"/>
                </a:solidFill>
              </a:rPr>
              <a:t> </a:t>
            </a:r>
            <a:r>
              <a:rPr lang="el-GR" sz="1400" dirty="0">
                <a:solidFill>
                  <a:srgbClr val="064975"/>
                </a:solidFill>
              </a:rPr>
              <a:t>ιδιωτικών διαφορών (ν. 3898/2010 &amp; </a:t>
            </a:r>
            <a:r>
              <a:rPr lang="el-GR" sz="1400" dirty="0" err="1">
                <a:solidFill>
                  <a:srgbClr val="064975"/>
                </a:solidFill>
              </a:rPr>
              <a:t>άρ</a:t>
            </a:r>
            <a:r>
              <a:rPr lang="el-GR" sz="1400" dirty="0">
                <a:solidFill>
                  <a:srgbClr val="064975"/>
                </a:solidFill>
              </a:rPr>
              <a:t>. 214 Γ </a:t>
            </a:r>
            <a:r>
              <a:rPr lang="el-GR" sz="1400" dirty="0" err="1">
                <a:solidFill>
                  <a:srgbClr val="064975"/>
                </a:solidFill>
              </a:rPr>
              <a:t>ΚΠολΔ</a:t>
            </a:r>
            <a:r>
              <a:rPr lang="el-GR" sz="1400" dirty="0" smtClean="0">
                <a:solidFill>
                  <a:srgbClr val="064975"/>
                </a:solidFill>
              </a:rPr>
              <a:t>). Σε αυτές περιλαμβάνονται οι διαφορές, στις οποίες εμπλέκονται ασφαλιστικές εταιρίες με δύο τρόπους</a:t>
            </a:r>
            <a:endParaRPr lang="en-US" sz="1400" dirty="0" smtClean="0">
              <a:solidFill>
                <a:srgbClr val="064975"/>
              </a:solidFill>
            </a:endParaRPr>
          </a:p>
          <a:p>
            <a:pPr>
              <a:lnSpc>
                <a:spcPct val="150000"/>
              </a:lnSpc>
              <a:buClr>
                <a:srgbClr val="F7941E"/>
              </a:buClr>
              <a:buFont typeface="Wingdings" pitchFamily="2" charset="2"/>
              <a:buChar char="v"/>
            </a:pPr>
            <a:r>
              <a:rPr lang="el-GR" sz="1400" b="1" dirty="0" smtClean="0">
                <a:solidFill>
                  <a:srgbClr val="064975"/>
                </a:solidFill>
              </a:rPr>
              <a:t>Συμμετέχουν οι εμπλεκόμενοι, οι δικηγόροι και </a:t>
            </a:r>
            <a:r>
              <a:rPr lang="el-GR" sz="1400" dirty="0" smtClean="0">
                <a:solidFill>
                  <a:srgbClr val="064975"/>
                </a:solidFill>
              </a:rPr>
              <a:t>ένας ειδικός και ουδέτερος επιστήμονας-βοηθός διαπραγμάτευσης όλων, </a:t>
            </a:r>
            <a:r>
              <a:rPr lang="el-GR" sz="1400" b="1" dirty="0" smtClean="0">
                <a:solidFill>
                  <a:srgbClr val="064975"/>
                </a:solidFill>
              </a:rPr>
              <a:t>ο Διαμεσολαβητής </a:t>
            </a:r>
            <a:r>
              <a:rPr lang="el-GR" sz="1400" dirty="0" smtClean="0">
                <a:solidFill>
                  <a:srgbClr val="064975"/>
                </a:solidFill>
              </a:rPr>
              <a:t>από κατάλογο του Υπουργείου Δικαιοσύνης</a:t>
            </a:r>
            <a:endParaRPr lang="el-GR" sz="1400" dirty="0">
              <a:solidFill>
                <a:srgbClr val="064975"/>
              </a:solidFill>
            </a:endParaRPr>
          </a:p>
          <a:p>
            <a:pPr>
              <a:lnSpc>
                <a:spcPct val="150000"/>
              </a:lnSpc>
              <a:buClr>
                <a:srgbClr val="F7941E"/>
              </a:buClr>
              <a:buFont typeface="Wingdings" pitchFamily="2" charset="2"/>
              <a:buChar char="v"/>
            </a:pPr>
            <a:r>
              <a:rPr lang="el-GR" sz="1400" dirty="0" smtClean="0">
                <a:solidFill>
                  <a:srgbClr val="064975"/>
                </a:solidFill>
              </a:rPr>
              <a:t>Πρόκειται για </a:t>
            </a:r>
            <a:r>
              <a:rPr lang="el-GR" sz="1400" b="1" dirty="0" smtClean="0">
                <a:solidFill>
                  <a:srgbClr val="064975"/>
                </a:solidFill>
              </a:rPr>
              <a:t>διαπραγμάτευση</a:t>
            </a:r>
            <a:r>
              <a:rPr lang="el-GR" sz="1400" dirty="0" smtClean="0">
                <a:solidFill>
                  <a:srgbClr val="064975"/>
                </a:solidFill>
              </a:rPr>
              <a:t>, που καταλήγει σε συμφωνία με δεσμευτικότητα</a:t>
            </a:r>
            <a:r>
              <a:rPr lang="en-US" sz="1400" dirty="0" smtClean="0">
                <a:solidFill>
                  <a:srgbClr val="064975"/>
                </a:solidFill>
              </a:rPr>
              <a:t> </a:t>
            </a:r>
            <a:r>
              <a:rPr lang="el-GR" sz="1400" dirty="0" smtClean="0">
                <a:solidFill>
                  <a:srgbClr val="064975"/>
                </a:solidFill>
              </a:rPr>
              <a:t>ισοδύναμη με αυτή δικαστικής απόφασης</a:t>
            </a:r>
          </a:p>
          <a:p>
            <a:pPr>
              <a:lnSpc>
                <a:spcPct val="150000"/>
              </a:lnSpc>
              <a:buClr>
                <a:srgbClr val="F7941E"/>
              </a:buClr>
              <a:buFont typeface="Wingdings" pitchFamily="2" charset="2"/>
              <a:buChar char="v"/>
            </a:pPr>
            <a:r>
              <a:rPr lang="el-GR" sz="1400" dirty="0" smtClean="0">
                <a:solidFill>
                  <a:srgbClr val="064975"/>
                </a:solidFill>
              </a:rPr>
              <a:t>Είναι </a:t>
            </a:r>
            <a:r>
              <a:rPr lang="el-GR" sz="1400" b="1" dirty="0" smtClean="0">
                <a:solidFill>
                  <a:srgbClr val="064975"/>
                </a:solidFill>
              </a:rPr>
              <a:t>απόρρητη</a:t>
            </a:r>
            <a:r>
              <a:rPr lang="el-GR" sz="1400" dirty="0" smtClean="0">
                <a:solidFill>
                  <a:srgbClr val="064975"/>
                </a:solidFill>
              </a:rPr>
              <a:t> και το περιεχόμενο της διαπραγμάτευσης δεν είναι δυνατό να χρησιμοποιηθεί εκτός της Διαμεσολάβησης (άρθρο 10 ν. 3898/2010)</a:t>
            </a:r>
          </a:p>
          <a:p>
            <a:pPr>
              <a:lnSpc>
                <a:spcPct val="150000"/>
              </a:lnSpc>
              <a:buClr>
                <a:srgbClr val="F7941E"/>
              </a:buClr>
              <a:buFont typeface="Wingdings" pitchFamily="2" charset="2"/>
              <a:buChar char="v"/>
            </a:pPr>
            <a:r>
              <a:rPr lang="el-GR" sz="1400" dirty="0" smtClean="0">
                <a:solidFill>
                  <a:srgbClr val="064975"/>
                </a:solidFill>
              </a:rPr>
              <a:t>Είναι </a:t>
            </a:r>
            <a:r>
              <a:rPr lang="el-GR" sz="1400" b="1" dirty="0" smtClean="0">
                <a:solidFill>
                  <a:srgbClr val="064975"/>
                </a:solidFill>
              </a:rPr>
              <a:t>σύντομη, απλή, οικονομική</a:t>
            </a:r>
            <a:r>
              <a:rPr lang="el-GR" sz="1400" dirty="0" smtClean="0">
                <a:solidFill>
                  <a:srgbClr val="064975"/>
                </a:solidFill>
              </a:rPr>
              <a:t>, χωρίς σημαντικές επιβαρύνσεις</a:t>
            </a:r>
          </a:p>
          <a:p>
            <a:pPr>
              <a:lnSpc>
                <a:spcPct val="150000"/>
              </a:lnSpc>
              <a:buClr>
                <a:srgbClr val="F7941E"/>
              </a:buClr>
              <a:buFont typeface="Wingdings" pitchFamily="2" charset="2"/>
              <a:buChar char="v"/>
            </a:pPr>
            <a:r>
              <a:rPr lang="el-GR" sz="1400" dirty="0" smtClean="0">
                <a:solidFill>
                  <a:srgbClr val="064975"/>
                </a:solidFill>
              </a:rPr>
              <a:t>Έχει </a:t>
            </a:r>
            <a:r>
              <a:rPr lang="el-GR" sz="1400" b="1" dirty="0" smtClean="0">
                <a:solidFill>
                  <a:srgbClr val="064975"/>
                </a:solidFill>
              </a:rPr>
              <a:t>υψηλά ποσοστά επιτυχίας </a:t>
            </a:r>
            <a:r>
              <a:rPr lang="el-GR" sz="1400" dirty="0" smtClean="0">
                <a:solidFill>
                  <a:srgbClr val="064975"/>
                </a:solidFill>
              </a:rPr>
              <a:t>διεθνώς γιατί βασίζεται σε διεπιστημονικό υπόβαθρο</a:t>
            </a:r>
          </a:p>
          <a:p>
            <a:pPr>
              <a:lnSpc>
                <a:spcPct val="150000"/>
              </a:lnSpc>
              <a:buClr>
                <a:srgbClr val="F7941E"/>
              </a:buClr>
              <a:buFont typeface="Wingdings" pitchFamily="2" charset="2"/>
              <a:buChar char="v"/>
            </a:pPr>
            <a:r>
              <a:rPr lang="el-GR" sz="1400" dirty="0" smtClean="0">
                <a:solidFill>
                  <a:srgbClr val="064975"/>
                </a:solidFill>
              </a:rPr>
              <a:t>Δεν είναι οι συμβιβαστικές διαδικασίες με τη χρήση διακανονιστή. </a:t>
            </a:r>
          </a:p>
        </p:txBody>
      </p:sp>
    </p:spTree>
    <p:extLst>
      <p:ext uri="{BB962C8B-B14F-4D97-AF65-F5344CB8AC3E}">
        <p14:creationId xmlns:p14="http://schemas.microsoft.com/office/powerpoint/2010/main" val="363801353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u="sng" dirty="0" smtClean="0">
                <a:solidFill>
                  <a:srgbClr val="064975"/>
                </a:solidFill>
              </a:rPr>
              <a:t>Πόσο διαρκεί </a:t>
            </a:r>
            <a:br>
              <a:rPr lang="el-GR" u="sng" dirty="0" smtClean="0">
                <a:solidFill>
                  <a:srgbClr val="064975"/>
                </a:solidFill>
              </a:rPr>
            </a:br>
            <a:r>
              <a:rPr lang="el-GR" u="sng" dirty="0" smtClean="0">
                <a:solidFill>
                  <a:srgbClr val="064975"/>
                </a:solidFill>
              </a:rPr>
              <a:t>και πως υλοποιείται πρακτικά</a:t>
            </a:r>
            <a:endParaRPr lang="el-GR" dirty="0">
              <a:solidFill>
                <a:srgbClr val="064975"/>
              </a:solidFill>
            </a:endParaRPr>
          </a:p>
        </p:txBody>
      </p:sp>
      <p:sp>
        <p:nvSpPr>
          <p:cNvPr id="3" name="Θέση περιεχομένου 2"/>
          <p:cNvSpPr>
            <a:spLocks noGrp="1"/>
          </p:cNvSpPr>
          <p:nvPr>
            <p:ph idx="1"/>
          </p:nvPr>
        </p:nvSpPr>
        <p:spPr/>
        <p:txBody>
          <a:bodyPr>
            <a:noAutofit/>
          </a:bodyPr>
          <a:lstStyle/>
          <a:p>
            <a:pPr>
              <a:lnSpc>
                <a:spcPct val="150000"/>
              </a:lnSpc>
              <a:buClr>
                <a:srgbClr val="F7941E"/>
              </a:buClr>
              <a:buFont typeface="Wingdings" panose="05000000000000000000" pitchFamily="2" charset="2"/>
              <a:buChar char="v"/>
            </a:pPr>
            <a:endParaRPr lang="el-GR" sz="1400" dirty="0" smtClean="0">
              <a:solidFill>
                <a:srgbClr val="064975"/>
              </a:solidFill>
            </a:endParaRPr>
          </a:p>
          <a:p>
            <a:pPr>
              <a:lnSpc>
                <a:spcPct val="150000"/>
              </a:lnSpc>
              <a:buClr>
                <a:srgbClr val="F7941E"/>
              </a:buClr>
              <a:buFont typeface="Wingdings" panose="05000000000000000000" pitchFamily="2" charset="2"/>
              <a:buChar char="v"/>
            </a:pPr>
            <a:r>
              <a:rPr lang="el-GR" sz="1400" b="1" dirty="0" smtClean="0">
                <a:solidFill>
                  <a:srgbClr val="064975"/>
                </a:solidFill>
              </a:rPr>
              <a:t>Στάδια: </a:t>
            </a:r>
            <a:r>
              <a:rPr lang="el-GR" sz="1400" dirty="0" smtClean="0">
                <a:solidFill>
                  <a:srgbClr val="064975"/>
                </a:solidFill>
              </a:rPr>
              <a:t>Ενημέρωση, υπαγωγή, διαδικασία  διαμεσολάβησης, ολοκλήρωση με πρακτικό επιτυχίας  ή αποτυχίας</a:t>
            </a:r>
          </a:p>
          <a:p>
            <a:pPr>
              <a:lnSpc>
                <a:spcPct val="150000"/>
              </a:lnSpc>
              <a:buClr>
                <a:srgbClr val="F7941E"/>
              </a:buClr>
              <a:buFont typeface="Wingdings" panose="05000000000000000000" pitchFamily="2" charset="2"/>
              <a:buChar char="v"/>
            </a:pPr>
            <a:endParaRPr lang="el-GR" sz="1400" dirty="0" smtClean="0">
              <a:solidFill>
                <a:srgbClr val="064975"/>
              </a:solidFill>
            </a:endParaRPr>
          </a:p>
          <a:p>
            <a:pPr>
              <a:lnSpc>
                <a:spcPct val="150000"/>
              </a:lnSpc>
              <a:buClr>
                <a:srgbClr val="F7941E"/>
              </a:buClr>
              <a:buFont typeface="Wingdings" panose="05000000000000000000" pitchFamily="2" charset="2"/>
              <a:buChar char="v"/>
            </a:pPr>
            <a:r>
              <a:rPr lang="el-GR" sz="1400" b="1" dirty="0" smtClean="0">
                <a:solidFill>
                  <a:srgbClr val="064975"/>
                </a:solidFill>
              </a:rPr>
              <a:t>1. Ενημέρωση: </a:t>
            </a:r>
            <a:r>
              <a:rPr lang="el-GR" sz="1400" dirty="0" smtClean="0">
                <a:solidFill>
                  <a:srgbClr val="064975"/>
                </a:solidFill>
              </a:rPr>
              <a:t>Ο Διαμεσολαβητής ενημερώνει, πείθει, απαντά ισότιμα</a:t>
            </a:r>
          </a:p>
          <a:p>
            <a:pPr>
              <a:lnSpc>
                <a:spcPct val="150000"/>
              </a:lnSpc>
              <a:buClr>
                <a:srgbClr val="F7941E"/>
              </a:buClr>
              <a:buFont typeface="Wingdings" panose="05000000000000000000" pitchFamily="2" charset="2"/>
              <a:buChar char="v"/>
            </a:pPr>
            <a:r>
              <a:rPr lang="el-GR" sz="1400" b="1" dirty="0" smtClean="0">
                <a:solidFill>
                  <a:srgbClr val="064975"/>
                </a:solidFill>
              </a:rPr>
              <a:t>2. Υπαγωγή: </a:t>
            </a:r>
            <a:r>
              <a:rPr lang="el-GR" sz="1400" dirty="0" smtClean="0">
                <a:solidFill>
                  <a:srgbClr val="064975"/>
                </a:solidFill>
              </a:rPr>
              <a:t>Συμφωνητικό με απλούς όρους που συντάσσεται από τους Δικηγόρους ή το Διαμεσολαβητή (σε συμφωνία μαζί τους) και υπογράφεται από όλους</a:t>
            </a:r>
          </a:p>
          <a:p>
            <a:pPr>
              <a:lnSpc>
                <a:spcPct val="150000"/>
              </a:lnSpc>
              <a:buClr>
                <a:srgbClr val="F7941E"/>
              </a:buClr>
              <a:buFont typeface="Wingdings" panose="05000000000000000000" pitchFamily="2" charset="2"/>
              <a:buChar char="v"/>
            </a:pPr>
            <a:r>
              <a:rPr lang="el-GR" sz="1400" b="1" dirty="0" smtClean="0">
                <a:solidFill>
                  <a:srgbClr val="064975"/>
                </a:solidFill>
              </a:rPr>
              <a:t>3. Διαδικασία διαμεσολάβησης: </a:t>
            </a:r>
            <a:r>
              <a:rPr lang="el-GR" sz="1400" dirty="0" smtClean="0">
                <a:solidFill>
                  <a:srgbClr val="064975"/>
                </a:solidFill>
              </a:rPr>
              <a:t>Σε μία ημέρα (όσες </a:t>
            </a:r>
            <a:r>
              <a:rPr lang="el-GR" sz="1400" dirty="0">
                <a:solidFill>
                  <a:srgbClr val="064975"/>
                </a:solidFill>
              </a:rPr>
              <a:t>ώ</a:t>
            </a:r>
            <a:r>
              <a:rPr lang="el-GR" sz="1400" dirty="0" smtClean="0">
                <a:solidFill>
                  <a:srgbClr val="064975"/>
                </a:solidFill>
              </a:rPr>
              <a:t>ρες χρειαστούν)</a:t>
            </a:r>
          </a:p>
          <a:p>
            <a:pPr>
              <a:lnSpc>
                <a:spcPct val="150000"/>
              </a:lnSpc>
              <a:buClr>
                <a:srgbClr val="F7941E"/>
              </a:buClr>
              <a:buFont typeface="Wingdings" panose="05000000000000000000" pitchFamily="2" charset="2"/>
              <a:buChar char="v"/>
            </a:pPr>
            <a:r>
              <a:rPr lang="el-GR" sz="1400" b="1" dirty="0" smtClean="0">
                <a:solidFill>
                  <a:srgbClr val="064975"/>
                </a:solidFill>
              </a:rPr>
              <a:t>Κοινές και κατ’ ιδίαν συναντήσεις: </a:t>
            </a:r>
            <a:r>
              <a:rPr lang="el-GR" sz="1400" dirty="0" smtClean="0">
                <a:solidFill>
                  <a:srgbClr val="064975"/>
                </a:solidFill>
              </a:rPr>
              <a:t>Αποφόρτιση, διλήμματα, επιλογές, αξιοποίηση χρόνου </a:t>
            </a:r>
          </a:p>
          <a:p>
            <a:pPr>
              <a:lnSpc>
                <a:spcPct val="150000"/>
              </a:lnSpc>
              <a:buClr>
                <a:srgbClr val="F7941E"/>
              </a:buClr>
              <a:buFont typeface="Wingdings" panose="05000000000000000000" pitchFamily="2" charset="2"/>
              <a:buChar char="v"/>
            </a:pPr>
            <a:r>
              <a:rPr lang="el-GR" sz="1400" b="1" dirty="0" smtClean="0">
                <a:solidFill>
                  <a:srgbClr val="064975"/>
                </a:solidFill>
              </a:rPr>
              <a:t>4. Υποβολή πρακτικού: </a:t>
            </a:r>
            <a:r>
              <a:rPr lang="el-GR" sz="1400" dirty="0" smtClean="0">
                <a:solidFill>
                  <a:srgbClr val="064975"/>
                </a:solidFill>
              </a:rPr>
              <a:t>Οποτεδήποτε, ΑΝΕΥ προθεσμίας</a:t>
            </a:r>
            <a:endParaRPr lang="el-GR" sz="1400" dirty="0">
              <a:solidFill>
                <a:srgbClr val="064975"/>
              </a:solidFill>
            </a:endParaRPr>
          </a:p>
        </p:txBody>
      </p:sp>
    </p:spTree>
    <p:extLst>
      <p:ext uri="{BB962C8B-B14F-4D97-AF65-F5344CB8AC3E}">
        <p14:creationId xmlns:p14="http://schemas.microsoft.com/office/powerpoint/2010/main" val="257618615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u="sng" dirty="0" smtClean="0">
                <a:solidFill>
                  <a:srgbClr val="064975"/>
                </a:solidFill>
              </a:rPr>
              <a:t>Πως συμμετέχει σε αυτή η Ασφαλιστική εταιρία</a:t>
            </a:r>
            <a:endParaRPr lang="el-GR" dirty="0">
              <a:solidFill>
                <a:srgbClr val="064975"/>
              </a:solidFill>
            </a:endParaRPr>
          </a:p>
        </p:txBody>
      </p:sp>
      <p:sp>
        <p:nvSpPr>
          <p:cNvPr id="3" name="Θέση περιεχομένου 2"/>
          <p:cNvSpPr>
            <a:spLocks noGrp="1"/>
          </p:cNvSpPr>
          <p:nvPr>
            <p:ph idx="1"/>
          </p:nvPr>
        </p:nvSpPr>
        <p:spPr/>
        <p:txBody>
          <a:bodyPr>
            <a:noAutofit/>
          </a:bodyPr>
          <a:lstStyle/>
          <a:p>
            <a:pPr marL="0" indent="0">
              <a:lnSpc>
                <a:spcPct val="150000"/>
              </a:lnSpc>
              <a:buClr>
                <a:srgbClr val="F7941E"/>
              </a:buClr>
              <a:buNone/>
            </a:pPr>
            <a:r>
              <a:rPr lang="el-GR" sz="1400" dirty="0" smtClean="0">
                <a:solidFill>
                  <a:srgbClr val="064975"/>
                </a:solidFill>
              </a:rPr>
              <a:t>Η </a:t>
            </a:r>
            <a:r>
              <a:rPr lang="el-GR" sz="1400" dirty="0">
                <a:solidFill>
                  <a:srgbClr val="064975"/>
                </a:solidFill>
              </a:rPr>
              <a:t>διεθνής  </a:t>
            </a:r>
            <a:r>
              <a:rPr lang="el-GR" sz="1400" dirty="0" smtClean="0">
                <a:solidFill>
                  <a:srgbClr val="064975"/>
                </a:solidFill>
              </a:rPr>
              <a:t>εμπειρία προβάλλει πολλές πτυχές των τρόπων αξιοποίησης της Διαμεσολάβησης από μία Ασφαλιστική εταιρία:</a:t>
            </a:r>
            <a:endParaRPr lang="el-GR" sz="1400" dirty="0">
              <a:solidFill>
                <a:srgbClr val="064975"/>
              </a:solidFill>
            </a:endParaRPr>
          </a:p>
          <a:p>
            <a:pPr>
              <a:buClr>
                <a:srgbClr val="F7941E"/>
              </a:buClr>
              <a:buFont typeface="Wingdings" pitchFamily="2" charset="2"/>
              <a:buChar char="v"/>
            </a:pPr>
            <a:r>
              <a:rPr lang="el-GR" sz="1400" b="1" dirty="0" smtClean="0">
                <a:solidFill>
                  <a:srgbClr val="064975"/>
                </a:solidFill>
              </a:rPr>
              <a:t>Λαμβάνοντας την πρωτοβουλία</a:t>
            </a:r>
            <a:r>
              <a:rPr lang="el-GR" sz="1400" dirty="0" smtClean="0">
                <a:solidFill>
                  <a:srgbClr val="064975"/>
                </a:solidFill>
              </a:rPr>
              <a:t> και επηρεάζοντας την επιλογή του Διαμεσολαβητή</a:t>
            </a:r>
          </a:p>
          <a:p>
            <a:pPr>
              <a:buClr>
                <a:srgbClr val="F7941E"/>
              </a:buClr>
              <a:buFont typeface="Wingdings" pitchFamily="2" charset="2"/>
              <a:buChar char="v"/>
            </a:pPr>
            <a:endParaRPr lang="el-GR" sz="1400" dirty="0" smtClean="0">
              <a:solidFill>
                <a:srgbClr val="064975"/>
              </a:solidFill>
            </a:endParaRPr>
          </a:p>
          <a:p>
            <a:pPr>
              <a:buClr>
                <a:srgbClr val="F7941E"/>
              </a:buClr>
              <a:buFont typeface="Wingdings" pitchFamily="2" charset="2"/>
              <a:buChar char="v"/>
            </a:pPr>
            <a:r>
              <a:rPr lang="el-GR" sz="1400" b="1" dirty="0" smtClean="0">
                <a:solidFill>
                  <a:srgbClr val="064975"/>
                </a:solidFill>
              </a:rPr>
              <a:t>Παριστάμενη από κοινού </a:t>
            </a:r>
            <a:r>
              <a:rPr lang="el-GR" sz="1400" dirty="0" smtClean="0">
                <a:solidFill>
                  <a:srgbClr val="064975"/>
                </a:solidFill>
              </a:rPr>
              <a:t>με τον ασφαλιζόμενο, ενίοτε με τον ίδιο δικηγόρο</a:t>
            </a:r>
          </a:p>
          <a:p>
            <a:pPr>
              <a:buClr>
                <a:srgbClr val="F7941E"/>
              </a:buClr>
              <a:buFont typeface="Wingdings" pitchFamily="2" charset="2"/>
              <a:buChar char="v"/>
            </a:pPr>
            <a:endParaRPr lang="el-GR" sz="1400" dirty="0" smtClean="0">
              <a:solidFill>
                <a:srgbClr val="064975"/>
              </a:solidFill>
            </a:endParaRPr>
          </a:p>
          <a:p>
            <a:pPr>
              <a:buClr>
                <a:srgbClr val="F7941E"/>
              </a:buClr>
              <a:buFont typeface="Wingdings" pitchFamily="2" charset="2"/>
              <a:buChar char="v"/>
            </a:pPr>
            <a:r>
              <a:rPr lang="el-GR" sz="1400" b="1" dirty="0" smtClean="0">
                <a:solidFill>
                  <a:srgbClr val="064975"/>
                </a:solidFill>
              </a:rPr>
              <a:t>Κάνοντας χρήση προγραμμάτων αξιολόγησης  </a:t>
            </a:r>
            <a:r>
              <a:rPr lang="el-GR" sz="1400" dirty="0" smtClean="0">
                <a:solidFill>
                  <a:srgbClr val="064975"/>
                </a:solidFill>
              </a:rPr>
              <a:t>κινδύνου</a:t>
            </a:r>
          </a:p>
          <a:p>
            <a:pPr>
              <a:buClr>
                <a:srgbClr val="F7941E"/>
              </a:buClr>
              <a:buFont typeface="Wingdings" pitchFamily="2" charset="2"/>
              <a:buChar char="v"/>
            </a:pPr>
            <a:endParaRPr lang="en-US" sz="1400" dirty="0" smtClean="0">
              <a:solidFill>
                <a:srgbClr val="064975"/>
              </a:solidFill>
            </a:endParaRPr>
          </a:p>
          <a:p>
            <a:pPr>
              <a:buClr>
                <a:srgbClr val="F7941E"/>
              </a:buClr>
              <a:buFont typeface="Wingdings" pitchFamily="2" charset="2"/>
              <a:buChar char="v"/>
            </a:pPr>
            <a:r>
              <a:rPr lang="el-GR" sz="1400" b="1" dirty="0" smtClean="0">
                <a:solidFill>
                  <a:srgbClr val="064975"/>
                </a:solidFill>
              </a:rPr>
              <a:t>Προετοιμάζοντας εναλλακτικές προτάσεις λύσεων</a:t>
            </a:r>
            <a:r>
              <a:rPr lang="el-GR" sz="1400" dirty="0" smtClean="0">
                <a:solidFill>
                  <a:srgbClr val="064975"/>
                </a:solidFill>
              </a:rPr>
              <a:t>, που λαμβάνουν υπόψη τα πραγματικά περιστατικά, τη σύμβαση ασφάλισης και τη δυνητική της οικονομική έκθεση</a:t>
            </a:r>
          </a:p>
          <a:p>
            <a:pPr>
              <a:buClr>
                <a:srgbClr val="F7941E"/>
              </a:buClr>
              <a:buFont typeface="Wingdings" pitchFamily="2" charset="2"/>
              <a:buChar char="v"/>
            </a:pPr>
            <a:endParaRPr lang="el-GR" sz="1400" dirty="0" smtClean="0">
              <a:solidFill>
                <a:srgbClr val="064975"/>
              </a:solidFill>
            </a:endParaRPr>
          </a:p>
          <a:p>
            <a:pPr>
              <a:buClr>
                <a:srgbClr val="F7941E"/>
              </a:buClr>
              <a:buFont typeface="Wingdings" pitchFamily="2" charset="2"/>
              <a:buChar char="v"/>
            </a:pPr>
            <a:r>
              <a:rPr lang="el-GR" sz="1400" b="1" dirty="0" smtClean="0">
                <a:solidFill>
                  <a:srgbClr val="064975"/>
                </a:solidFill>
              </a:rPr>
              <a:t>Επιδιώκοντας τρόπους περιορισμού της οικονομικής της έκθεσης </a:t>
            </a:r>
            <a:r>
              <a:rPr lang="el-GR" sz="1400" dirty="0" smtClean="0">
                <a:solidFill>
                  <a:srgbClr val="064975"/>
                </a:solidFill>
              </a:rPr>
              <a:t>και τη σταδιακή εκταμίευση πόρων</a:t>
            </a:r>
          </a:p>
          <a:p>
            <a:pPr>
              <a:buClr>
                <a:srgbClr val="F7941E"/>
              </a:buClr>
              <a:buFont typeface="Wingdings" pitchFamily="2" charset="2"/>
              <a:buChar char="v"/>
            </a:pPr>
            <a:endParaRPr lang="el-GR" sz="1400" dirty="0" smtClean="0">
              <a:solidFill>
                <a:srgbClr val="064975"/>
              </a:solidFill>
            </a:endParaRPr>
          </a:p>
          <a:p>
            <a:pPr>
              <a:buClr>
                <a:srgbClr val="F7941E"/>
              </a:buClr>
              <a:buFont typeface="Wingdings" pitchFamily="2" charset="2"/>
              <a:buChar char="v"/>
            </a:pPr>
            <a:r>
              <a:rPr lang="en-US" sz="1400" b="1" dirty="0" smtClean="0">
                <a:solidFill>
                  <a:srgbClr val="064975"/>
                </a:solidFill>
              </a:rPr>
              <a:t>SOLVENCY II</a:t>
            </a:r>
            <a:r>
              <a:rPr lang="el-GR" sz="1400" b="1" dirty="0" smtClean="0">
                <a:solidFill>
                  <a:srgbClr val="064975"/>
                </a:solidFill>
              </a:rPr>
              <a:t>: </a:t>
            </a:r>
            <a:r>
              <a:rPr lang="el-GR" sz="1400" dirty="0" smtClean="0">
                <a:solidFill>
                  <a:srgbClr val="064975"/>
                </a:solidFill>
              </a:rPr>
              <a:t>Η Διαμεσολάβηση εργαλείο </a:t>
            </a:r>
            <a:r>
              <a:rPr lang="el-GR" sz="1400" b="1" dirty="0" smtClean="0">
                <a:solidFill>
                  <a:srgbClr val="064975"/>
                </a:solidFill>
              </a:rPr>
              <a:t>συμβολής στην κεφαλαιακή επάρκεια </a:t>
            </a:r>
            <a:r>
              <a:rPr lang="el-GR" sz="1400" dirty="0" smtClean="0">
                <a:solidFill>
                  <a:srgbClr val="064975"/>
                </a:solidFill>
              </a:rPr>
              <a:t>των ασφαλιστικών εταιριών </a:t>
            </a:r>
          </a:p>
          <a:p>
            <a:pPr>
              <a:buClr>
                <a:srgbClr val="F7941E"/>
              </a:buClr>
              <a:buFont typeface="Wingdings" pitchFamily="2" charset="2"/>
              <a:buChar char="v"/>
            </a:pPr>
            <a:endParaRPr lang="el-GR" sz="1400" dirty="0" smtClean="0">
              <a:solidFill>
                <a:srgbClr val="064975"/>
              </a:solidFill>
            </a:endParaRPr>
          </a:p>
          <a:p>
            <a:pPr>
              <a:buClr>
                <a:srgbClr val="F7941E"/>
              </a:buClr>
              <a:buFont typeface="Wingdings" pitchFamily="2" charset="2"/>
              <a:buChar char="v"/>
            </a:pPr>
            <a:r>
              <a:rPr lang="el-GR" sz="1400" dirty="0" smtClean="0">
                <a:solidFill>
                  <a:srgbClr val="064975"/>
                </a:solidFill>
              </a:rPr>
              <a:t>Επιδεικνύοντας  </a:t>
            </a:r>
            <a:r>
              <a:rPr lang="el-GR" sz="1400" b="1" dirty="0" smtClean="0">
                <a:solidFill>
                  <a:srgbClr val="064975"/>
                </a:solidFill>
              </a:rPr>
              <a:t>κοινωνική ευαισθησία </a:t>
            </a:r>
            <a:r>
              <a:rPr lang="el-GR" sz="1400" dirty="0" smtClean="0">
                <a:solidFill>
                  <a:srgbClr val="064975"/>
                </a:solidFill>
              </a:rPr>
              <a:t>σε ευαίσθητους καιρούς</a:t>
            </a:r>
          </a:p>
        </p:txBody>
      </p:sp>
    </p:spTree>
    <p:extLst>
      <p:ext uri="{BB962C8B-B14F-4D97-AF65-F5344CB8AC3E}">
        <p14:creationId xmlns:p14="http://schemas.microsoft.com/office/powerpoint/2010/main" val="350917243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u="sng" dirty="0" smtClean="0">
                <a:solidFill>
                  <a:srgbClr val="064975"/>
                </a:solidFill>
              </a:rPr>
              <a:t>Το κόστος της Διαμεσολάβησης (1):</a:t>
            </a:r>
            <a:br>
              <a:rPr lang="el-GR" u="sng" dirty="0" smtClean="0">
                <a:solidFill>
                  <a:srgbClr val="064975"/>
                </a:solidFill>
              </a:rPr>
            </a:br>
            <a:r>
              <a:rPr lang="el-GR" u="sng" dirty="0" smtClean="0">
                <a:solidFill>
                  <a:srgbClr val="064975"/>
                </a:solidFill>
              </a:rPr>
              <a:t>Τι πληρώνεις</a:t>
            </a:r>
            <a:endParaRPr lang="el-GR" dirty="0">
              <a:solidFill>
                <a:srgbClr val="064975"/>
              </a:solidFill>
            </a:endParaRPr>
          </a:p>
        </p:txBody>
      </p:sp>
      <p:sp>
        <p:nvSpPr>
          <p:cNvPr id="3" name="Θέση περιεχομένου 2"/>
          <p:cNvSpPr>
            <a:spLocks noGrp="1"/>
          </p:cNvSpPr>
          <p:nvPr>
            <p:ph idx="1"/>
          </p:nvPr>
        </p:nvSpPr>
        <p:spPr/>
        <p:txBody>
          <a:bodyPr>
            <a:noAutofit/>
          </a:bodyPr>
          <a:lstStyle/>
          <a:p>
            <a:pPr marL="0" indent="0">
              <a:buClr>
                <a:srgbClr val="F7941E"/>
              </a:buClr>
              <a:buNone/>
            </a:pPr>
            <a:r>
              <a:rPr lang="el-GR" sz="1600" b="1" dirty="0" smtClean="0">
                <a:solidFill>
                  <a:srgbClr val="064975"/>
                </a:solidFill>
              </a:rPr>
              <a:t>Κάθε εμπλεκόμενο μέρος </a:t>
            </a:r>
            <a:r>
              <a:rPr lang="el-GR" sz="1600" dirty="0" smtClean="0">
                <a:solidFill>
                  <a:srgbClr val="064975"/>
                </a:solidFill>
              </a:rPr>
              <a:t>(ή/και ο ασφαλιστής του, αναλόγως αν ο τελευταίος έχει αναλάβει να καλύψει πλήρως ή εν μέρει τα εν λόγω έξοδα,) </a:t>
            </a:r>
            <a:r>
              <a:rPr lang="el-GR" sz="1600" b="1" dirty="0" smtClean="0">
                <a:solidFill>
                  <a:srgbClr val="064975"/>
                </a:solidFill>
              </a:rPr>
              <a:t>καταβάλει:</a:t>
            </a:r>
          </a:p>
          <a:p>
            <a:pPr>
              <a:buClr>
                <a:srgbClr val="F7941E"/>
              </a:buClr>
              <a:buFont typeface="Wingdings" pitchFamily="2" charset="2"/>
              <a:buChar char="v"/>
            </a:pPr>
            <a:endParaRPr lang="el-GR" sz="1600" dirty="0">
              <a:solidFill>
                <a:srgbClr val="064975"/>
              </a:solidFill>
            </a:endParaRPr>
          </a:p>
          <a:p>
            <a:pPr>
              <a:buClr>
                <a:srgbClr val="F7941E"/>
              </a:buClr>
              <a:buFont typeface="Wingdings" pitchFamily="2" charset="2"/>
              <a:buChar char="v"/>
            </a:pPr>
            <a:r>
              <a:rPr lang="el-GR" sz="1600" b="1" dirty="0" smtClean="0">
                <a:solidFill>
                  <a:srgbClr val="064975"/>
                </a:solidFill>
              </a:rPr>
              <a:t>Ποσοστό </a:t>
            </a:r>
            <a:r>
              <a:rPr lang="el-GR" sz="1600" b="1" dirty="0">
                <a:solidFill>
                  <a:srgbClr val="064975"/>
                </a:solidFill>
              </a:rPr>
              <a:t>(συνήθως 50%) της </a:t>
            </a:r>
            <a:r>
              <a:rPr lang="el-GR" sz="1600" b="1" dirty="0" smtClean="0">
                <a:solidFill>
                  <a:srgbClr val="064975"/>
                </a:solidFill>
              </a:rPr>
              <a:t>αμοιβής του Διαμεσολαβητή </a:t>
            </a:r>
            <a:r>
              <a:rPr lang="el-GR" sz="1600" dirty="0" smtClean="0">
                <a:solidFill>
                  <a:srgbClr val="064975"/>
                </a:solidFill>
              </a:rPr>
              <a:t>(συμφωνείται από τα μέρη)</a:t>
            </a:r>
          </a:p>
          <a:p>
            <a:pPr>
              <a:buClr>
                <a:srgbClr val="F7941E"/>
              </a:buClr>
              <a:buFont typeface="Wingdings" pitchFamily="2" charset="2"/>
              <a:buChar char="v"/>
            </a:pPr>
            <a:endParaRPr lang="el-GR" sz="1600" dirty="0">
              <a:solidFill>
                <a:srgbClr val="064975"/>
              </a:solidFill>
            </a:endParaRPr>
          </a:p>
          <a:p>
            <a:pPr>
              <a:buClr>
                <a:srgbClr val="F7941E"/>
              </a:buClr>
              <a:buFont typeface="Wingdings" pitchFamily="2" charset="2"/>
              <a:buChar char="v"/>
            </a:pPr>
            <a:r>
              <a:rPr lang="el-GR" sz="1600" b="1" dirty="0" smtClean="0">
                <a:solidFill>
                  <a:srgbClr val="064975"/>
                </a:solidFill>
              </a:rPr>
              <a:t>Την αμοιβή του Δικηγόρου </a:t>
            </a:r>
            <a:r>
              <a:rPr lang="el-GR" sz="1600" dirty="0" smtClean="0">
                <a:solidFill>
                  <a:srgbClr val="064975"/>
                </a:solidFill>
              </a:rPr>
              <a:t>του μέρους που παρίσταται εκ του νόμου στη διαδικασία (άρθρο 8 ν. 3898/2010) – Γραμμάτιο Προείσπραξης ονομαστικής αξίας μόλις </a:t>
            </a:r>
            <a:r>
              <a:rPr lang="el-GR" sz="1600" b="1" dirty="0" smtClean="0">
                <a:solidFill>
                  <a:srgbClr val="064975"/>
                </a:solidFill>
              </a:rPr>
              <a:t>150 ευρώ</a:t>
            </a:r>
          </a:p>
          <a:p>
            <a:pPr>
              <a:buClr>
                <a:srgbClr val="F7941E"/>
              </a:buClr>
              <a:buFont typeface="Wingdings" pitchFamily="2" charset="2"/>
              <a:buChar char="v"/>
            </a:pPr>
            <a:endParaRPr lang="el-GR" sz="1600" dirty="0">
              <a:solidFill>
                <a:srgbClr val="064975"/>
              </a:solidFill>
            </a:endParaRPr>
          </a:p>
          <a:p>
            <a:pPr>
              <a:buClr>
                <a:srgbClr val="F7941E"/>
              </a:buClr>
              <a:buFont typeface="Wingdings" pitchFamily="2" charset="2"/>
              <a:buChar char="v"/>
            </a:pPr>
            <a:r>
              <a:rPr lang="el-GR" sz="1600" b="1" dirty="0" smtClean="0">
                <a:solidFill>
                  <a:srgbClr val="064975"/>
                </a:solidFill>
              </a:rPr>
              <a:t>Ποσοστό (συνήθως 50%) του κόστους ενοικίασης </a:t>
            </a:r>
            <a:r>
              <a:rPr lang="el-GR" sz="1600" dirty="0" smtClean="0">
                <a:solidFill>
                  <a:srgbClr val="064975"/>
                </a:solidFill>
              </a:rPr>
              <a:t>κατάλληλα διαμορφωμένων αιθουσών (υπάρχουν ήδη, με προσιτό κόστος)</a:t>
            </a:r>
          </a:p>
          <a:p>
            <a:pPr>
              <a:buClr>
                <a:srgbClr val="F7941E"/>
              </a:buClr>
              <a:buFont typeface="Wingdings" pitchFamily="2" charset="2"/>
              <a:buChar char="v"/>
            </a:pPr>
            <a:endParaRPr lang="el-GR" sz="1600" dirty="0" smtClean="0">
              <a:solidFill>
                <a:srgbClr val="064975"/>
              </a:solidFill>
            </a:endParaRPr>
          </a:p>
          <a:p>
            <a:pPr>
              <a:buClr>
                <a:srgbClr val="F7941E"/>
              </a:buClr>
              <a:buFont typeface="Wingdings" pitchFamily="2" charset="2"/>
              <a:buChar char="v"/>
            </a:pPr>
            <a:r>
              <a:rPr lang="el-GR" sz="1600" dirty="0" smtClean="0">
                <a:solidFill>
                  <a:srgbClr val="064975"/>
                </a:solidFill>
              </a:rPr>
              <a:t>Όταν επιτευχθεί συμφωνία επίλυσης (ονομαζόμενη «πρακτικό επιτυχίας»), πλήρως ή εν μέρει (συμφωνείται από τα μέρη), το </a:t>
            </a:r>
            <a:r>
              <a:rPr lang="el-GR" sz="1600" b="1" dirty="0" smtClean="0">
                <a:solidFill>
                  <a:srgbClr val="064975"/>
                </a:solidFill>
              </a:rPr>
              <a:t>παράβολο 100 ευρώ </a:t>
            </a:r>
            <a:r>
              <a:rPr lang="el-GR" sz="1600" dirty="0" smtClean="0">
                <a:solidFill>
                  <a:srgbClr val="064975"/>
                </a:solidFill>
              </a:rPr>
              <a:t>για την κατάθεσή της στο τοπικό Πρωτοδικείο και την τροπή της σε τίτλο εκτελεστό, με αυξημένη δεσμευτική ισχύ όπως αυτή των δικαστικών αποφάσεων</a:t>
            </a:r>
          </a:p>
        </p:txBody>
      </p:sp>
    </p:spTree>
    <p:extLst>
      <p:ext uri="{BB962C8B-B14F-4D97-AF65-F5344CB8AC3E}">
        <p14:creationId xmlns:p14="http://schemas.microsoft.com/office/powerpoint/2010/main" val="10494201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u="sng" dirty="0" smtClean="0">
                <a:solidFill>
                  <a:srgbClr val="064975"/>
                </a:solidFill>
              </a:rPr>
              <a:t>Το κόστος της Διαμεσολάβησης (1):</a:t>
            </a:r>
            <a:br>
              <a:rPr lang="el-GR" u="sng" dirty="0" smtClean="0">
                <a:solidFill>
                  <a:srgbClr val="064975"/>
                </a:solidFill>
              </a:rPr>
            </a:br>
            <a:r>
              <a:rPr lang="el-GR" u="sng" dirty="0" smtClean="0">
                <a:solidFill>
                  <a:srgbClr val="064975"/>
                </a:solidFill>
              </a:rPr>
              <a:t>Τι γλυτώνεις</a:t>
            </a:r>
            <a:endParaRPr lang="el-GR" dirty="0">
              <a:solidFill>
                <a:srgbClr val="064975"/>
              </a:solidFill>
            </a:endParaRPr>
          </a:p>
        </p:txBody>
      </p:sp>
      <p:sp>
        <p:nvSpPr>
          <p:cNvPr id="3" name="Θέση περιεχομένου 2"/>
          <p:cNvSpPr>
            <a:spLocks noGrp="1"/>
          </p:cNvSpPr>
          <p:nvPr>
            <p:ph idx="1"/>
          </p:nvPr>
        </p:nvSpPr>
        <p:spPr/>
        <p:txBody>
          <a:bodyPr>
            <a:noAutofit/>
          </a:bodyPr>
          <a:lstStyle/>
          <a:p>
            <a:pPr marL="0" indent="0">
              <a:buClr>
                <a:srgbClr val="F7941E"/>
              </a:buClr>
              <a:buNone/>
            </a:pPr>
            <a:r>
              <a:rPr lang="el-GR" sz="1600" dirty="0" smtClean="0">
                <a:solidFill>
                  <a:srgbClr val="064975"/>
                </a:solidFill>
              </a:rPr>
              <a:t>Μέσω της Διαμεσολάβησης, κάθε εμπλεκόμενο μέρος (ή/και ο ασφαλιστής του, αναλόγως αν ο τελευταίος έχει αναλάβει να καλύψει πλήρως ή εν μέρει τα εν λόγω έξοδα της δικαστικής διένεξης αυτού) </a:t>
            </a:r>
            <a:r>
              <a:rPr lang="el-GR" sz="1600" b="1" dirty="0" smtClean="0">
                <a:solidFill>
                  <a:srgbClr val="064975"/>
                </a:solidFill>
              </a:rPr>
              <a:t>ΔΕΝ</a:t>
            </a:r>
            <a:r>
              <a:rPr lang="el-GR" sz="1600" dirty="0" smtClean="0">
                <a:solidFill>
                  <a:srgbClr val="064975"/>
                </a:solidFill>
              </a:rPr>
              <a:t> </a:t>
            </a:r>
            <a:r>
              <a:rPr lang="el-GR" sz="1600" b="1" dirty="0" smtClean="0">
                <a:solidFill>
                  <a:srgbClr val="064975"/>
                </a:solidFill>
              </a:rPr>
              <a:t>καταβάλει</a:t>
            </a:r>
            <a:r>
              <a:rPr lang="el-GR" sz="1600" dirty="0" smtClean="0">
                <a:solidFill>
                  <a:srgbClr val="064975"/>
                </a:solidFill>
              </a:rPr>
              <a:t> μία σειρά σημαντικών εξόδων, τα οποία θα κατέβαλε στα πλαίσια της προετοιμασίας και της διεκπεραίωσης μίας δικαστικής διένεξης:</a:t>
            </a:r>
          </a:p>
          <a:p>
            <a:pPr>
              <a:buClr>
                <a:srgbClr val="F7941E"/>
              </a:buClr>
              <a:buFont typeface="Wingdings" pitchFamily="2" charset="2"/>
              <a:buChar char="v"/>
            </a:pPr>
            <a:endParaRPr lang="el-GR" sz="1600" dirty="0">
              <a:solidFill>
                <a:srgbClr val="064975"/>
              </a:solidFill>
            </a:endParaRPr>
          </a:p>
          <a:p>
            <a:pPr>
              <a:buClr>
                <a:srgbClr val="F7941E"/>
              </a:buClr>
              <a:buFont typeface="Wingdings" pitchFamily="2" charset="2"/>
              <a:buChar char="v"/>
            </a:pPr>
            <a:r>
              <a:rPr lang="el-GR" sz="1600" b="1" dirty="0" smtClean="0">
                <a:solidFill>
                  <a:srgbClr val="064975"/>
                </a:solidFill>
              </a:rPr>
              <a:t>Έξοδα επίδοσης </a:t>
            </a:r>
            <a:r>
              <a:rPr lang="el-GR" sz="1600" dirty="0" smtClean="0">
                <a:solidFill>
                  <a:srgbClr val="064975"/>
                </a:solidFill>
              </a:rPr>
              <a:t>(ενδεικτικό χαμηλότερο κόστος: 47,30 ευρώ Χ αριθμού αντιδίκων Χ αριθμού βαθμών των δικαστηρίων  - Πρωτοδικείο, Εφετείο κλπ όπου θα συζητηθεί η υπόθεση)</a:t>
            </a:r>
          </a:p>
          <a:p>
            <a:pPr>
              <a:buClr>
                <a:srgbClr val="F7941E"/>
              </a:buClr>
              <a:buFont typeface="Wingdings" pitchFamily="2" charset="2"/>
              <a:buChar char="v"/>
            </a:pPr>
            <a:endParaRPr lang="el-GR" sz="1600" b="1" dirty="0">
              <a:solidFill>
                <a:srgbClr val="064975"/>
              </a:solidFill>
            </a:endParaRPr>
          </a:p>
          <a:p>
            <a:pPr>
              <a:buClr>
                <a:srgbClr val="F7941E"/>
              </a:buClr>
              <a:buFont typeface="Wingdings" pitchFamily="2" charset="2"/>
              <a:buChar char="v"/>
            </a:pPr>
            <a:r>
              <a:rPr lang="el-GR" sz="1600" b="1" dirty="0" smtClean="0">
                <a:solidFill>
                  <a:srgbClr val="064975"/>
                </a:solidFill>
              </a:rPr>
              <a:t>Τόκους υπερημερίας και σε επιδικία </a:t>
            </a:r>
            <a:r>
              <a:rPr lang="el-GR" sz="1600" dirty="0" smtClean="0">
                <a:solidFill>
                  <a:srgbClr val="064975"/>
                </a:solidFill>
              </a:rPr>
              <a:t>(7,25 % και 9,25% αντίστοιχα, που πολλαπλασιάζουν το ποσό της εκάστοτε απαίτησης)</a:t>
            </a:r>
          </a:p>
          <a:p>
            <a:pPr>
              <a:buClr>
                <a:srgbClr val="F7941E"/>
              </a:buClr>
              <a:buFont typeface="Wingdings" pitchFamily="2" charset="2"/>
              <a:buChar char="v"/>
            </a:pPr>
            <a:endParaRPr lang="el-GR" sz="1600" b="1" dirty="0">
              <a:solidFill>
                <a:srgbClr val="064975"/>
              </a:solidFill>
            </a:endParaRPr>
          </a:p>
          <a:p>
            <a:pPr>
              <a:buClr>
                <a:srgbClr val="F7941E"/>
              </a:buClr>
              <a:buFont typeface="Wingdings" pitchFamily="2" charset="2"/>
              <a:buChar char="v"/>
            </a:pPr>
            <a:r>
              <a:rPr lang="el-GR" sz="1600" b="1" dirty="0" smtClean="0">
                <a:solidFill>
                  <a:srgbClr val="064975"/>
                </a:solidFill>
              </a:rPr>
              <a:t>Δικαστικό ένσημο (8 τοις χιλίοις του διεκδικούμενου ποσού στις διεκδικητικές αγωγές)</a:t>
            </a:r>
            <a:endParaRPr lang="el-GR" sz="1600" dirty="0" smtClean="0">
              <a:solidFill>
                <a:srgbClr val="064975"/>
              </a:solidFill>
            </a:endParaRPr>
          </a:p>
          <a:p>
            <a:pPr>
              <a:buClr>
                <a:srgbClr val="F7941E"/>
              </a:buClr>
              <a:buFont typeface="Wingdings" pitchFamily="2" charset="2"/>
              <a:buChar char="v"/>
            </a:pPr>
            <a:endParaRPr lang="el-GR" sz="1600" dirty="0">
              <a:solidFill>
                <a:srgbClr val="064975"/>
              </a:solidFill>
            </a:endParaRPr>
          </a:p>
          <a:p>
            <a:pPr>
              <a:buClr>
                <a:srgbClr val="F7941E"/>
              </a:buClr>
              <a:buFont typeface="Wingdings" pitchFamily="2" charset="2"/>
              <a:buChar char="v"/>
            </a:pPr>
            <a:r>
              <a:rPr lang="el-GR" sz="1600" b="1" dirty="0" smtClean="0">
                <a:solidFill>
                  <a:srgbClr val="064975"/>
                </a:solidFill>
              </a:rPr>
              <a:t>Τέλος απογράφου </a:t>
            </a:r>
            <a:r>
              <a:rPr lang="el-GR" sz="1600" dirty="0" smtClean="0">
                <a:solidFill>
                  <a:srgbClr val="064975"/>
                </a:solidFill>
              </a:rPr>
              <a:t>(2% ή 3% αναλόγως του αντικειμένου, σε περίπτωση αναγκαστικής εκτέλεσης)</a:t>
            </a:r>
          </a:p>
          <a:p>
            <a:pPr marL="0" indent="0">
              <a:buClr>
                <a:srgbClr val="F7941E"/>
              </a:buClr>
              <a:buNone/>
            </a:pPr>
            <a:endParaRPr lang="el-GR" sz="1400" dirty="0">
              <a:solidFill>
                <a:srgbClr val="064975"/>
              </a:solidFill>
            </a:endParaRPr>
          </a:p>
        </p:txBody>
      </p:sp>
    </p:spTree>
    <p:extLst>
      <p:ext uri="{BB962C8B-B14F-4D97-AF65-F5344CB8AC3E}">
        <p14:creationId xmlns:p14="http://schemas.microsoft.com/office/powerpoint/2010/main" val="413220229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solidFill>
                  <a:srgbClr val="064975"/>
                </a:solidFill>
              </a:rPr>
              <a:t>Εξοικονόμηση από τη χρήση της διαμεσολάβησης </a:t>
            </a:r>
            <a:endParaRPr lang="el-GR" dirty="0">
              <a:solidFill>
                <a:srgbClr val="064975"/>
              </a:solidFill>
            </a:endParaRPr>
          </a:p>
        </p:txBody>
      </p:sp>
      <p:sp>
        <p:nvSpPr>
          <p:cNvPr id="3" name="Θέση περιεχομένου 2"/>
          <p:cNvSpPr>
            <a:spLocks noGrp="1"/>
          </p:cNvSpPr>
          <p:nvPr>
            <p:ph idx="1"/>
          </p:nvPr>
        </p:nvSpPr>
        <p:spPr/>
        <p:txBody>
          <a:bodyPr>
            <a:normAutofit/>
          </a:bodyPr>
          <a:lstStyle/>
          <a:p>
            <a:pPr>
              <a:lnSpc>
                <a:spcPct val="150000"/>
              </a:lnSpc>
              <a:buClr>
                <a:srgbClr val="F7941E"/>
              </a:buClr>
              <a:buFont typeface="Wingdings" pitchFamily="2" charset="2"/>
              <a:buChar char="v"/>
            </a:pPr>
            <a:endParaRPr lang="el-GR" sz="1400" dirty="0">
              <a:solidFill>
                <a:srgbClr val="064975"/>
              </a:solidFill>
            </a:endParaRPr>
          </a:p>
          <a:p>
            <a:pPr marL="0" indent="0" algn="ctr">
              <a:lnSpc>
                <a:spcPct val="150000"/>
              </a:lnSpc>
              <a:buClr>
                <a:srgbClr val="F7941E"/>
              </a:buClr>
              <a:buNone/>
            </a:pPr>
            <a:endParaRPr lang="el-GR" sz="1600" b="1" dirty="0" smtClean="0">
              <a:solidFill>
                <a:srgbClr val="064975"/>
              </a:solidFill>
            </a:endParaRPr>
          </a:p>
          <a:p>
            <a:pPr marL="0" indent="0" algn="ctr">
              <a:lnSpc>
                <a:spcPct val="150000"/>
              </a:lnSpc>
              <a:buClr>
                <a:srgbClr val="F7941E"/>
              </a:buClr>
              <a:buNone/>
            </a:pPr>
            <a:endParaRPr lang="el-GR" sz="1600" b="1" dirty="0" smtClean="0">
              <a:solidFill>
                <a:srgbClr val="064975"/>
              </a:solidFill>
            </a:endParaRPr>
          </a:p>
          <a:p>
            <a:pPr marL="0" indent="0" algn="ctr">
              <a:lnSpc>
                <a:spcPct val="150000"/>
              </a:lnSpc>
              <a:buClr>
                <a:srgbClr val="F7941E"/>
              </a:buClr>
              <a:buNone/>
            </a:pPr>
            <a:endParaRPr lang="el-GR" sz="1600" b="1" dirty="0">
              <a:solidFill>
                <a:srgbClr val="064975"/>
              </a:solidFill>
            </a:endParaRPr>
          </a:p>
        </p:txBody>
      </p:sp>
      <p:pic>
        <p:nvPicPr>
          <p:cNvPr id="6" name="Εικόνα 5"/>
          <p:cNvPicPr>
            <a:picLocks noChangeAspect="1"/>
          </p:cNvPicPr>
          <p:nvPr/>
        </p:nvPicPr>
        <p:blipFill>
          <a:blip r:embed="rId2"/>
          <a:stretch>
            <a:fillRect/>
          </a:stretch>
        </p:blipFill>
        <p:spPr>
          <a:xfrm>
            <a:off x="899593" y="1700809"/>
            <a:ext cx="7056784" cy="3672408"/>
          </a:xfrm>
          <a:prstGeom prst="rect">
            <a:avLst/>
          </a:prstGeom>
        </p:spPr>
      </p:pic>
    </p:spTree>
    <p:extLst>
      <p:ext uri="{BB962C8B-B14F-4D97-AF65-F5344CB8AC3E}">
        <p14:creationId xmlns:p14="http://schemas.microsoft.com/office/powerpoint/2010/main" val="2555521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u="sng" dirty="0" smtClean="0">
                <a:solidFill>
                  <a:srgbClr val="064975"/>
                </a:solidFill>
              </a:rPr>
              <a:t>Οι νέες διαπραγματευτικές δυνατότητες που παρέχει</a:t>
            </a:r>
            <a:endParaRPr lang="el-GR" u="sng" dirty="0">
              <a:solidFill>
                <a:srgbClr val="064975"/>
              </a:solidFill>
            </a:endParaRPr>
          </a:p>
        </p:txBody>
      </p:sp>
      <p:sp>
        <p:nvSpPr>
          <p:cNvPr id="3" name="Θέση περιεχομένου 2"/>
          <p:cNvSpPr>
            <a:spLocks noGrp="1"/>
          </p:cNvSpPr>
          <p:nvPr>
            <p:ph idx="1"/>
          </p:nvPr>
        </p:nvSpPr>
        <p:spPr/>
        <p:txBody>
          <a:bodyPr>
            <a:noAutofit/>
          </a:bodyPr>
          <a:lstStyle/>
          <a:p>
            <a:pPr>
              <a:buClr>
                <a:srgbClr val="F7941E"/>
              </a:buClr>
              <a:buFont typeface="Wingdings" pitchFamily="2" charset="2"/>
              <a:buChar char="v"/>
            </a:pPr>
            <a:r>
              <a:rPr lang="el-GR" sz="1600" dirty="0" smtClean="0">
                <a:solidFill>
                  <a:srgbClr val="064975"/>
                </a:solidFill>
              </a:rPr>
              <a:t>Η Διαμεσολάβηση παρέχει ευκαιρία </a:t>
            </a:r>
            <a:r>
              <a:rPr lang="el-GR" sz="1600" b="1" dirty="0" smtClean="0">
                <a:solidFill>
                  <a:srgbClr val="064975"/>
                </a:solidFill>
              </a:rPr>
              <a:t>διαπίστωσης </a:t>
            </a:r>
            <a:r>
              <a:rPr lang="el-GR" sz="1600" b="1" u="sng" dirty="0" smtClean="0">
                <a:solidFill>
                  <a:srgbClr val="064975"/>
                </a:solidFill>
              </a:rPr>
              <a:t>σοβαρής</a:t>
            </a:r>
            <a:r>
              <a:rPr lang="el-GR" sz="1600" b="1" dirty="0" smtClean="0">
                <a:solidFill>
                  <a:srgbClr val="064975"/>
                </a:solidFill>
              </a:rPr>
              <a:t> πρόθεσης </a:t>
            </a:r>
            <a:r>
              <a:rPr lang="el-GR" sz="1600" dirty="0" smtClean="0">
                <a:solidFill>
                  <a:srgbClr val="064975"/>
                </a:solidFill>
              </a:rPr>
              <a:t>εξωδικαστικής λύσης</a:t>
            </a:r>
          </a:p>
          <a:p>
            <a:pPr>
              <a:buClr>
                <a:srgbClr val="F7941E"/>
              </a:buClr>
              <a:buFont typeface="Wingdings" pitchFamily="2" charset="2"/>
              <a:buChar char="v"/>
            </a:pPr>
            <a:endParaRPr lang="el-GR" sz="1600" dirty="0" smtClean="0">
              <a:solidFill>
                <a:srgbClr val="064975"/>
              </a:solidFill>
            </a:endParaRPr>
          </a:p>
          <a:p>
            <a:pPr>
              <a:buClr>
                <a:srgbClr val="F7941E"/>
              </a:buClr>
              <a:buFont typeface="Wingdings" pitchFamily="2" charset="2"/>
              <a:buChar char="v"/>
            </a:pPr>
            <a:r>
              <a:rPr lang="el-GR" sz="1600" dirty="0" smtClean="0">
                <a:solidFill>
                  <a:srgbClr val="064975"/>
                </a:solidFill>
              </a:rPr>
              <a:t>Από όσες υπάγονται, </a:t>
            </a:r>
            <a:r>
              <a:rPr lang="el-GR" sz="1600" b="1" dirty="0" smtClean="0">
                <a:solidFill>
                  <a:srgbClr val="064975"/>
                </a:solidFill>
              </a:rPr>
              <a:t>τρεις στις  τέσσερις επιτυγχάνουν</a:t>
            </a:r>
          </a:p>
          <a:p>
            <a:pPr>
              <a:buClr>
                <a:srgbClr val="F7941E"/>
              </a:buClr>
              <a:buFont typeface="Wingdings" pitchFamily="2" charset="2"/>
              <a:buChar char="v"/>
            </a:pPr>
            <a:endParaRPr lang="el-GR" sz="1600" dirty="0" smtClean="0">
              <a:solidFill>
                <a:srgbClr val="064975"/>
              </a:solidFill>
            </a:endParaRPr>
          </a:p>
          <a:p>
            <a:pPr>
              <a:buClr>
                <a:srgbClr val="F7941E"/>
              </a:buClr>
              <a:buFont typeface="Wingdings" pitchFamily="2" charset="2"/>
              <a:buChar char="v"/>
            </a:pPr>
            <a:r>
              <a:rPr lang="el-GR" sz="1600" dirty="0" smtClean="0">
                <a:solidFill>
                  <a:srgbClr val="064975"/>
                </a:solidFill>
              </a:rPr>
              <a:t>Η παρουσία Διαμεσολαβητή και η φύση της Διαμεσολάβησης δίνει </a:t>
            </a:r>
            <a:r>
              <a:rPr lang="el-GR" sz="1600" b="1" dirty="0" smtClean="0">
                <a:solidFill>
                  <a:srgbClr val="064975"/>
                </a:solidFill>
              </a:rPr>
              <a:t>νέες δυνατότητες διαλόγου – νέα περιθώρια λύσεων:</a:t>
            </a:r>
          </a:p>
          <a:p>
            <a:pPr>
              <a:buClr>
                <a:srgbClr val="F7941E"/>
              </a:buClr>
              <a:buFont typeface="Wingdings" pitchFamily="2" charset="2"/>
              <a:buChar char="v"/>
            </a:pPr>
            <a:endParaRPr lang="el-GR" sz="1600" dirty="0" smtClean="0">
              <a:solidFill>
                <a:srgbClr val="064975"/>
              </a:solidFill>
            </a:endParaRPr>
          </a:p>
          <a:p>
            <a:pPr lvl="1">
              <a:buClr>
                <a:srgbClr val="F7941E"/>
              </a:buClr>
              <a:buFont typeface="Wingdings" panose="05000000000000000000" pitchFamily="2" charset="2"/>
              <a:buChar char="Ø"/>
            </a:pPr>
            <a:r>
              <a:rPr lang="el-GR" sz="1600" b="1" dirty="0" smtClean="0">
                <a:solidFill>
                  <a:srgbClr val="064975"/>
                </a:solidFill>
              </a:rPr>
              <a:t>Αποφόρτιση συναισθημάτων</a:t>
            </a:r>
            <a:r>
              <a:rPr lang="el-GR" sz="1600" dirty="0" smtClean="0">
                <a:solidFill>
                  <a:srgbClr val="064975"/>
                </a:solidFill>
              </a:rPr>
              <a:t>, συμβάλλει στην ψυχραιμία</a:t>
            </a:r>
          </a:p>
          <a:p>
            <a:pPr lvl="1">
              <a:buClr>
                <a:srgbClr val="F7941E"/>
              </a:buClr>
              <a:buFont typeface="Wingdings" panose="05000000000000000000" pitchFamily="2" charset="2"/>
              <a:buChar char="Ø"/>
            </a:pPr>
            <a:r>
              <a:rPr lang="el-GR" sz="1600" b="1" dirty="0" smtClean="0">
                <a:solidFill>
                  <a:srgbClr val="064975"/>
                </a:solidFill>
              </a:rPr>
              <a:t>Εκτόνωση διαπραγματευτικών αδιεξόδων</a:t>
            </a:r>
          </a:p>
          <a:p>
            <a:pPr lvl="1">
              <a:buClr>
                <a:srgbClr val="F7941E"/>
              </a:buClr>
              <a:buFont typeface="Wingdings" panose="05000000000000000000" pitchFamily="2" charset="2"/>
              <a:buChar char="Ø"/>
            </a:pPr>
            <a:r>
              <a:rPr lang="el-GR" sz="1600" dirty="0" smtClean="0">
                <a:solidFill>
                  <a:srgbClr val="064975"/>
                </a:solidFill>
              </a:rPr>
              <a:t>Στις κατ’ ιδίαν συναντήσεις: </a:t>
            </a:r>
            <a:r>
              <a:rPr lang="el-GR" sz="1600" b="1" dirty="0" smtClean="0">
                <a:solidFill>
                  <a:srgbClr val="064975"/>
                </a:solidFill>
              </a:rPr>
              <a:t>εξέταση διλημμάτων και ενθάρρυνση λύσεων</a:t>
            </a:r>
          </a:p>
          <a:p>
            <a:pPr lvl="1">
              <a:buClr>
                <a:srgbClr val="F7941E"/>
              </a:buClr>
              <a:buFont typeface="Wingdings" panose="05000000000000000000" pitchFamily="2" charset="2"/>
              <a:buChar char="Ø"/>
            </a:pPr>
            <a:r>
              <a:rPr lang="el-GR" sz="1600" b="1" dirty="0" smtClean="0">
                <a:solidFill>
                  <a:srgbClr val="064975"/>
                </a:solidFill>
              </a:rPr>
              <a:t>Σταδιακή έκθεση επιχειρημάτων </a:t>
            </a:r>
            <a:r>
              <a:rPr lang="el-GR" sz="1600" dirty="0" smtClean="0">
                <a:solidFill>
                  <a:srgbClr val="064975"/>
                </a:solidFill>
              </a:rPr>
              <a:t>και διαπραγματευτικών όπλων (αντίθετα με τις προτάσεις δικαστηρίου)</a:t>
            </a:r>
          </a:p>
          <a:p>
            <a:pPr lvl="1">
              <a:buClr>
                <a:srgbClr val="F7941E"/>
              </a:buClr>
              <a:buFont typeface="Wingdings" panose="05000000000000000000" pitchFamily="2" charset="2"/>
              <a:buChar char="Ø"/>
            </a:pPr>
            <a:r>
              <a:rPr lang="el-GR" sz="1600" b="1" dirty="0" smtClean="0">
                <a:solidFill>
                  <a:srgbClr val="064975"/>
                </a:solidFill>
              </a:rPr>
              <a:t>Σημαντικά ποσά μένουν διαθέσιμα </a:t>
            </a:r>
            <a:r>
              <a:rPr lang="el-GR" sz="1600" dirty="0" smtClean="0">
                <a:solidFill>
                  <a:srgbClr val="064975"/>
                </a:solidFill>
              </a:rPr>
              <a:t>για ευρύτερη διαμόρφωση προτάσεων και </a:t>
            </a:r>
            <a:r>
              <a:rPr lang="el-GR" sz="1600" dirty="0">
                <a:solidFill>
                  <a:srgbClr val="064975"/>
                </a:solidFill>
              </a:rPr>
              <a:t>α</a:t>
            </a:r>
            <a:r>
              <a:rPr lang="el-GR" sz="1600" dirty="0" smtClean="0">
                <a:solidFill>
                  <a:srgbClr val="064975"/>
                </a:solidFill>
              </a:rPr>
              <a:t>ντιπροτάσεων</a:t>
            </a:r>
          </a:p>
          <a:p>
            <a:pPr lvl="1">
              <a:buClr>
                <a:srgbClr val="F7941E"/>
              </a:buClr>
              <a:buFont typeface="Wingdings" panose="05000000000000000000" pitchFamily="2" charset="2"/>
              <a:buChar char="Ø"/>
            </a:pPr>
            <a:r>
              <a:rPr lang="el-GR" sz="1600" b="1" dirty="0" smtClean="0">
                <a:solidFill>
                  <a:srgbClr val="064975"/>
                </a:solidFill>
              </a:rPr>
              <a:t> Δυνατή η συμβουλή του Διαμεσολαβητή στην κατάλληλη διαχείριση της διαδικασίας</a:t>
            </a:r>
            <a:endParaRPr lang="el-GR" sz="1600" b="1" dirty="0">
              <a:solidFill>
                <a:srgbClr val="064975"/>
              </a:solidFill>
            </a:endParaRPr>
          </a:p>
        </p:txBody>
      </p:sp>
    </p:spTree>
    <p:extLst>
      <p:ext uri="{BB962C8B-B14F-4D97-AF65-F5344CB8AC3E}">
        <p14:creationId xmlns:p14="http://schemas.microsoft.com/office/powerpoint/2010/main" val="330300214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2982</TotalTime>
  <Words>2149</Words>
  <Application>Microsoft Macintosh PowerPoint</Application>
  <PresentationFormat>On-screen Show (4:3)</PresentationFormat>
  <Paragraphs>231</Paragraphs>
  <Slides>29</Slides>
  <Notes>4</Notes>
  <HiddenSlides>0</HiddenSlides>
  <MMClips>0</MMClips>
  <ScaleCrop>false</ScaleCrop>
  <HeadingPairs>
    <vt:vector size="4" baseType="variant">
      <vt:variant>
        <vt:lpstr>Theme</vt:lpstr>
      </vt:variant>
      <vt:variant>
        <vt:i4>6</vt:i4>
      </vt:variant>
      <vt:variant>
        <vt:lpstr>Slide Titles</vt:lpstr>
      </vt:variant>
      <vt:variant>
        <vt:i4>29</vt:i4>
      </vt:variant>
    </vt:vector>
  </HeadingPairs>
  <TitlesOfParts>
    <vt:vector size="35" baseType="lpstr">
      <vt:lpstr>Θέμα του Office</vt:lpstr>
      <vt:lpstr>1_Θέμα του Office</vt:lpstr>
      <vt:lpstr>2_Θέμα του Office</vt:lpstr>
      <vt:lpstr>3_Θέμα του Office</vt:lpstr>
      <vt:lpstr>4_Θέμα του Office</vt:lpstr>
      <vt:lpstr>5_Θέμα του Office</vt:lpstr>
      <vt:lpstr>PowerPoint Presentation</vt:lpstr>
      <vt:lpstr>Διαμεσολάβηση  και Ασφαλιστικές Εταιρίες</vt:lpstr>
      <vt:lpstr>Τι είναι η Διαμεσολάβηση</vt:lpstr>
      <vt:lpstr>Πόσο διαρκεί  και πως υλοποιείται πρακτικά</vt:lpstr>
      <vt:lpstr>Πως συμμετέχει σε αυτή η Ασφαλιστική εταιρία</vt:lpstr>
      <vt:lpstr>Το κόστος της Διαμεσολάβησης (1): Τι πληρώνεις</vt:lpstr>
      <vt:lpstr>Το κόστος της Διαμεσολάβησης (1): Τι γλυτώνεις</vt:lpstr>
      <vt:lpstr>Εξοικονόμηση από τη χρήση της διαμεσολάβησης </vt:lpstr>
      <vt:lpstr>Οι νέες διαπραγματευτικές δυνατότητες που παρέχει</vt:lpstr>
      <vt:lpstr>Πως προσφεύγουμε στη Διαμεσολάβηση;</vt:lpstr>
      <vt:lpstr>Πως προσφεύγουμε στη Διαμεσολάβηση;</vt:lpstr>
      <vt:lpstr>Πως προσφεύγουμε στη Διαμεσολάβηση;</vt:lpstr>
      <vt:lpstr>Το απόρρητο στη Διαμεσολάβηση</vt:lpstr>
      <vt:lpstr>Το απόρρητο στη Διαμεσολάβηση</vt:lpstr>
      <vt:lpstr>Η εκτελεστότητα της διαμεσολαβητικής συμφωνίας</vt:lpstr>
      <vt:lpstr>Η εκτελεστότητα της διαμεσολαβητικής συμφωνίας</vt:lpstr>
      <vt:lpstr>Παγκόσμια τάση υπέρ του θεσμού</vt:lpstr>
      <vt:lpstr>Τα οφέλη για τις επιχειρήσεις  και τους ιδιώτες  </vt:lpstr>
      <vt:lpstr>Δικαστήρια Vs Διαμεσολάβηση </vt:lpstr>
      <vt:lpstr>ΕΕΔ - Διαιτησια &amp; Διαμεσολάβηση </vt:lpstr>
      <vt:lpstr>Η πρακτική στην Αμερική</vt:lpstr>
      <vt:lpstr> Typical sample clause … </vt:lpstr>
      <vt:lpstr>Παράγοντες επιτυχίας </vt:lpstr>
      <vt:lpstr>Παράγοντες μη θετικής εξέλιξης της διαδικασίας</vt:lpstr>
      <vt:lpstr>Η δεσμευτικότητα της συμβατικής ρήτρας προσφυγής σε διαμεσολάβηση</vt:lpstr>
      <vt:lpstr>PowerPoint Presentation</vt:lpstr>
      <vt:lpstr>Διαμεσολάβηση στον ασφαλιστικό κλάδο – Η εμπειρία από την εφαρμογή της</vt:lpstr>
      <vt:lpstr>Το παράδειγμα της Βραζιλίας</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Συνάντηση με  Συμβουλευτική Επιτροπή</dc:title>
  <dc:creator>NewUser4</dc:creator>
  <cp:lastModifiedBy>Elena Koltsaki</cp:lastModifiedBy>
  <cp:revision>85</cp:revision>
  <cp:lastPrinted>2017-01-22T16:53:38Z</cp:lastPrinted>
  <dcterms:created xsi:type="dcterms:W3CDTF">2016-07-19T15:48:38Z</dcterms:created>
  <dcterms:modified xsi:type="dcterms:W3CDTF">2017-02-15T09:53:48Z</dcterms:modified>
</cp:coreProperties>
</file>