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7" r:id="rId1"/>
  </p:sldMasterIdLst>
  <p:notesMasterIdLst>
    <p:notesMasterId r:id="rId31"/>
  </p:notesMasterIdLst>
  <p:sldIdLst>
    <p:sldId id="256" r:id="rId2"/>
    <p:sldId id="285" r:id="rId3"/>
    <p:sldId id="257" r:id="rId4"/>
    <p:sldId id="261" r:id="rId5"/>
    <p:sldId id="294" r:id="rId6"/>
    <p:sldId id="305" r:id="rId7"/>
    <p:sldId id="281" r:id="rId8"/>
    <p:sldId id="299" r:id="rId9"/>
    <p:sldId id="260" r:id="rId10"/>
    <p:sldId id="288" r:id="rId11"/>
    <p:sldId id="258" r:id="rId12"/>
    <p:sldId id="263" r:id="rId13"/>
    <p:sldId id="287" r:id="rId14"/>
    <p:sldId id="272" r:id="rId15"/>
    <p:sldId id="271" r:id="rId16"/>
    <p:sldId id="306" r:id="rId17"/>
    <p:sldId id="289" r:id="rId18"/>
    <p:sldId id="304" r:id="rId19"/>
    <p:sldId id="303" r:id="rId20"/>
    <p:sldId id="267" r:id="rId21"/>
    <p:sldId id="300" r:id="rId22"/>
    <p:sldId id="273" r:id="rId23"/>
    <p:sldId id="302" r:id="rId24"/>
    <p:sldId id="307" r:id="rId25"/>
    <p:sldId id="297" r:id="rId26"/>
    <p:sldId id="309" r:id="rId27"/>
    <p:sldId id="296" r:id="rId28"/>
    <p:sldId id="308" r:id="rId29"/>
    <p:sldId id="279" r:id="rId3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B25E"/>
    <a:srgbClr val="F3E2C3"/>
    <a:srgbClr val="6460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4397BD9-3914-4944-9AB6-D0954449C80A}">
  <a:tblStyle styleId="{44397BD9-3914-4944-9AB6-D0954449C80A}"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705"/>
  </p:normalViewPr>
  <p:slideViewPr>
    <p:cSldViewPr>
      <p:cViewPr>
        <p:scale>
          <a:sx n="159" d="100"/>
          <a:sy n="159" d="100"/>
        </p:scale>
        <p:origin x="280" y="-26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85262525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Shape 2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5" name="Shape 2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8"/>
        <p:cNvGrpSpPr/>
        <p:nvPr/>
      </p:nvGrpSpPr>
      <p:grpSpPr>
        <a:xfrm>
          <a:off x="0" y="0"/>
          <a:ext cx="0" cy="0"/>
          <a:chOff x="0" y="0"/>
          <a:chExt cx="0" cy="0"/>
        </a:xfrm>
      </p:grpSpPr>
      <p:sp>
        <p:nvSpPr>
          <p:cNvPr id="509" name="Shape 5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10" name="Shape 5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Shape 4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6" name="Shape 4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Shape 3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7" name="Shape 3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8"/>
        <p:cNvGrpSpPr/>
        <p:nvPr/>
      </p:nvGrpSpPr>
      <p:grpSpPr>
        <a:xfrm>
          <a:off x="0" y="0"/>
          <a:ext cx="0" cy="0"/>
          <a:chOff x="0" y="0"/>
          <a:chExt cx="0" cy="0"/>
        </a:xfrm>
      </p:grpSpPr>
      <p:sp>
        <p:nvSpPr>
          <p:cNvPr id="509" name="Shape 5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10" name="Shape 5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371572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6"/>
        <p:cNvGrpSpPr/>
        <p:nvPr/>
      </p:nvGrpSpPr>
      <p:grpSpPr>
        <a:xfrm>
          <a:off x="0" y="0"/>
          <a:ext cx="0" cy="0"/>
          <a:chOff x="0" y="0"/>
          <a:chExt cx="0" cy="0"/>
        </a:xfrm>
      </p:grpSpPr>
      <p:sp>
        <p:nvSpPr>
          <p:cNvPr id="517" name="Shape 5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18" name="Shape 5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6"/>
        <p:cNvGrpSpPr/>
        <p:nvPr/>
      </p:nvGrpSpPr>
      <p:grpSpPr>
        <a:xfrm>
          <a:off x="0" y="0"/>
          <a:ext cx="0" cy="0"/>
          <a:chOff x="0" y="0"/>
          <a:chExt cx="0" cy="0"/>
        </a:xfrm>
      </p:grpSpPr>
      <p:sp>
        <p:nvSpPr>
          <p:cNvPr id="517" name="Shape 5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18" name="Shape 5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506877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6"/>
        <p:cNvGrpSpPr/>
        <p:nvPr/>
      </p:nvGrpSpPr>
      <p:grpSpPr>
        <a:xfrm>
          <a:off x="0" y="0"/>
          <a:ext cx="0" cy="0"/>
          <a:chOff x="0" y="0"/>
          <a:chExt cx="0" cy="0"/>
        </a:xfrm>
      </p:grpSpPr>
      <p:sp>
        <p:nvSpPr>
          <p:cNvPr id="517" name="Shape 5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18" name="Shape 5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019746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Shape 3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8" name="Shape 3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6"/>
        <p:cNvGrpSpPr/>
        <p:nvPr/>
      </p:nvGrpSpPr>
      <p:grpSpPr>
        <a:xfrm>
          <a:off x="0" y="0"/>
          <a:ext cx="0" cy="0"/>
          <a:chOff x="0" y="0"/>
          <a:chExt cx="0" cy="0"/>
        </a:xfrm>
      </p:grpSpPr>
      <p:sp>
        <p:nvSpPr>
          <p:cNvPr id="517" name="Shape 5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18" name="Shape 5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26076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6" name="Shape 2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8"/>
        <p:cNvGrpSpPr/>
        <p:nvPr/>
      </p:nvGrpSpPr>
      <p:grpSpPr>
        <a:xfrm>
          <a:off x="0" y="0"/>
          <a:ext cx="0" cy="0"/>
          <a:chOff x="0" y="0"/>
          <a:chExt cx="0" cy="0"/>
        </a:xfrm>
      </p:grpSpPr>
      <p:sp>
        <p:nvSpPr>
          <p:cNvPr id="439" name="Shape 4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0" name="Shape 4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8"/>
        <p:cNvGrpSpPr/>
        <p:nvPr/>
      </p:nvGrpSpPr>
      <p:grpSpPr>
        <a:xfrm>
          <a:off x="0" y="0"/>
          <a:ext cx="0" cy="0"/>
          <a:chOff x="0" y="0"/>
          <a:chExt cx="0" cy="0"/>
        </a:xfrm>
      </p:grpSpPr>
      <p:sp>
        <p:nvSpPr>
          <p:cNvPr id="509" name="Shape 5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10" name="Shape 5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1013190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8"/>
        <p:cNvGrpSpPr/>
        <p:nvPr/>
      </p:nvGrpSpPr>
      <p:grpSpPr>
        <a:xfrm>
          <a:off x="0" y="0"/>
          <a:ext cx="0" cy="0"/>
          <a:chOff x="0" y="0"/>
          <a:chExt cx="0" cy="0"/>
        </a:xfrm>
      </p:grpSpPr>
      <p:sp>
        <p:nvSpPr>
          <p:cNvPr id="509" name="Shape 5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10" name="Shape 5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634024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Shape 2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8" name="Shape 2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Shape 2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8" name="Shape 2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836631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8"/>
        <p:cNvGrpSpPr/>
        <p:nvPr/>
      </p:nvGrpSpPr>
      <p:grpSpPr>
        <a:xfrm>
          <a:off x="0" y="0"/>
          <a:ext cx="0" cy="0"/>
          <a:chOff x="0" y="0"/>
          <a:chExt cx="0" cy="0"/>
        </a:xfrm>
      </p:grpSpPr>
      <p:sp>
        <p:nvSpPr>
          <p:cNvPr id="499" name="Shape 4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0" name="Shape 5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20257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6"/>
        <p:cNvGrpSpPr/>
        <p:nvPr/>
      </p:nvGrpSpPr>
      <p:grpSpPr>
        <a:xfrm>
          <a:off x="0" y="0"/>
          <a:ext cx="0" cy="0"/>
          <a:chOff x="0" y="0"/>
          <a:chExt cx="0" cy="0"/>
        </a:xfrm>
      </p:grpSpPr>
      <p:sp>
        <p:nvSpPr>
          <p:cNvPr id="517" name="Shape 5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18" name="Shape 5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7" name="Shape 2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7" name="Shape 2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1" name="Shape 2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9"/>
        <p:cNvGrpSpPr/>
        <p:nvPr/>
      </p:nvGrpSpPr>
      <p:grpSpPr>
        <a:xfrm>
          <a:off x="0" y="0"/>
          <a:ext cx="0" cy="0"/>
          <a:chOff x="0" y="0"/>
          <a:chExt cx="0" cy="0"/>
        </a:xfrm>
      </p:grpSpPr>
      <p:sp>
        <p:nvSpPr>
          <p:cNvPr id="10" name="Shape 10"/>
          <p:cNvSpPr/>
          <p:nvPr/>
        </p:nvSpPr>
        <p:spPr>
          <a:xfrm>
            <a:off x="7544482" y="657775"/>
            <a:ext cx="1299300" cy="432900"/>
          </a:xfrm>
          <a:prstGeom prst="triangle">
            <a:avLst>
              <a:gd name="adj" fmla="val 32425"/>
            </a:avLst>
          </a:prstGeom>
          <a:solidFill>
            <a:srgbClr val="26324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nvGrpSpPr>
          <p:cNvPr id="11" name="Shape 11"/>
          <p:cNvGrpSpPr/>
          <p:nvPr/>
        </p:nvGrpSpPr>
        <p:grpSpPr>
          <a:xfrm>
            <a:off x="0" y="-7088"/>
            <a:ext cx="8661398" cy="5150588"/>
            <a:chOff x="0" y="-7088"/>
            <a:chExt cx="8661398" cy="5150588"/>
          </a:xfrm>
        </p:grpSpPr>
        <p:sp>
          <p:nvSpPr>
            <p:cNvPr id="12" name="Shape 12"/>
            <p:cNvSpPr/>
            <p:nvPr/>
          </p:nvSpPr>
          <p:spPr>
            <a:xfrm>
              <a:off x="0" y="0"/>
              <a:ext cx="3525000" cy="5143500"/>
            </a:xfrm>
            <a:prstGeom prst="rect">
              <a:avLst/>
            </a:prstGeom>
            <a:solidFill>
              <a:srgbClr val="C7D3E6"/>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rot="10800000" flipH="1">
              <a:off x="3517898" y="-7088"/>
              <a:ext cx="5143500" cy="5143500"/>
            </a:xfrm>
            <a:prstGeom prst="rtTriangle">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14" name="Shape 14"/>
          <p:cNvGrpSpPr/>
          <p:nvPr/>
        </p:nvGrpSpPr>
        <p:grpSpPr>
          <a:xfrm rot="10800000" flipH="1">
            <a:off x="0" y="1090762"/>
            <a:ext cx="8847501" cy="2961974"/>
            <a:chOff x="-8178042" y="-4493254"/>
            <a:chExt cx="19483597" cy="6522736"/>
          </a:xfrm>
        </p:grpSpPr>
        <p:sp>
          <p:nvSpPr>
            <p:cNvPr id="15" name="Shape 15"/>
            <p:cNvSpPr/>
            <p:nvPr/>
          </p:nvSpPr>
          <p:spPr>
            <a:xfrm>
              <a:off x="-8178042" y="-4493118"/>
              <a:ext cx="12968400" cy="6522600"/>
            </a:xfrm>
            <a:prstGeom prst="rect">
              <a:avLst/>
            </a:prstGeom>
            <a:solidFill>
              <a:srgbClr val="3F537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16" name="Shape 16"/>
            <p:cNvSpPr/>
            <p:nvPr/>
          </p:nvSpPr>
          <p:spPr>
            <a:xfrm>
              <a:off x="4782955" y="-4493254"/>
              <a:ext cx="6522599" cy="6522600"/>
            </a:xfrm>
            <a:prstGeom prst="rtTriangle">
              <a:avLst/>
            </a:prstGeom>
            <a:solidFill>
              <a:srgbClr val="3F537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17" name="Shape 17"/>
          <p:cNvGrpSpPr/>
          <p:nvPr/>
        </p:nvGrpSpPr>
        <p:grpSpPr>
          <a:xfrm>
            <a:off x="3677235" y="4278348"/>
            <a:ext cx="5480828" cy="432996"/>
            <a:chOff x="5582264" y="4646737"/>
            <a:chExt cx="5480828" cy="432996"/>
          </a:xfrm>
        </p:grpSpPr>
        <p:sp>
          <p:nvSpPr>
            <p:cNvPr id="18" name="Shape 18"/>
            <p:cNvSpPr/>
            <p:nvPr/>
          </p:nvSpPr>
          <p:spPr>
            <a:xfrm rot="10800000">
              <a:off x="5582264" y="4948333"/>
              <a:ext cx="394200" cy="131400"/>
            </a:xfrm>
            <a:prstGeom prst="triangle">
              <a:avLst>
                <a:gd name="adj" fmla="val 32425"/>
              </a:avLst>
            </a:prstGeom>
            <a:solidFill>
              <a:srgbClr val="D26F00"/>
            </a:solidFill>
            <a:ln>
              <a:noFill/>
            </a:ln>
          </p:spPr>
          <p:txBody>
            <a:bodyPr lIns="91425" tIns="91425" rIns="91425" bIns="91425" anchor="ctr" anchorCtr="0">
              <a:noAutofit/>
            </a:bodyPr>
            <a:lstStyle/>
            <a:p>
              <a:pPr lvl="0">
                <a:spcBef>
                  <a:spcPts val="0"/>
                </a:spcBef>
                <a:buNone/>
              </a:pPr>
              <a:endParaRPr/>
            </a:p>
          </p:txBody>
        </p:sp>
        <p:grpSp>
          <p:nvGrpSpPr>
            <p:cNvPr id="19" name="Shape 19"/>
            <p:cNvGrpSpPr/>
            <p:nvPr/>
          </p:nvGrpSpPr>
          <p:grpSpPr>
            <a:xfrm flipH="1">
              <a:off x="5585231" y="4646737"/>
              <a:ext cx="5477861" cy="304551"/>
              <a:chOff x="-24158748" y="330075"/>
              <a:chExt cx="30568422" cy="1699505"/>
            </a:xfrm>
          </p:grpSpPr>
          <p:sp>
            <p:nvSpPr>
              <p:cNvPr id="20" name="Shape 20"/>
              <p:cNvSpPr/>
              <p:nvPr/>
            </p:nvSpPr>
            <p:spPr>
              <a:xfrm>
                <a:off x="-24158748" y="330080"/>
                <a:ext cx="28908000" cy="1699500"/>
              </a:xfrm>
              <a:prstGeom prst="rect">
                <a:avLst/>
              </a:prstGeom>
              <a:solidFill>
                <a:srgbClr val="FF9800"/>
              </a:solidFill>
              <a:ln>
                <a:noFill/>
              </a:ln>
            </p:spPr>
            <p:txBody>
              <a:bodyPr lIns="91425" tIns="91425" rIns="91425" bIns="91425" anchor="ctr" anchorCtr="0">
                <a:noAutofit/>
              </a:bodyPr>
              <a:lstStyle/>
              <a:p>
                <a:pPr lvl="0" rtl="0">
                  <a:spcBef>
                    <a:spcPts val="0"/>
                  </a:spcBef>
                  <a:buNone/>
                </a:pPr>
                <a:endParaRPr/>
              </a:p>
            </p:txBody>
          </p:sp>
          <p:sp>
            <p:nvSpPr>
              <p:cNvPr id="21" name="Shape 21"/>
              <p:cNvSpPr/>
              <p:nvPr/>
            </p:nvSpPr>
            <p:spPr>
              <a:xfrm>
                <a:off x="4710174" y="330075"/>
                <a:ext cx="1699500" cy="1699500"/>
              </a:xfrm>
              <a:prstGeom prst="rtTriangle">
                <a:avLst/>
              </a:prstGeom>
              <a:solidFill>
                <a:srgbClr val="FF9800"/>
              </a:solidFill>
              <a:ln>
                <a:noFill/>
              </a:ln>
            </p:spPr>
            <p:txBody>
              <a:bodyPr lIns="91425" tIns="91425" rIns="91425" bIns="91425" anchor="ctr" anchorCtr="0">
                <a:noAutofit/>
              </a:bodyPr>
              <a:lstStyle/>
              <a:p>
                <a:pPr lvl="0">
                  <a:spcBef>
                    <a:spcPts val="0"/>
                  </a:spcBef>
                  <a:buNone/>
                </a:pPr>
                <a:endParaRPr/>
              </a:p>
            </p:txBody>
          </p:sp>
        </p:grpSp>
      </p:grpSp>
      <p:sp>
        <p:nvSpPr>
          <p:cNvPr id="22" name="Shape 22"/>
          <p:cNvSpPr txBox="1">
            <a:spLocks noGrp="1"/>
          </p:cNvSpPr>
          <p:nvPr>
            <p:ph type="ctrTitle"/>
          </p:nvPr>
        </p:nvSpPr>
        <p:spPr>
          <a:xfrm>
            <a:off x="685800" y="1090750"/>
            <a:ext cx="5367900" cy="2961900"/>
          </a:xfrm>
          <a:prstGeom prst="rect">
            <a:avLst/>
          </a:prstGeom>
        </p:spPr>
        <p:txBody>
          <a:bodyPr lIns="91425" tIns="91425" rIns="91425" bIns="91425" anchor="ctr" anchorCtr="0"/>
          <a:lstStyle>
            <a:lvl1pPr lvl="0">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Quote">
    <p:spTree>
      <p:nvGrpSpPr>
        <p:cNvPr id="1" name="Shape 42"/>
        <p:cNvGrpSpPr/>
        <p:nvPr/>
      </p:nvGrpSpPr>
      <p:grpSpPr>
        <a:xfrm>
          <a:off x="0" y="0"/>
          <a:ext cx="0" cy="0"/>
          <a:chOff x="0" y="0"/>
          <a:chExt cx="0" cy="0"/>
        </a:xfrm>
      </p:grpSpPr>
      <p:sp>
        <p:nvSpPr>
          <p:cNvPr id="43" name="Shape 43"/>
          <p:cNvSpPr/>
          <p:nvPr/>
        </p:nvSpPr>
        <p:spPr>
          <a:xfrm>
            <a:off x="7544482" y="657775"/>
            <a:ext cx="1299300" cy="432900"/>
          </a:xfrm>
          <a:prstGeom prst="triangle">
            <a:avLst>
              <a:gd name="adj" fmla="val 32425"/>
            </a:avLst>
          </a:prstGeom>
          <a:solidFill>
            <a:srgbClr val="26324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nvGrpSpPr>
          <p:cNvPr id="44" name="Shape 44"/>
          <p:cNvGrpSpPr/>
          <p:nvPr/>
        </p:nvGrpSpPr>
        <p:grpSpPr>
          <a:xfrm>
            <a:off x="0" y="-7088"/>
            <a:ext cx="8661398" cy="5150588"/>
            <a:chOff x="0" y="-7088"/>
            <a:chExt cx="8661398" cy="5150588"/>
          </a:xfrm>
        </p:grpSpPr>
        <p:sp>
          <p:nvSpPr>
            <p:cNvPr id="45" name="Shape 45"/>
            <p:cNvSpPr/>
            <p:nvPr/>
          </p:nvSpPr>
          <p:spPr>
            <a:xfrm>
              <a:off x="0" y="0"/>
              <a:ext cx="3525000" cy="5143500"/>
            </a:xfrm>
            <a:prstGeom prst="rect">
              <a:avLst/>
            </a:prstGeom>
            <a:solidFill>
              <a:srgbClr val="C7D3E6"/>
            </a:solidFill>
            <a:ln>
              <a:noFill/>
            </a:ln>
          </p:spPr>
          <p:txBody>
            <a:bodyPr lIns="91425" tIns="91425" rIns="91425" bIns="91425" anchor="ctr" anchorCtr="0">
              <a:noAutofit/>
            </a:bodyPr>
            <a:lstStyle/>
            <a:p>
              <a:pPr lvl="0">
                <a:spcBef>
                  <a:spcPts val="0"/>
                </a:spcBef>
                <a:buNone/>
              </a:pPr>
              <a:endParaRPr/>
            </a:p>
          </p:txBody>
        </p:sp>
        <p:sp>
          <p:nvSpPr>
            <p:cNvPr id="46" name="Shape 46"/>
            <p:cNvSpPr/>
            <p:nvPr/>
          </p:nvSpPr>
          <p:spPr>
            <a:xfrm rot="10800000" flipH="1">
              <a:off x="3517898" y="-7088"/>
              <a:ext cx="5143500" cy="5143500"/>
            </a:xfrm>
            <a:prstGeom prst="rtTriangle">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47" name="Shape 47"/>
          <p:cNvGrpSpPr/>
          <p:nvPr/>
        </p:nvGrpSpPr>
        <p:grpSpPr>
          <a:xfrm rot="10800000" flipH="1">
            <a:off x="0" y="1090762"/>
            <a:ext cx="8847501" cy="2961974"/>
            <a:chOff x="-8178042" y="-4493254"/>
            <a:chExt cx="19483597" cy="6522736"/>
          </a:xfrm>
        </p:grpSpPr>
        <p:sp>
          <p:nvSpPr>
            <p:cNvPr id="48" name="Shape 48"/>
            <p:cNvSpPr/>
            <p:nvPr/>
          </p:nvSpPr>
          <p:spPr>
            <a:xfrm>
              <a:off x="-8178042" y="-4493118"/>
              <a:ext cx="12968400" cy="6522600"/>
            </a:xfrm>
            <a:prstGeom prst="rect">
              <a:avLst/>
            </a:prstGeom>
            <a:solidFill>
              <a:srgbClr val="3F537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49" name="Shape 49"/>
            <p:cNvSpPr/>
            <p:nvPr/>
          </p:nvSpPr>
          <p:spPr>
            <a:xfrm>
              <a:off x="4782955" y="-4493254"/>
              <a:ext cx="6522599" cy="6522600"/>
            </a:xfrm>
            <a:prstGeom prst="rtTriangle">
              <a:avLst/>
            </a:prstGeom>
            <a:solidFill>
              <a:srgbClr val="3F537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sp>
        <p:nvSpPr>
          <p:cNvPr id="50" name="Shape 50"/>
          <p:cNvSpPr txBox="1">
            <a:spLocks noGrp="1"/>
          </p:cNvSpPr>
          <p:nvPr>
            <p:ph type="body" idx="1"/>
          </p:nvPr>
        </p:nvSpPr>
        <p:spPr>
          <a:xfrm>
            <a:off x="829775" y="1202000"/>
            <a:ext cx="5090700" cy="2745000"/>
          </a:xfrm>
          <a:prstGeom prst="rect">
            <a:avLst/>
          </a:prstGeom>
        </p:spPr>
        <p:txBody>
          <a:bodyPr lIns="91425" tIns="91425" rIns="91425" bIns="91425" anchor="t" anchorCtr="0"/>
          <a:lstStyle>
            <a:lvl1pPr lvl="0" rtl="0">
              <a:spcBef>
                <a:spcPts val="0"/>
              </a:spcBef>
              <a:spcAft>
                <a:spcPts val="0"/>
              </a:spcAft>
              <a:buClr>
                <a:srgbClr val="FFFFFF"/>
              </a:buClr>
              <a:buSzPct val="100000"/>
              <a:defRPr sz="3000" i="1">
                <a:solidFill>
                  <a:srgbClr val="FFFFFF"/>
                </a:solidFill>
              </a:defRPr>
            </a:lvl1pPr>
            <a:lvl2pPr lvl="1" rtl="0">
              <a:spcBef>
                <a:spcPts val="0"/>
              </a:spcBef>
              <a:spcAft>
                <a:spcPts val="0"/>
              </a:spcAft>
              <a:buClr>
                <a:srgbClr val="FFFFFF"/>
              </a:buClr>
              <a:buSzPct val="100000"/>
              <a:defRPr sz="3000" i="1">
                <a:solidFill>
                  <a:srgbClr val="FFFFFF"/>
                </a:solidFill>
              </a:defRPr>
            </a:lvl2pPr>
            <a:lvl3pPr lvl="2" rtl="0">
              <a:spcBef>
                <a:spcPts val="0"/>
              </a:spcBef>
              <a:spcAft>
                <a:spcPts val="0"/>
              </a:spcAft>
              <a:buClr>
                <a:srgbClr val="FFFFFF"/>
              </a:buClr>
              <a:buSzPct val="100000"/>
              <a:defRPr sz="3000" i="1">
                <a:solidFill>
                  <a:srgbClr val="FFFFFF"/>
                </a:solidFill>
              </a:defRPr>
            </a:lvl3pPr>
            <a:lvl4pPr lvl="3" rtl="0">
              <a:spcBef>
                <a:spcPts val="0"/>
              </a:spcBef>
              <a:spcAft>
                <a:spcPts val="0"/>
              </a:spcAft>
              <a:buClr>
                <a:srgbClr val="FFFFFF"/>
              </a:buClr>
              <a:buSzPct val="100000"/>
              <a:defRPr sz="3000" i="1">
                <a:solidFill>
                  <a:srgbClr val="FFFFFF"/>
                </a:solidFill>
              </a:defRPr>
            </a:lvl4pPr>
            <a:lvl5pPr lvl="4" rtl="0">
              <a:spcBef>
                <a:spcPts val="0"/>
              </a:spcBef>
              <a:spcAft>
                <a:spcPts val="0"/>
              </a:spcAft>
              <a:buClr>
                <a:srgbClr val="FFFFFF"/>
              </a:buClr>
              <a:buSzPct val="100000"/>
              <a:defRPr sz="3000" i="1">
                <a:solidFill>
                  <a:srgbClr val="FFFFFF"/>
                </a:solidFill>
              </a:defRPr>
            </a:lvl5pPr>
            <a:lvl6pPr lvl="5" rtl="0">
              <a:spcBef>
                <a:spcPts val="0"/>
              </a:spcBef>
              <a:spcAft>
                <a:spcPts val="0"/>
              </a:spcAft>
              <a:buClr>
                <a:srgbClr val="FFFFFF"/>
              </a:buClr>
              <a:buSzPct val="100000"/>
              <a:defRPr sz="3000" i="1">
                <a:solidFill>
                  <a:srgbClr val="FFFFFF"/>
                </a:solidFill>
              </a:defRPr>
            </a:lvl6pPr>
            <a:lvl7pPr lvl="6" rtl="0">
              <a:spcBef>
                <a:spcPts val="0"/>
              </a:spcBef>
              <a:spcAft>
                <a:spcPts val="0"/>
              </a:spcAft>
              <a:buClr>
                <a:srgbClr val="FFFFFF"/>
              </a:buClr>
              <a:buSzPct val="100000"/>
              <a:defRPr sz="3000" i="1">
                <a:solidFill>
                  <a:srgbClr val="FFFFFF"/>
                </a:solidFill>
              </a:defRPr>
            </a:lvl7pPr>
            <a:lvl8pPr lvl="7" rtl="0">
              <a:spcBef>
                <a:spcPts val="0"/>
              </a:spcBef>
              <a:spcAft>
                <a:spcPts val="0"/>
              </a:spcAft>
              <a:buClr>
                <a:srgbClr val="FFFFFF"/>
              </a:buClr>
              <a:buSzPct val="100000"/>
              <a:defRPr sz="3000" i="1">
                <a:solidFill>
                  <a:srgbClr val="FFFFFF"/>
                </a:solidFill>
              </a:defRPr>
            </a:lvl8pPr>
            <a:lvl9pPr lvl="8">
              <a:spcBef>
                <a:spcPts val="0"/>
              </a:spcBef>
              <a:spcAft>
                <a:spcPts val="0"/>
              </a:spcAft>
              <a:buClr>
                <a:srgbClr val="FFFFFF"/>
              </a:buClr>
              <a:buSzPct val="100000"/>
              <a:defRPr sz="3000" i="1">
                <a:solidFill>
                  <a:srgbClr val="FFFFFF"/>
                </a:solidFill>
              </a:defRPr>
            </a:lvl9pPr>
          </a:lstStyle>
          <a:p>
            <a:endParaRPr/>
          </a:p>
        </p:txBody>
      </p:sp>
      <p:sp>
        <p:nvSpPr>
          <p:cNvPr id="51" name="Shape 51"/>
          <p:cNvSpPr txBox="1"/>
          <p:nvPr/>
        </p:nvSpPr>
        <p:spPr>
          <a:xfrm>
            <a:off x="286600" y="1014575"/>
            <a:ext cx="676500" cy="653700"/>
          </a:xfrm>
          <a:prstGeom prst="rect">
            <a:avLst/>
          </a:prstGeom>
          <a:noFill/>
          <a:ln>
            <a:noFill/>
          </a:ln>
        </p:spPr>
        <p:txBody>
          <a:bodyPr lIns="91425" tIns="91425" rIns="91425" bIns="91425" anchor="t" anchorCtr="0">
            <a:noAutofit/>
          </a:bodyPr>
          <a:lstStyle/>
          <a:p>
            <a:pPr lvl="0" algn="ctr">
              <a:spcBef>
                <a:spcPts val="0"/>
              </a:spcBef>
              <a:buNone/>
            </a:pPr>
            <a:r>
              <a:rPr lang="en" sz="7200" b="1">
                <a:solidFill>
                  <a:srgbClr val="FF9800"/>
                </a:solidFill>
              </a:rPr>
              <a:t>“</a:t>
            </a:r>
          </a:p>
        </p:txBody>
      </p:sp>
      <p:grpSp>
        <p:nvGrpSpPr>
          <p:cNvPr id="52" name="Shape 52"/>
          <p:cNvGrpSpPr/>
          <p:nvPr/>
        </p:nvGrpSpPr>
        <p:grpSpPr>
          <a:xfrm>
            <a:off x="6946841" y="4472722"/>
            <a:ext cx="2202829" cy="670794"/>
            <a:chOff x="5575241" y="4472722"/>
            <a:chExt cx="2202829" cy="670794"/>
          </a:xfrm>
        </p:grpSpPr>
        <p:sp>
          <p:nvSpPr>
            <p:cNvPr id="53" name="Shape 53"/>
            <p:cNvSpPr/>
            <p:nvPr/>
          </p:nvSpPr>
          <p:spPr>
            <a:xfrm rot="10800000">
              <a:off x="5575241" y="4948333"/>
              <a:ext cx="394200" cy="131400"/>
            </a:xfrm>
            <a:prstGeom prst="triangle">
              <a:avLst>
                <a:gd name="adj" fmla="val 32425"/>
              </a:avLst>
            </a:prstGeom>
            <a:solidFill>
              <a:srgbClr val="D26F00"/>
            </a:solidFill>
            <a:ln>
              <a:noFill/>
            </a:ln>
          </p:spPr>
          <p:txBody>
            <a:bodyPr lIns="91425" tIns="91425" rIns="91425" bIns="91425" anchor="ctr" anchorCtr="0">
              <a:noAutofit/>
            </a:bodyPr>
            <a:lstStyle/>
            <a:p>
              <a:pPr lvl="0">
                <a:spcBef>
                  <a:spcPts val="0"/>
                </a:spcBef>
                <a:buNone/>
              </a:pPr>
              <a:endParaRPr/>
            </a:p>
          </p:txBody>
        </p:sp>
        <p:grpSp>
          <p:nvGrpSpPr>
            <p:cNvPr id="54" name="Shape 54"/>
            <p:cNvGrpSpPr/>
            <p:nvPr/>
          </p:nvGrpSpPr>
          <p:grpSpPr>
            <a:xfrm flipH="1">
              <a:off x="5734850" y="4472722"/>
              <a:ext cx="2040836" cy="670794"/>
              <a:chOff x="1297953" y="330075"/>
              <a:chExt cx="5169293" cy="1699505"/>
            </a:xfrm>
          </p:grpSpPr>
          <p:sp>
            <p:nvSpPr>
              <p:cNvPr id="55" name="Shape 55"/>
              <p:cNvSpPr/>
              <p:nvPr/>
            </p:nvSpPr>
            <p:spPr>
              <a:xfrm>
                <a:off x="1297953" y="330080"/>
                <a:ext cx="34767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p>
            </p:txBody>
          </p:sp>
          <p:sp>
            <p:nvSpPr>
              <p:cNvPr id="56" name="Shape 56"/>
              <p:cNvSpPr/>
              <p:nvPr/>
            </p:nvSpPr>
            <p:spPr>
              <a:xfrm>
                <a:off x="4767747" y="330075"/>
                <a:ext cx="1699500" cy="1699500"/>
              </a:xfrm>
              <a:prstGeom prst="rtTriangle">
                <a:avLst/>
              </a:prstGeom>
              <a:solidFill>
                <a:srgbClr val="C7D3E6"/>
              </a:solidFill>
              <a:ln>
                <a:noFill/>
              </a:ln>
            </p:spPr>
            <p:txBody>
              <a:bodyPr lIns="91425" tIns="91425" rIns="91425" bIns="91425" anchor="ctr" anchorCtr="0">
                <a:noAutofit/>
              </a:bodyPr>
              <a:lstStyle/>
              <a:p>
                <a:pPr lvl="0">
                  <a:spcBef>
                    <a:spcPts val="0"/>
                  </a:spcBef>
                  <a:buNone/>
                </a:pPr>
                <a:endParaRPr/>
              </a:p>
            </p:txBody>
          </p:sp>
        </p:grpSp>
        <p:grpSp>
          <p:nvGrpSpPr>
            <p:cNvPr id="57" name="Shape 57"/>
            <p:cNvGrpSpPr/>
            <p:nvPr/>
          </p:nvGrpSpPr>
          <p:grpSpPr>
            <a:xfrm flipH="1">
              <a:off x="5578208" y="4646737"/>
              <a:ext cx="2199862" cy="304562"/>
              <a:chOff x="-5827152" y="330075"/>
              <a:chExt cx="12276018" cy="1699568"/>
            </a:xfrm>
          </p:grpSpPr>
          <p:sp>
            <p:nvSpPr>
              <p:cNvPr id="58" name="Shape 58"/>
              <p:cNvSpPr/>
              <p:nvPr/>
            </p:nvSpPr>
            <p:spPr>
              <a:xfrm>
                <a:off x="-5827152" y="330143"/>
                <a:ext cx="10612200" cy="1699500"/>
              </a:xfrm>
              <a:prstGeom prst="rect">
                <a:avLst/>
              </a:prstGeom>
              <a:solidFill>
                <a:srgbClr val="FF9800"/>
              </a:solidFill>
              <a:ln>
                <a:noFill/>
              </a:ln>
            </p:spPr>
            <p:txBody>
              <a:bodyPr lIns="91425" tIns="91425" rIns="91425" bIns="91425" anchor="ctr" anchorCtr="0">
                <a:noAutofit/>
              </a:bodyPr>
              <a:lstStyle/>
              <a:p>
                <a:pPr lvl="0" rtl="0">
                  <a:spcBef>
                    <a:spcPts val="0"/>
                  </a:spcBef>
                  <a:buNone/>
                </a:pPr>
                <a:endParaRPr/>
              </a:p>
            </p:txBody>
          </p:sp>
          <p:sp>
            <p:nvSpPr>
              <p:cNvPr id="59" name="Shape 59"/>
              <p:cNvSpPr/>
              <p:nvPr/>
            </p:nvSpPr>
            <p:spPr>
              <a:xfrm>
                <a:off x="4749365" y="330075"/>
                <a:ext cx="1699500" cy="1699500"/>
              </a:xfrm>
              <a:prstGeom prst="rtTriangle">
                <a:avLst/>
              </a:prstGeom>
              <a:solidFill>
                <a:srgbClr val="FF9800"/>
              </a:solidFill>
              <a:ln>
                <a:noFill/>
              </a:ln>
            </p:spPr>
            <p:txBody>
              <a:bodyPr lIns="91425" tIns="91425" rIns="91425" bIns="91425" anchor="ctr" anchorCtr="0">
                <a:noAutofit/>
              </a:bodyPr>
              <a:lstStyle/>
              <a:p>
                <a:pPr lvl="0">
                  <a:spcBef>
                    <a:spcPts val="0"/>
                  </a:spcBef>
                  <a:buNone/>
                </a:pPr>
                <a:endParaRPr/>
              </a:p>
            </p:txBody>
          </p:sp>
        </p:grpSp>
      </p:grpSp>
      <p:sp>
        <p:nvSpPr>
          <p:cNvPr id="60" name="Shape 60"/>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61"/>
        <p:cNvGrpSpPr/>
        <p:nvPr/>
      </p:nvGrpSpPr>
      <p:grpSpPr>
        <a:xfrm>
          <a:off x="0" y="0"/>
          <a:ext cx="0" cy="0"/>
          <a:chOff x="0" y="0"/>
          <a:chExt cx="0" cy="0"/>
        </a:xfrm>
      </p:grpSpPr>
      <p:grpSp>
        <p:nvGrpSpPr>
          <p:cNvPr id="62" name="Shape 62"/>
          <p:cNvGrpSpPr/>
          <p:nvPr/>
        </p:nvGrpSpPr>
        <p:grpSpPr>
          <a:xfrm>
            <a:off x="-3" y="40"/>
            <a:ext cx="7072430" cy="1327314"/>
            <a:chOff x="-3" y="40"/>
            <a:chExt cx="7072430" cy="1327314"/>
          </a:xfrm>
        </p:grpSpPr>
        <p:sp>
          <p:nvSpPr>
            <p:cNvPr id="63" name="Shape 63"/>
            <p:cNvSpPr/>
            <p:nvPr/>
          </p:nvSpPr>
          <p:spPr>
            <a:xfrm>
              <a:off x="6292649" y="126425"/>
              <a:ext cx="779700" cy="259800"/>
            </a:xfrm>
            <a:prstGeom prst="triangle">
              <a:avLst>
                <a:gd name="adj" fmla="val 32425"/>
              </a:avLst>
            </a:prstGeom>
            <a:solidFill>
              <a:srgbClr val="26324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nvGrpSpPr>
            <p:cNvPr id="64" name="Shape 64"/>
            <p:cNvGrpSpPr/>
            <p:nvPr/>
          </p:nvGrpSpPr>
          <p:grpSpPr>
            <a:xfrm rot="10800000" flipH="1">
              <a:off x="2" y="40"/>
              <a:ext cx="6756167" cy="1327314"/>
              <a:chOff x="-2168137" y="330075"/>
              <a:chExt cx="8650662" cy="1699506"/>
            </a:xfrm>
          </p:grpSpPr>
          <p:sp>
            <p:nvSpPr>
              <p:cNvPr id="65" name="Shape 65"/>
              <p:cNvSpPr/>
              <p:nvPr/>
            </p:nvSpPr>
            <p:spPr>
              <a:xfrm>
                <a:off x="-2168137" y="330081"/>
                <a:ext cx="69582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66" name="Shape 66"/>
              <p:cNvSpPr/>
              <p:nvPr/>
            </p:nvSpPr>
            <p:spPr>
              <a:xfrm>
                <a:off x="4783024" y="330075"/>
                <a:ext cx="1699500" cy="1699500"/>
              </a:xfrm>
              <a:prstGeom prst="rtTriangle">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67" name="Shape 67"/>
            <p:cNvGrpSpPr/>
            <p:nvPr/>
          </p:nvGrpSpPr>
          <p:grpSpPr>
            <a:xfrm rot="10800000" flipH="1">
              <a:off x="-3" y="381007"/>
              <a:ext cx="7072430" cy="771743"/>
              <a:chOff x="-9092084" y="330075"/>
              <a:chExt cx="15574609" cy="1699501"/>
            </a:xfrm>
          </p:grpSpPr>
          <p:sp>
            <p:nvSpPr>
              <p:cNvPr id="68" name="Shape 68"/>
              <p:cNvSpPr/>
              <p:nvPr/>
            </p:nvSpPr>
            <p:spPr>
              <a:xfrm>
                <a:off x="-9092084" y="330076"/>
                <a:ext cx="13882200" cy="1699500"/>
              </a:xfrm>
              <a:prstGeom prst="rect">
                <a:avLst/>
              </a:prstGeom>
              <a:solidFill>
                <a:srgbClr val="3F537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69" name="Shape 69"/>
              <p:cNvSpPr/>
              <p:nvPr/>
            </p:nvSpPr>
            <p:spPr>
              <a:xfrm>
                <a:off x="4783024" y="330075"/>
                <a:ext cx="1699500" cy="1699500"/>
              </a:xfrm>
              <a:prstGeom prst="rtTriangle">
                <a:avLst/>
              </a:prstGeom>
              <a:solidFill>
                <a:srgbClr val="3F537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grpSp>
        <p:nvGrpSpPr>
          <p:cNvPr id="70" name="Shape 70"/>
          <p:cNvGrpSpPr/>
          <p:nvPr/>
        </p:nvGrpSpPr>
        <p:grpSpPr>
          <a:xfrm>
            <a:off x="6946841" y="4472722"/>
            <a:ext cx="2202829" cy="670794"/>
            <a:chOff x="5575241" y="4472722"/>
            <a:chExt cx="2202829" cy="670794"/>
          </a:xfrm>
        </p:grpSpPr>
        <p:sp>
          <p:nvSpPr>
            <p:cNvPr id="71" name="Shape 71"/>
            <p:cNvSpPr/>
            <p:nvPr/>
          </p:nvSpPr>
          <p:spPr>
            <a:xfrm rot="10800000">
              <a:off x="5575241" y="4948333"/>
              <a:ext cx="394200" cy="131400"/>
            </a:xfrm>
            <a:prstGeom prst="triangle">
              <a:avLst>
                <a:gd name="adj" fmla="val 32425"/>
              </a:avLst>
            </a:prstGeom>
            <a:solidFill>
              <a:srgbClr val="D26F00"/>
            </a:solidFill>
            <a:ln>
              <a:noFill/>
            </a:ln>
          </p:spPr>
          <p:txBody>
            <a:bodyPr lIns="91425" tIns="91425" rIns="91425" bIns="91425" anchor="ctr" anchorCtr="0">
              <a:noAutofit/>
            </a:bodyPr>
            <a:lstStyle/>
            <a:p>
              <a:pPr lvl="0">
                <a:spcBef>
                  <a:spcPts val="0"/>
                </a:spcBef>
                <a:buNone/>
              </a:pPr>
              <a:endParaRPr/>
            </a:p>
          </p:txBody>
        </p:sp>
        <p:grpSp>
          <p:nvGrpSpPr>
            <p:cNvPr id="72" name="Shape 72"/>
            <p:cNvGrpSpPr/>
            <p:nvPr/>
          </p:nvGrpSpPr>
          <p:grpSpPr>
            <a:xfrm flipH="1">
              <a:off x="5734850" y="4472722"/>
              <a:ext cx="2040836" cy="670794"/>
              <a:chOff x="1297953" y="330075"/>
              <a:chExt cx="5169293" cy="1699505"/>
            </a:xfrm>
          </p:grpSpPr>
          <p:sp>
            <p:nvSpPr>
              <p:cNvPr id="73" name="Shape 73"/>
              <p:cNvSpPr/>
              <p:nvPr/>
            </p:nvSpPr>
            <p:spPr>
              <a:xfrm>
                <a:off x="1297953" y="330080"/>
                <a:ext cx="34767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p>
            </p:txBody>
          </p:sp>
          <p:sp>
            <p:nvSpPr>
              <p:cNvPr id="74" name="Shape 74"/>
              <p:cNvSpPr/>
              <p:nvPr/>
            </p:nvSpPr>
            <p:spPr>
              <a:xfrm>
                <a:off x="4767747" y="330075"/>
                <a:ext cx="1699500" cy="1699500"/>
              </a:xfrm>
              <a:prstGeom prst="rtTriangle">
                <a:avLst/>
              </a:prstGeom>
              <a:solidFill>
                <a:srgbClr val="C7D3E6"/>
              </a:solidFill>
              <a:ln>
                <a:noFill/>
              </a:ln>
            </p:spPr>
            <p:txBody>
              <a:bodyPr lIns="91425" tIns="91425" rIns="91425" bIns="91425" anchor="ctr" anchorCtr="0">
                <a:noAutofit/>
              </a:bodyPr>
              <a:lstStyle/>
              <a:p>
                <a:pPr lvl="0">
                  <a:spcBef>
                    <a:spcPts val="0"/>
                  </a:spcBef>
                  <a:buNone/>
                </a:pPr>
                <a:endParaRPr/>
              </a:p>
            </p:txBody>
          </p:sp>
        </p:grpSp>
        <p:grpSp>
          <p:nvGrpSpPr>
            <p:cNvPr id="75" name="Shape 75"/>
            <p:cNvGrpSpPr/>
            <p:nvPr/>
          </p:nvGrpSpPr>
          <p:grpSpPr>
            <a:xfrm flipH="1">
              <a:off x="5578208" y="4646737"/>
              <a:ext cx="2199862" cy="304562"/>
              <a:chOff x="-5827152" y="330075"/>
              <a:chExt cx="12276018" cy="1699568"/>
            </a:xfrm>
          </p:grpSpPr>
          <p:sp>
            <p:nvSpPr>
              <p:cNvPr id="76" name="Shape 76"/>
              <p:cNvSpPr/>
              <p:nvPr/>
            </p:nvSpPr>
            <p:spPr>
              <a:xfrm>
                <a:off x="-5827152" y="330143"/>
                <a:ext cx="10612200" cy="1699500"/>
              </a:xfrm>
              <a:prstGeom prst="rect">
                <a:avLst/>
              </a:prstGeom>
              <a:solidFill>
                <a:srgbClr val="FF9800"/>
              </a:solidFill>
              <a:ln>
                <a:noFill/>
              </a:ln>
            </p:spPr>
            <p:txBody>
              <a:bodyPr lIns="91425" tIns="91425" rIns="91425" bIns="91425" anchor="ctr" anchorCtr="0">
                <a:noAutofit/>
              </a:bodyPr>
              <a:lstStyle/>
              <a:p>
                <a:pPr lvl="0" rtl="0">
                  <a:spcBef>
                    <a:spcPts val="0"/>
                  </a:spcBef>
                  <a:buNone/>
                </a:pPr>
                <a:endParaRPr/>
              </a:p>
            </p:txBody>
          </p:sp>
          <p:sp>
            <p:nvSpPr>
              <p:cNvPr id="77" name="Shape 77"/>
              <p:cNvSpPr/>
              <p:nvPr/>
            </p:nvSpPr>
            <p:spPr>
              <a:xfrm>
                <a:off x="4749365" y="330075"/>
                <a:ext cx="1699500" cy="1699500"/>
              </a:xfrm>
              <a:prstGeom prst="rtTriangle">
                <a:avLst/>
              </a:prstGeom>
              <a:solidFill>
                <a:srgbClr val="FF9800"/>
              </a:solidFill>
              <a:ln>
                <a:noFill/>
              </a:ln>
            </p:spPr>
            <p:txBody>
              <a:bodyPr lIns="91425" tIns="91425" rIns="91425" bIns="91425" anchor="ctr" anchorCtr="0">
                <a:noAutofit/>
              </a:bodyPr>
              <a:lstStyle/>
              <a:p>
                <a:pPr lvl="0">
                  <a:spcBef>
                    <a:spcPts val="0"/>
                  </a:spcBef>
                  <a:buNone/>
                </a:pPr>
                <a:endParaRPr/>
              </a:p>
            </p:txBody>
          </p:sp>
        </p:grpSp>
      </p:grpSp>
      <p:sp>
        <p:nvSpPr>
          <p:cNvPr id="78" name="Shape 78"/>
          <p:cNvSpPr txBox="1">
            <a:spLocks noGrp="1"/>
          </p:cNvSpPr>
          <p:nvPr>
            <p:ph type="title"/>
          </p:nvPr>
        </p:nvSpPr>
        <p:spPr>
          <a:xfrm>
            <a:off x="814275" y="392575"/>
            <a:ext cx="5492400" cy="7662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79" name="Shape 79"/>
          <p:cNvSpPr txBox="1">
            <a:spLocks noGrp="1"/>
          </p:cNvSpPr>
          <p:nvPr>
            <p:ph type="body" idx="1"/>
          </p:nvPr>
        </p:nvSpPr>
        <p:spPr>
          <a:xfrm>
            <a:off x="814275" y="1327350"/>
            <a:ext cx="6132600" cy="31455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80" name="Shape 80"/>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81"/>
        <p:cNvGrpSpPr/>
        <p:nvPr/>
      </p:nvGrpSpPr>
      <p:grpSpPr>
        <a:xfrm>
          <a:off x="0" y="0"/>
          <a:ext cx="0" cy="0"/>
          <a:chOff x="0" y="0"/>
          <a:chExt cx="0" cy="0"/>
        </a:xfrm>
      </p:grpSpPr>
      <p:grpSp>
        <p:nvGrpSpPr>
          <p:cNvPr id="82" name="Shape 82"/>
          <p:cNvGrpSpPr/>
          <p:nvPr/>
        </p:nvGrpSpPr>
        <p:grpSpPr>
          <a:xfrm>
            <a:off x="-3" y="40"/>
            <a:ext cx="7072430" cy="1327314"/>
            <a:chOff x="-3" y="40"/>
            <a:chExt cx="7072430" cy="1327314"/>
          </a:xfrm>
        </p:grpSpPr>
        <p:sp>
          <p:nvSpPr>
            <p:cNvPr id="83" name="Shape 83"/>
            <p:cNvSpPr/>
            <p:nvPr/>
          </p:nvSpPr>
          <p:spPr>
            <a:xfrm>
              <a:off x="6292649" y="126425"/>
              <a:ext cx="779700" cy="259800"/>
            </a:xfrm>
            <a:prstGeom prst="triangle">
              <a:avLst>
                <a:gd name="adj" fmla="val 32425"/>
              </a:avLst>
            </a:prstGeom>
            <a:solidFill>
              <a:srgbClr val="26324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nvGrpSpPr>
            <p:cNvPr id="84" name="Shape 84"/>
            <p:cNvGrpSpPr/>
            <p:nvPr/>
          </p:nvGrpSpPr>
          <p:grpSpPr>
            <a:xfrm rot="10800000" flipH="1">
              <a:off x="2" y="40"/>
              <a:ext cx="6756167" cy="1327314"/>
              <a:chOff x="-2168137" y="330075"/>
              <a:chExt cx="8650662" cy="1699506"/>
            </a:xfrm>
          </p:grpSpPr>
          <p:sp>
            <p:nvSpPr>
              <p:cNvPr id="85" name="Shape 85"/>
              <p:cNvSpPr/>
              <p:nvPr/>
            </p:nvSpPr>
            <p:spPr>
              <a:xfrm>
                <a:off x="-2168137" y="330081"/>
                <a:ext cx="69582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86" name="Shape 86"/>
              <p:cNvSpPr/>
              <p:nvPr/>
            </p:nvSpPr>
            <p:spPr>
              <a:xfrm>
                <a:off x="4783024" y="330075"/>
                <a:ext cx="1699500" cy="1699500"/>
              </a:xfrm>
              <a:prstGeom prst="rtTriangle">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87" name="Shape 87"/>
            <p:cNvGrpSpPr/>
            <p:nvPr/>
          </p:nvGrpSpPr>
          <p:grpSpPr>
            <a:xfrm rot="10800000" flipH="1">
              <a:off x="-3" y="381007"/>
              <a:ext cx="7072430" cy="771743"/>
              <a:chOff x="-9092084" y="330075"/>
              <a:chExt cx="15574609" cy="1699501"/>
            </a:xfrm>
          </p:grpSpPr>
          <p:sp>
            <p:nvSpPr>
              <p:cNvPr id="88" name="Shape 88"/>
              <p:cNvSpPr/>
              <p:nvPr/>
            </p:nvSpPr>
            <p:spPr>
              <a:xfrm>
                <a:off x="-9092084" y="330076"/>
                <a:ext cx="13882200" cy="1699500"/>
              </a:xfrm>
              <a:prstGeom prst="rect">
                <a:avLst/>
              </a:prstGeom>
              <a:solidFill>
                <a:srgbClr val="3F537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89" name="Shape 89"/>
              <p:cNvSpPr/>
              <p:nvPr/>
            </p:nvSpPr>
            <p:spPr>
              <a:xfrm>
                <a:off x="4783024" y="330075"/>
                <a:ext cx="1699500" cy="1699500"/>
              </a:xfrm>
              <a:prstGeom prst="rtTriangle">
                <a:avLst/>
              </a:prstGeom>
              <a:solidFill>
                <a:srgbClr val="3F537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grpSp>
        <p:nvGrpSpPr>
          <p:cNvPr id="90" name="Shape 90"/>
          <p:cNvGrpSpPr/>
          <p:nvPr/>
        </p:nvGrpSpPr>
        <p:grpSpPr>
          <a:xfrm>
            <a:off x="6946841" y="4472722"/>
            <a:ext cx="2202829" cy="670794"/>
            <a:chOff x="5575241" y="4472722"/>
            <a:chExt cx="2202829" cy="670794"/>
          </a:xfrm>
        </p:grpSpPr>
        <p:sp>
          <p:nvSpPr>
            <p:cNvPr id="91" name="Shape 91"/>
            <p:cNvSpPr/>
            <p:nvPr/>
          </p:nvSpPr>
          <p:spPr>
            <a:xfrm rot="10800000">
              <a:off x="5575241" y="4948333"/>
              <a:ext cx="394200" cy="131400"/>
            </a:xfrm>
            <a:prstGeom prst="triangle">
              <a:avLst>
                <a:gd name="adj" fmla="val 32425"/>
              </a:avLst>
            </a:prstGeom>
            <a:solidFill>
              <a:srgbClr val="D26F00"/>
            </a:solidFill>
            <a:ln>
              <a:noFill/>
            </a:ln>
          </p:spPr>
          <p:txBody>
            <a:bodyPr lIns="91425" tIns="91425" rIns="91425" bIns="91425" anchor="ctr" anchorCtr="0">
              <a:noAutofit/>
            </a:bodyPr>
            <a:lstStyle/>
            <a:p>
              <a:pPr lvl="0">
                <a:spcBef>
                  <a:spcPts val="0"/>
                </a:spcBef>
                <a:buNone/>
              </a:pPr>
              <a:endParaRPr/>
            </a:p>
          </p:txBody>
        </p:sp>
        <p:grpSp>
          <p:nvGrpSpPr>
            <p:cNvPr id="92" name="Shape 92"/>
            <p:cNvGrpSpPr/>
            <p:nvPr/>
          </p:nvGrpSpPr>
          <p:grpSpPr>
            <a:xfrm flipH="1">
              <a:off x="5734850" y="4472722"/>
              <a:ext cx="2040836" cy="670794"/>
              <a:chOff x="1297953" y="330075"/>
              <a:chExt cx="5169293" cy="1699505"/>
            </a:xfrm>
          </p:grpSpPr>
          <p:sp>
            <p:nvSpPr>
              <p:cNvPr id="93" name="Shape 93"/>
              <p:cNvSpPr/>
              <p:nvPr/>
            </p:nvSpPr>
            <p:spPr>
              <a:xfrm>
                <a:off x="1297953" y="330080"/>
                <a:ext cx="34767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p>
            </p:txBody>
          </p:sp>
          <p:sp>
            <p:nvSpPr>
              <p:cNvPr id="94" name="Shape 94"/>
              <p:cNvSpPr/>
              <p:nvPr/>
            </p:nvSpPr>
            <p:spPr>
              <a:xfrm>
                <a:off x="4767747" y="330075"/>
                <a:ext cx="1699500" cy="1699500"/>
              </a:xfrm>
              <a:prstGeom prst="rtTriangle">
                <a:avLst/>
              </a:prstGeom>
              <a:solidFill>
                <a:srgbClr val="C7D3E6"/>
              </a:solidFill>
              <a:ln>
                <a:noFill/>
              </a:ln>
            </p:spPr>
            <p:txBody>
              <a:bodyPr lIns="91425" tIns="91425" rIns="91425" bIns="91425" anchor="ctr" anchorCtr="0">
                <a:noAutofit/>
              </a:bodyPr>
              <a:lstStyle/>
              <a:p>
                <a:pPr lvl="0">
                  <a:spcBef>
                    <a:spcPts val="0"/>
                  </a:spcBef>
                  <a:buNone/>
                </a:pPr>
                <a:endParaRPr/>
              </a:p>
            </p:txBody>
          </p:sp>
        </p:grpSp>
        <p:grpSp>
          <p:nvGrpSpPr>
            <p:cNvPr id="95" name="Shape 95"/>
            <p:cNvGrpSpPr/>
            <p:nvPr/>
          </p:nvGrpSpPr>
          <p:grpSpPr>
            <a:xfrm flipH="1">
              <a:off x="5578208" y="4646737"/>
              <a:ext cx="2199862" cy="304562"/>
              <a:chOff x="-5827152" y="330075"/>
              <a:chExt cx="12276018" cy="1699568"/>
            </a:xfrm>
          </p:grpSpPr>
          <p:sp>
            <p:nvSpPr>
              <p:cNvPr id="96" name="Shape 96"/>
              <p:cNvSpPr/>
              <p:nvPr/>
            </p:nvSpPr>
            <p:spPr>
              <a:xfrm>
                <a:off x="-5827152" y="330143"/>
                <a:ext cx="10612200" cy="1699500"/>
              </a:xfrm>
              <a:prstGeom prst="rect">
                <a:avLst/>
              </a:prstGeom>
              <a:solidFill>
                <a:srgbClr val="FF9800"/>
              </a:solidFill>
              <a:ln>
                <a:noFill/>
              </a:ln>
            </p:spPr>
            <p:txBody>
              <a:bodyPr lIns="91425" tIns="91425" rIns="91425" bIns="91425" anchor="ctr" anchorCtr="0">
                <a:noAutofit/>
              </a:bodyPr>
              <a:lstStyle/>
              <a:p>
                <a:pPr lvl="0" rtl="0">
                  <a:spcBef>
                    <a:spcPts val="0"/>
                  </a:spcBef>
                  <a:buNone/>
                </a:pPr>
                <a:endParaRPr/>
              </a:p>
            </p:txBody>
          </p:sp>
          <p:sp>
            <p:nvSpPr>
              <p:cNvPr id="97" name="Shape 97"/>
              <p:cNvSpPr/>
              <p:nvPr/>
            </p:nvSpPr>
            <p:spPr>
              <a:xfrm>
                <a:off x="4749365" y="330075"/>
                <a:ext cx="1699500" cy="1699500"/>
              </a:xfrm>
              <a:prstGeom prst="rtTriangle">
                <a:avLst/>
              </a:prstGeom>
              <a:solidFill>
                <a:srgbClr val="FF9800"/>
              </a:solidFill>
              <a:ln>
                <a:noFill/>
              </a:ln>
            </p:spPr>
            <p:txBody>
              <a:bodyPr lIns="91425" tIns="91425" rIns="91425" bIns="91425" anchor="ctr" anchorCtr="0">
                <a:noAutofit/>
              </a:bodyPr>
              <a:lstStyle/>
              <a:p>
                <a:pPr lvl="0">
                  <a:spcBef>
                    <a:spcPts val="0"/>
                  </a:spcBef>
                  <a:buNone/>
                </a:pPr>
                <a:endParaRPr/>
              </a:p>
            </p:txBody>
          </p:sp>
        </p:grpSp>
      </p:grpSp>
      <p:sp>
        <p:nvSpPr>
          <p:cNvPr id="98" name="Shape 98"/>
          <p:cNvSpPr txBox="1">
            <a:spLocks noGrp="1"/>
          </p:cNvSpPr>
          <p:nvPr>
            <p:ph type="title"/>
          </p:nvPr>
        </p:nvSpPr>
        <p:spPr>
          <a:xfrm>
            <a:off x="814275" y="392575"/>
            <a:ext cx="5258400" cy="7662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99" name="Shape 99"/>
          <p:cNvSpPr txBox="1">
            <a:spLocks noGrp="1"/>
          </p:cNvSpPr>
          <p:nvPr>
            <p:ph type="body" idx="1"/>
          </p:nvPr>
        </p:nvSpPr>
        <p:spPr>
          <a:xfrm>
            <a:off x="814275" y="1537987"/>
            <a:ext cx="3378300" cy="2724300"/>
          </a:xfrm>
          <a:prstGeom prst="rect">
            <a:avLst/>
          </a:prstGeom>
        </p:spPr>
        <p:txBody>
          <a:bodyPr lIns="91425" tIns="91425" rIns="91425" bIns="91425" anchor="t" anchorCtr="0"/>
          <a:lstStyle>
            <a:lvl1pPr lvl="0">
              <a:spcBef>
                <a:spcPts val="0"/>
              </a:spcBef>
              <a:buSzPct val="100000"/>
              <a:defRPr sz="2000"/>
            </a:lvl1pPr>
            <a:lvl2pPr lvl="1">
              <a:spcBef>
                <a:spcPts val="0"/>
              </a:spcBef>
              <a:buSzPct val="100000"/>
              <a:defRPr sz="2000"/>
            </a:lvl2pPr>
            <a:lvl3pPr lvl="2">
              <a:spcBef>
                <a:spcPts val="0"/>
              </a:spcBef>
              <a:buSzPct val="100000"/>
              <a:defRPr sz="2000"/>
            </a:lvl3pPr>
            <a:lvl4pPr lvl="3">
              <a:spcBef>
                <a:spcPts val="0"/>
              </a:spcBef>
              <a:buSzPct val="100000"/>
              <a:defRPr sz="2000"/>
            </a:lvl4pPr>
            <a:lvl5pPr lvl="4">
              <a:spcBef>
                <a:spcPts val="0"/>
              </a:spcBef>
              <a:buSzPct val="100000"/>
              <a:defRPr sz="2000"/>
            </a:lvl5pPr>
            <a:lvl6pPr lvl="5">
              <a:spcBef>
                <a:spcPts val="0"/>
              </a:spcBef>
              <a:buSzPct val="100000"/>
              <a:defRPr sz="2000"/>
            </a:lvl6pPr>
            <a:lvl7pPr lvl="6">
              <a:spcBef>
                <a:spcPts val="0"/>
              </a:spcBef>
              <a:buSzPct val="100000"/>
              <a:defRPr sz="2000"/>
            </a:lvl7pPr>
            <a:lvl8pPr lvl="7">
              <a:spcBef>
                <a:spcPts val="0"/>
              </a:spcBef>
              <a:buSzPct val="100000"/>
              <a:defRPr sz="2000"/>
            </a:lvl8pPr>
            <a:lvl9pPr lvl="8">
              <a:spcBef>
                <a:spcPts val="0"/>
              </a:spcBef>
              <a:buSzPct val="100000"/>
              <a:defRPr sz="2000"/>
            </a:lvl9pPr>
          </a:lstStyle>
          <a:p>
            <a:endParaRPr/>
          </a:p>
        </p:txBody>
      </p:sp>
      <p:sp>
        <p:nvSpPr>
          <p:cNvPr id="100" name="Shape 100"/>
          <p:cNvSpPr txBox="1">
            <a:spLocks noGrp="1"/>
          </p:cNvSpPr>
          <p:nvPr>
            <p:ph type="body" idx="2"/>
          </p:nvPr>
        </p:nvSpPr>
        <p:spPr>
          <a:xfrm>
            <a:off x="4396123" y="1537987"/>
            <a:ext cx="3378299" cy="2724300"/>
          </a:xfrm>
          <a:prstGeom prst="rect">
            <a:avLst/>
          </a:prstGeom>
        </p:spPr>
        <p:txBody>
          <a:bodyPr lIns="91425" tIns="91425" rIns="91425" bIns="91425" anchor="t" anchorCtr="0"/>
          <a:lstStyle>
            <a:lvl1pPr lvl="0">
              <a:spcBef>
                <a:spcPts val="0"/>
              </a:spcBef>
              <a:buSzPct val="100000"/>
              <a:defRPr sz="2000"/>
            </a:lvl1pPr>
            <a:lvl2pPr lvl="1">
              <a:spcBef>
                <a:spcPts val="0"/>
              </a:spcBef>
              <a:buSzPct val="100000"/>
              <a:defRPr sz="2000"/>
            </a:lvl2pPr>
            <a:lvl3pPr lvl="2">
              <a:spcBef>
                <a:spcPts val="0"/>
              </a:spcBef>
              <a:buSzPct val="100000"/>
              <a:defRPr sz="2000"/>
            </a:lvl3pPr>
            <a:lvl4pPr lvl="3">
              <a:spcBef>
                <a:spcPts val="0"/>
              </a:spcBef>
              <a:buSzPct val="100000"/>
              <a:defRPr sz="2000"/>
            </a:lvl4pPr>
            <a:lvl5pPr lvl="4">
              <a:spcBef>
                <a:spcPts val="0"/>
              </a:spcBef>
              <a:buSzPct val="100000"/>
              <a:defRPr sz="2000"/>
            </a:lvl5pPr>
            <a:lvl6pPr lvl="5">
              <a:spcBef>
                <a:spcPts val="0"/>
              </a:spcBef>
              <a:buSzPct val="100000"/>
              <a:defRPr sz="2000"/>
            </a:lvl6pPr>
            <a:lvl7pPr lvl="6">
              <a:spcBef>
                <a:spcPts val="0"/>
              </a:spcBef>
              <a:buSzPct val="100000"/>
              <a:defRPr sz="2000"/>
            </a:lvl7pPr>
            <a:lvl8pPr lvl="7">
              <a:spcBef>
                <a:spcPts val="0"/>
              </a:spcBef>
              <a:buSzPct val="100000"/>
              <a:defRPr sz="2000"/>
            </a:lvl8pPr>
            <a:lvl9pPr lvl="8">
              <a:spcBef>
                <a:spcPts val="0"/>
              </a:spcBef>
              <a:buSzPct val="100000"/>
              <a:defRPr sz="2000"/>
            </a:lvl9pPr>
          </a:lstStyle>
          <a:p>
            <a:endParaRPr/>
          </a:p>
        </p:txBody>
      </p:sp>
      <p:sp>
        <p:nvSpPr>
          <p:cNvPr id="101" name="Shape 101"/>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Title + 3 columns">
    <p:spTree>
      <p:nvGrpSpPr>
        <p:cNvPr id="1" name="Shape 102"/>
        <p:cNvGrpSpPr/>
        <p:nvPr/>
      </p:nvGrpSpPr>
      <p:grpSpPr>
        <a:xfrm>
          <a:off x="0" y="0"/>
          <a:ext cx="0" cy="0"/>
          <a:chOff x="0" y="0"/>
          <a:chExt cx="0" cy="0"/>
        </a:xfrm>
      </p:grpSpPr>
      <p:grpSp>
        <p:nvGrpSpPr>
          <p:cNvPr id="103" name="Shape 103"/>
          <p:cNvGrpSpPr/>
          <p:nvPr/>
        </p:nvGrpSpPr>
        <p:grpSpPr>
          <a:xfrm>
            <a:off x="-3" y="40"/>
            <a:ext cx="7072430" cy="1327314"/>
            <a:chOff x="-3" y="40"/>
            <a:chExt cx="7072430" cy="1327314"/>
          </a:xfrm>
        </p:grpSpPr>
        <p:sp>
          <p:nvSpPr>
            <p:cNvPr id="104" name="Shape 104"/>
            <p:cNvSpPr/>
            <p:nvPr/>
          </p:nvSpPr>
          <p:spPr>
            <a:xfrm>
              <a:off x="6292649" y="126425"/>
              <a:ext cx="779700" cy="259800"/>
            </a:xfrm>
            <a:prstGeom prst="triangle">
              <a:avLst>
                <a:gd name="adj" fmla="val 32425"/>
              </a:avLst>
            </a:prstGeom>
            <a:solidFill>
              <a:srgbClr val="26324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nvGrpSpPr>
            <p:cNvPr id="105" name="Shape 105"/>
            <p:cNvGrpSpPr/>
            <p:nvPr/>
          </p:nvGrpSpPr>
          <p:grpSpPr>
            <a:xfrm rot="10800000" flipH="1">
              <a:off x="2" y="40"/>
              <a:ext cx="6756167" cy="1327314"/>
              <a:chOff x="-2168137" y="330075"/>
              <a:chExt cx="8650662" cy="1699506"/>
            </a:xfrm>
          </p:grpSpPr>
          <p:sp>
            <p:nvSpPr>
              <p:cNvPr id="106" name="Shape 106"/>
              <p:cNvSpPr/>
              <p:nvPr/>
            </p:nvSpPr>
            <p:spPr>
              <a:xfrm>
                <a:off x="-2168137" y="330081"/>
                <a:ext cx="69582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107" name="Shape 107"/>
              <p:cNvSpPr/>
              <p:nvPr/>
            </p:nvSpPr>
            <p:spPr>
              <a:xfrm>
                <a:off x="4783024" y="330075"/>
                <a:ext cx="1699500" cy="1699500"/>
              </a:xfrm>
              <a:prstGeom prst="rtTriangle">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108" name="Shape 108"/>
            <p:cNvGrpSpPr/>
            <p:nvPr/>
          </p:nvGrpSpPr>
          <p:grpSpPr>
            <a:xfrm rot="10800000" flipH="1">
              <a:off x="-3" y="381007"/>
              <a:ext cx="7072430" cy="771743"/>
              <a:chOff x="-9092084" y="330075"/>
              <a:chExt cx="15574609" cy="1699501"/>
            </a:xfrm>
          </p:grpSpPr>
          <p:sp>
            <p:nvSpPr>
              <p:cNvPr id="109" name="Shape 109"/>
              <p:cNvSpPr/>
              <p:nvPr/>
            </p:nvSpPr>
            <p:spPr>
              <a:xfrm>
                <a:off x="-9092084" y="330076"/>
                <a:ext cx="13882200" cy="1699500"/>
              </a:xfrm>
              <a:prstGeom prst="rect">
                <a:avLst/>
              </a:prstGeom>
              <a:solidFill>
                <a:srgbClr val="3F537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110" name="Shape 110"/>
              <p:cNvSpPr/>
              <p:nvPr/>
            </p:nvSpPr>
            <p:spPr>
              <a:xfrm>
                <a:off x="4783024" y="330075"/>
                <a:ext cx="1699500" cy="1699500"/>
              </a:xfrm>
              <a:prstGeom prst="rtTriangle">
                <a:avLst/>
              </a:prstGeom>
              <a:solidFill>
                <a:srgbClr val="3F537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grpSp>
        <p:nvGrpSpPr>
          <p:cNvPr id="111" name="Shape 111"/>
          <p:cNvGrpSpPr/>
          <p:nvPr/>
        </p:nvGrpSpPr>
        <p:grpSpPr>
          <a:xfrm>
            <a:off x="6946841" y="4472722"/>
            <a:ext cx="2202829" cy="670794"/>
            <a:chOff x="5575241" y="4472722"/>
            <a:chExt cx="2202829" cy="670794"/>
          </a:xfrm>
        </p:grpSpPr>
        <p:sp>
          <p:nvSpPr>
            <p:cNvPr id="112" name="Shape 112"/>
            <p:cNvSpPr/>
            <p:nvPr/>
          </p:nvSpPr>
          <p:spPr>
            <a:xfrm rot="10800000">
              <a:off x="5575241" y="4948333"/>
              <a:ext cx="394200" cy="131400"/>
            </a:xfrm>
            <a:prstGeom prst="triangle">
              <a:avLst>
                <a:gd name="adj" fmla="val 32425"/>
              </a:avLst>
            </a:prstGeom>
            <a:solidFill>
              <a:srgbClr val="D26F00"/>
            </a:solidFill>
            <a:ln>
              <a:noFill/>
            </a:ln>
          </p:spPr>
          <p:txBody>
            <a:bodyPr lIns="91425" tIns="91425" rIns="91425" bIns="91425" anchor="ctr" anchorCtr="0">
              <a:noAutofit/>
            </a:bodyPr>
            <a:lstStyle/>
            <a:p>
              <a:pPr lvl="0">
                <a:spcBef>
                  <a:spcPts val="0"/>
                </a:spcBef>
                <a:buNone/>
              </a:pPr>
              <a:endParaRPr/>
            </a:p>
          </p:txBody>
        </p:sp>
        <p:grpSp>
          <p:nvGrpSpPr>
            <p:cNvPr id="113" name="Shape 113"/>
            <p:cNvGrpSpPr/>
            <p:nvPr/>
          </p:nvGrpSpPr>
          <p:grpSpPr>
            <a:xfrm flipH="1">
              <a:off x="5734850" y="4472722"/>
              <a:ext cx="2040836" cy="670794"/>
              <a:chOff x="1297953" y="330075"/>
              <a:chExt cx="5169293" cy="1699505"/>
            </a:xfrm>
          </p:grpSpPr>
          <p:sp>
            <p:nvSpPr>
              <p:cNvPr id="114" name="Shape 114"/>
              <p:cNvSpPr/>
              <p:nvPr/>
            </p:nvSpPr>
            <p:spPr>
              <a:xfrm>
                <a:off x="1297953" y="330080"/>
                <a:ext cx="34767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p>
            </p:txBody>
          </p:sp>
          <p:sp>
            <p:nvSpPr>
              <p:cNvPr id="115" name="Shape 115"/>
              <p:cNvSpPr/>
              <p:nvPr/>
            </p:nvSpPr>
            <p:spPr>
              <a:xfrm>
                <a:off x="4767747" y="330075"/>
                <a:ext cx="1699500" cy="1699500"/>
              </a:xfrm>
              <a:prstGeom prst="rtTriangle">
                <a:avLst/>
              </a:prstGeom>
              <a:solidFill>
                <a:srgbClr val="C7D3E6"/>
              </a:solidFill>
              <a:ln>
                <a:noFill/>
              </a:ln>
            </p:spPr>
            <p:txBody>
              <a:bodyPr lIns="91425" tIns="91425" rIns="91425" bIns="91425" anchor="ctr" anchorCtr="0">
                <a:noAutofit/>
              </a:bodyPr>
              <a:lstStyle/>
              <a:p>
                <a:pPr lvl="0">
                  <a:spcBef>
                    <a:spcPts val="0"/>
                  </a:spcBef>
                  <a:buNone/>
                </a:pPr>
                <a:endParaRPr/>
              </a:p>
            </p:txBody>
          </p:sp>
        </p:grpSp>
        <p:grpSp>
          <p:nvGrpSpPr>
            <p:cNvPr id="116" name="Shape 116"/>
            <p:cNvGrpSpPr/>
            <p:nvPr/>
          </p:nvGrpSpPr>
          <p:grpSpPr>
            <a:xfrm flipH="1">
              <a:off x="5578208" y="4646737"/>
              <a:ext cx="2199862" cy="304562"/>
              <a:chOff x="-5827152" y="330075"/>
              <a:chExt cx="12276018" cy="1699568"/>
            </a:xfrm>
          </p:grpSpPr>
          <p:sp>
            <p:nvSpPr>
              <p:cNvPr id="117" name="Shape 117"/>
              <p:cNvSpPr/>
              <p:nvPr/>
            </p:nvSpPr>
            <p:spPr>
              <a:xfrm>
                <a:off x="-5827152" y="330143"/>
                <a:ext cx="10612200" cy="1699500"/>
              </a:xfrm>
              <a:prstGeom prst="rect">
                <a:avLst/>
              </a:prstGeom>
              <a:solidFill>
                <a:srgbClr val="FF9800"/>
              </a:solidFill>
              <a:ln>
                <a:noFill/>
              </a:ln>
            </p:spPr>
            <p:txBody>
              <a:bodyPr lIns="91425" tIns="91425" rIns="91425" bIns="91425" anchor="ctr" anchorCtr="0">
                <a:noAutofit/>
              </a:bodyPr>
              <a:lstStyle/>
              <a:p>
                <a:pPr lvl="0" rtl="0">
                  <a:spcBef>
                    <a:spcPts val="0"/>
                  </a:spcBef>
                  <a:buNone/>
                </a:pPr>
                <a:endParaRPr/>
              </a:p>
            </p:txBody>
          </p:sp>
          <p:sp>
            <p:nvSpPr>
              <p:cNvPr id="118" name="Shape 118"/>
              <p:cNvSpPr/>
              <p:nvPr/>
            </p:nvSpPr>
            <p:spPr>
              <a:xfrm>
                <a:off x="4749365" y="330075"/>
                <a:ext cx="1699500" cy="1699500"/>
              </a:xfrm>
              <a:prstGeom prst="rtTriangle">
                <a:avLst/>
              </a:prstGeom>
              <a:solidFill>
                <a:srgbClr val="FF9800"/>
              </a:solidFill>
              <a:ln>
                <a:noFill/>
              </a:ln>
            </p:spPr>
            <p:txBody>
              <a:bodyPr lIns="91425" tIns="91425" rIns="91425" bIns="91425" anchor="ctr" anchorCtr="0">
                <a:noAutofit/>
              </a:bodyPr>
              <a:lstStyle/>
              <a:p>
                <a:pPr lvl="0">
                  <a:spcBef>
                    <a:spcPts val="0"/>
                  </a:spcBef>
                  <a:buNone/>
                </a:pPr>
                <a:endParaRPr/>
              </a:p>
            </p:txBody>
          </p:sp>
        </p:grpSp>
      </p:grpSp>
      <p:sp>
        <p:nvSpPr>
          <p:cNvPr id="119" name="Shape 119"/>
          <p:cNvSpPr txBox="1">
            <a:spLocks noGrp="1"/>
          </p:cNvSpPr>
          <p:nvPr>
            <p:ph type="title"/>
          </p:nvPr>
        </p:nvSpPr>
        <p:spPr>
          <a:xfrm>
            <a:off x="814275" y="392575"/>
            <a:ext cx="5258400" cy="766200"/>
          </a:xfrm>
          <a:prstGeom prst="rect">
            <a:avLst/>
          </a:prstGeom>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20" name="Shape 120"/>
          <p:cNvSpPr txBox="1">
            <a:spLocks noGrp="1"/>
          </p:cNvSpPr>
          <p:nvPr>
            <p:ph type="body" idx="1"/>
          </p:nvPr>
        </p:nvSpPr>
        <p:spPr>
          <a:xfrm>
            <a:off x="870450" y="1545075"/>
            <a:ext cx="2247900" cy="2709900"/>
          </a:xfrm>
          <a:prstGeom prst="rect">
            <a:avLst/>
          </a:prstGeom>
        </p:spPr>
        <p:txBody>
          <a:bodyPr lIns="91425" tIns="91425" rIns="91425" bIns="91425" anchor="t" anchorCtr="0"/>
          <a:lstStyle>
            <a:lvl1pPr lvl="0" rtl="0">
              <a:spcBef>
                <a:spcPts val="0"/>
              </a:spcBef>
              <a:buSzPct val="100000"/>
              <a:defRPr sz="1800"/>
            </a:lvl1pPr>
            <a:lvl2pPr lvl="1" rtl="0">
              <a:spcBef>
                <a:spcPts val="0"/>
              </a:spcBef>
              <a:buSzPct val="100000"/>
              <a:defRPr sz="1800"/>
            </a:lvl2pPr>
            <a:lvl3pPr lvl="2" rtl="0">
              <a:spcBef>
                <a:spcPts val="0"/>
              </a:spcBef>
              <a:buSzPct val="100000"/>
              <a:defRPr sz="1800"/>
            </a:lvl3pPr>
            <a:lvl4pPr lvl="3" rtl="0">
              <a:spcBef>
                <a:spcPts val="0"/>
              </a:spcBef>
              <a:buSzPct val="100000"/>
              <a:defRPr sz="1800"/>
            </a:lvl4pPr>
            <a:lvl5pPr lvl="4" rtl="0">
              <a:spcBef>
                <a:spcPts val="0"/>
              </a:spcBef>
              <a:buSzPct val="100000"/>
              <a:defRPr sz="1800"/>
            </a:lvl5pPr>
            <a:lvl6pPr lvl="5" rtl="0">
              <a:spcBef>
                <a:spcPts val="0"/>
              </a:spcBef>
              <a:buSzPct val="100000"/>
              <a:defRPr sz="1800"/>
            </a:lvl6pPr>
            <a:lvl7pPr lvl="6" rtl="0">
              <a:spcBef>
                <a:spcPts val="0"/>
              </a:spcBef>
              <a:buSzPct val="100000"/>
              <a:defRPr sz="1800"/>
            </a:lvl7pPr>
            <a:lvl8pPr lvl="7" rtl="0">
              <a:spcBef>
                <a:spcPts val="0"/>
              </a:spcBef>
              <a:buSzPct val="100000"/>
              <a:defRPr sz="1800"/>
            </a:lvl8pPr>
            <a:lvl9pPr lvl="8" rtl="0">
              <a:spcBef>
                <a:spcPts val="0"/>
              </a:spcBef>
              <a:buSzPct val="100000"/>
              <a:defRPr sz="1800"/>
            </a:lvl9pPr>
          </a:lstStyle>
          <a:p>
            <a:endParaRPr/>
          </a:p>
        </p:txBody>
      </p:sp>
      <p:sp>
        <p:nvSpPr>
          <p:cNvPr id="121" name="Shape 121"/>
          <p:cNvSpPr txBox="1">
            <a:spLocks noGrp="1"/>
          </p:cNvSpPr>
          <p:nvPr>
            <p:ph type="body" idx="2"/>
          </p:nvPr>
        </p:nvSpPr>
        <p:spPr>
          <a:xfrm>
            <a:off x="3233637" y="1545075"/>
            <a:ext cx="2247900" cy="2709900"/>
          </a:xfrm>
          <a:prstGeom prst="rect">
            <a:avLst/>
          </a:prstGeom>
        </p:spPr>
        <p:txBody>
          <a:bodyPr lIns="91425" tIns="91425" rIns="91425" bIns="91425" anchor="t" anchorCtr="0"/>
          <a:lstStyle>
            <a:lvl1pPr lvl="0" rtl="0">
              <a:spcBef>
                <a:spcPts val="0"/>
              </a:spcBef>
              <a:buSzPct val="100000"/>
              <a:defRPr sz="1800"/>
            </a:lvl1pPr>
            <a:lvl2pPr lvl="1" rtl="0">
              <a:spcBef>
                <a:spcPts val="0"/>
              </a:spcBef>
              <a:buSzPct val="100000"/>
              <a:defRPr sz="1800"/>
            </a:lvl2pPr>
            <a:lvl3pPr lvl="2" rtl="0">
              <a:spcBef>
                <a:spcPts val="0"/>
              </a:spcBef>
              <a:buSzPct val="100000"/>
              <a:defRPr sz="1800"/>
            </a:lvl3pPr>
            <a:lvl4pPr lvl="3" rtl="0">
              <a:spcBef>
                <a:spcPts val="0"/>
              </a:spcBef>
              <a:buSzPct val="100000"/>
              <a:defRPr sz="1800"/>
            </a:lvl4pPr>
            <a:lvl5pPr lvl="4" rtl="0">
              <a:spcBef>
                <a:spcPts val="0"/>
              </a:spcBef>
              <a:buSzPct val="100000"/>
              <a:defRPr sz="1800"/>
            </a:lvl5pPr>
            <a:lvl6pPr lvl="5" rtl="0">
              <a:spcBef>
                <a:spcPts val="0"/>
              </a:spcBef>
              <a:buSzPct val="100000"/>
              <a:defRPr sz="1800"/>
            </a:lvl6pPr>
            <a:lvl7pPr lvl="6" rtl="0">
              <a:spcBef>
                <a:spcPts val="0"/>
              </a:spcBef>
              <a:buSzPct val="100000"/>
              <a:defRPr sz="1800"/>
            </a:lvl7pPr>
            <a:lvl8pPr lvl="7" rtl="0">
              <a:spcBef>
                <a:spcPts val="0"/>
              </a:spcBef>
              <a:buSzPct val="100000"/>
              <a:defRPr sz="1800"/>
            </a:lvl8pPr>
            <a:lvl9pPr lvl="8" rtl="0">
              <a:spcBef>
                <a:spcPts val="0"/>
              </a:spcBef>
              <a:buSzPct val="100000"/>
              <a:defRPr sz="1800"/>
            </a:lvl9pPr>
          </a:lstStyle>
          <a:p>
            <a:endParaRPr/>
          </a:p>
        </p:txBody>
      </p:sp>
      <p:sp>
        <p:nvSpPr>
          <p:cNvPr id="122" name="Shape 122"/>
          <p:cNvSpPr txBox="1">
            <a:spLocks noGrp="1"/>
          </p:cNvSpPr>
          <p:nvPr>
            <p:ph type="body" idx="3"/>
          </p:nvPr>
        </p:nvSpPr>
        <p:spPr>
          <a:xfrm>
            <a:off x="5540649" y="1545075"/>
            <a:ext cx="2247900" cy="2709900"/>
          </a:xfrm>
          <a:prstGeom prst="rect">
            <a:avLst/>
          </a:prstGeom>
        </p:spPr>
        <p:txBody>
          <a:bodyPr lIns="91425" tIns="91425" rIns="91425" bIns="91425" anchor="t" anchorCtr="0"/>
          <a:lstStyle>
            <a:lvl1pPr lvl="0" rtl="0">
              <a:spcBef>
                <a:spcPts val="0"/>
              </a:spcBef>
              <a:buSzPct val="100000"/>
              <a:defRPr sz="1800"/>
            </a:lvl1pPr>
            <a:lvl2pPr lvl="1" rtl="0">
              <a:spcBef>
                <a:spcPts val="0"/>
              </a:spcBef>
              <a:buSzPct val="100000"/>
              <a:defRPr sz="1800"/>
            </a:lvl2pPr>
            <a:lvl3pPr lvl="2" rtl="0">
              <a:spcBef>
                <a:spcPts val="0"/>
              </a:spcBef>
              <a:buSzPct val="100000"/>
              <a:defRPr sz="1800"/>
            </a:lvl3pPr>
            <a:lvl4pPr lvl="3" rtl="0">
              <a:spcBef>
                <a:spcPts val="0"/>
              </a:spcBef>
              <a:buSzPct val="100000"/>
              <a:defRPr sz="1800"/>
            </a:lvl4pPr>
            <a:lvl5pPr lvl="4" rtl="0">
              <a:spcBef>
                <a:spcPts val="0"/>
              </a:spcBef>
              <a:buSzPct val="100000"/>
              <a:defRPr sz="1800"/>
            </a:lvl5pPr>
            <a:lvl6pPr lvl="5" rtl="0">
              <a:spcBef>
                <a:spcPts val="0"/>
              </a:spcBef>
              <a:buSzPct val="100000"/>
              <a:defRPr sz="1800"/>
            </a:lvl6pPr>
            <a:lvl7pPr lvl="6" rtl="0">
              <a:spcBef>
                <a:spcPts val="0"/>
              </a:spcBef>
              <a:buSzPct val="100000"/>
              <a:defRPr sz="1800"/>
            </a:lvl7pPr>
            <a:lvl8pPr lvl="7" rtl="0">
              <a:spcBef>
                <a:spcPts val="0"/>
              </a:spcBef>
              <a:buSzPct val="100000"/>
              <a:defRPr sz="1800"/>
            </a:lvl8pPr>
            <a:lvl9pPr lvl="8" rtl="0">
              <a:spcBef>
                <a:spcPts val="0"/>
              </a:spcBef>
              <a:buSzPct val="100000"/>
              <a:defRPr sz="1800"/>
            </a:lvl9pPr>
          </a:lstStyle>
          <a:p>
            <a:endParaRPr/>
          </a:p>
        </p:txBody>
      </p:sp>
      <p:sp>
        <p:nvSpPr>
          <p:cNvPr id="123" name="Shape 123"/>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24"/>
        <p:cNvGrpSpPr/>
        <p:nvPr/>
      </p:nvGrpSpPr>
      <p:grpSpPr>
        <a:xfrm>
          <a:off x="0" y="0"/>
          <a:ext cx="0" cy="0"/>
          <a:chOff x="0" y="0"/>
          <a:chExt cx="0" cy="0"/>
        </a:xfrm>
      </p:grpSpPr>
      <p:grpSp>
        <p:nvGrpSpPr>
          <p:cNvPr id="125" name="Shape 125"/>
          <p:cNvGrpSpPr/>
          <p:nvPr/>
        </p:nvGrpSpPr>
        <p:grpSpPr>
          <a:xfrm>
            <a:off x="-3" y="40"/>
            <a:ext cx="7072430" cy="1327314"/>
            <a:chOff x="-3" y="40"/>
            <a:chExt cx="7072430" cy="1327314"/>
          </a:xfrm>
        </p:grpSpPr>
        <p:sp>
          <p:nvSpPr>
            <p:cNvPr id="126" name="Shape 126"/>
            <p:cNvSpPr/>
            <p:nvPr/>
          </p:nvSpPr>
          <p:spPr>
            <a:xfrm>
              <a:off x="6292649" y="126425"/>
              <a:ext cx="779700" cy="259800"/>
            </a:xfrm>
            <a:prstGeom prst="triangle">
              <a:avLst>
                <a:gd name="adj" fmla="val 32425"/>
              </a:avLst>
            </a:prstGeom>
            <a:solidFill>
              <a:srgbClr val="26324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nvGrpSpPr>
            <p:cNvPr id="127" name="Shape 127"/>
            <p:cNvGrpSpPr/>
            <p:nvPr/>
          </p:nvGrpSpPr>
          <p:grpSpPr>
            <a:xfrm rot="10800000" flipH="1">
              <a:off x="2" y="40"/>
              <a:ext cx="6756167" cy="1327314"/>
              <a:chOff x="-2168137" y="330075"/>
              <a:chExt cx="8650662" cy="1699506"/>
            </a:xfrm>
          </p:grpSpPr>
          <p:sp>
            <p:nvSpPr>
              <p:cNvPr id="128" name="Shape 128"/>
              <p:cNvSpPr/>
              <p:nvPr/>
            </p:nvSpPr>
            <p:spPr>
              <a:xfrm>
                <a:off x="-2168137" y="330081"/>
                <a:ext cx="69582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129" name="Shape 129"/>
              <p:cNvSpPr/>
              <p:nvPr/>
            </p:nvSpPr>
            <p:spPr>
              <a:xfrm>
                <a:off x="4783024" y="330075"/>
                <a:ext cx="1699500" cy="1699500"/>
              </a:xfrm>
              <a:prstGeom prst="rtTriangle">
                <a:avLst/>
              </a:prstGeom>
              <a:solidFill>
                <a:srgbClr val="C7D3E6"/>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130" name="Shape 130"/>
            <p:cNvGrpSpPr/>
            <p:nvPr/>
          </p:nvGrpSpPr>
          <p:grpSpPr>
            <a:xfrm rot="10800000" flipH="1">
              <a:off x="-3" y="381007"/>
              <a:ext cx="7072430" cy="771743"/>
              <a:chOff x="-9092084" y="330075"/>
              <a:chExt cx="15574609" cy="1699501"/>
            </a:xfrm>
          </p:grpSpPr>
          <p:sp>
            <p:nvSpPr>
              <p:cNvPr id="131" name="Shape 131"/>
              <p:cNvSpPr/>
              <p:nvPr/>
            </p:nvSpPr>
            <p:spPr>
              <a:xfrm>
                <a:off x="-9092084" y="330076"/>
                <a:ext cx="13882200" cy="1699500"/>
              </a:xfrm>
              <a:prstGeom prst="rect">
                <a:avLst/>
              </a:prstGeom>
              <a:solidFill>
                <a:srgbClr val="3F537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132" name="Shape 132"/>
              <p:cNvSpPr/>
              <p:nvPr/>
            </p:nvSpPr>
            <p:spPr>
              <a:xfrm>
                <a:off x="4783024" y="330075"/>
                <a:ext cx="1699500" cy="1699500"/>
              </a:xfrm>
              <a:prstGeom prst="rtTriangle">
                <a:avLst/>
              </a:prstGeom>
              <a:solidFill>
                <a:srgbClr val="3F5378"/>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grpSp>
        <p:nvGrpSpPr>
          <p:cNvPr id="133" name="Shape 133"/>
          <p:cNvGrpSpPr/>
          <p:nvPr/>
        </p:nvGrpSpPr>
        <p:grpSpPr>
          <a:xfrm>
            <a:off x="6946841" y="4472722"/>
            <a:ext cx="2202829" cy="670794"/>
            <a:chOff x="5575241" y="4472722"/>
            <a:chExt cx="2202829" cy="670794"/>
          </a:xfrm>
        </p:grpSpPr>
        <p:sp>
          <p:nvSpPr>
            <p:cNvPr id="134" name="Shape 134"/>
            <p:cNvSpPr/>
            <p:nvPr/>
          </p:nvSpPr>
          <p:spPr>
            <a:xfrm rot="10800000">
              <a:off x="5575241" y="4948333"/>
              <a:ext cx="394200" cy="131400"/>
            </a:xfrm>
            <a:prstGeom prst="triangle">
              <a:avLst>
                <a:gd name="adj" fmla="val 32425"/>
              </a:avLst>
            </a:prstGeom>
            <a:solidFill>
              <a:srgbClr val="D26F00"/>
            </a:solidFill>
            <a:ln>
              <a:noFill/>
            </a:ln>
          </p:spPr>
          <p:txBody>
            <a:bodyPr lIns="91425" tIns="91425" rIns="91425" bIns="91425" anchor="ctr" anchorCtr="0">
              <a:noAutofit/>
            </a:bodyPr>
            <a:lstStyle/>
            <a:p>
              <a:pPr lvl="0">
                <a:spcBef>
                  <a:spcPts val="0"/>
                </a:spcBef>
                <a:buNone/>
              </a:pPr>
              <a:endParaRPr/>
            </a:p>
          </p:txBody>
        </p:sp>
        <p:grpSp>
          <p:nvGrpSpPr>
            <p:cNvPr id="135" name="Shape 135"/>
            <p:cNvGrpSpPr/>
            <p:nvPr/>
          </p:nvGrpSpPr>
          <p:grpSpPr>
            <a:xfrm flipH="1">
              <a:off x="5734850" y="4472722"/>
              <a:ext cx="2040836" cy="670794"/>
              <a:chOff x="1297953" y="330075"/>
              <a:chExt cx="5169293" cy="1699505"/>
            </a:xfrm>
          </p:grpSpPr>
          <p:sp>
            <p:nvSpPr>
              <p:cNvPr id="136" name="Shape 136"/>
              <p:cNvSpPr/>
              <p:nvPr/>
            </p:nvSpPr>
            <p:spPr>
              <a:xfrm>
                <a:off x="1297953" y="330080"/>
                <a:ext cx="34767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p>
            </p:txBody>
          </p:sp>
          <p:sp>
            <p:nvSpPr>
              <p:cNvPr id="137" name="Shape 137"/>
              <p:cNvSpPr/>
              <p:nvPr/>
            </p:nvSpPr>
            <p:spPr>
              <a:xfrm>
                <a:off x="4767747" y="330075"/>
                <a:ext cx="1699500" cy="1699500"/>
              </a:xfrm>
              <a:prstGeom prst="rtTriangle">
                <a:avLst/>
              </a:prstGeom>
              <a:solidFill>
                <a:srgbClr val="C7D3E6"/>
              </a:solidFill>
              <a:ln>
                <a:noFill/>
              </a:ln>
            </p:spPr>
            <p:txBody>
              <a:bodyPr lIns="91425" tIns="91425" rIns="91425" bIns="91425" anchor="ctr" anchorCtr="0">
                <a:noAutofit/>
              </a:bodyPr>
              <a:lstStyle/>
              <a:p>
                <a:pPr lvl="0">
                  <a:spcBef>
                    <a:spcPts val="0"/>
                  </a:spcBef>
                  <a:buNone/>
                </a:pPr>
                <a:endParaRPr/>
              </a:p>
            </p:txBody>
          </p:sp>
        </p:grpSp>
        <p:grpSp>
          <p:nvGrpSpPr>
            <p:cNvPr id="138" name="Shape 138"/>
            <p:cNvGrpSpPr/>
            <p:nvPr/>
          </p:nvGrpSpPr>
          <p:grpSpPr>
            <a:xfrm flipH="1">
              <a:off x="5578208" y="4646737"/>
              <a:ext cx="2199862" cy="304562"/>
              <a:chOff x="-5827152" y="330075"/>
              <a:chExt cx="12276018" cy="1699568"/>
            </a:xfrm>
          </p:grpSpPr>
          <p:sp>
            <p:nvSpPr>
              <p:cNvPr id="139" name="Shape 139"/>
              <p:cNvSpPr/>
              <p:nvPr/>
            </p:nvSpPr>
            <p:spPr>
              <a:xfrm>
                <a:off x="-5827152" y="330143"/>
                <a:ext cx="10612200" cy="1699500"/>
              </a:xfrm>
              <a:prstGeom prst="rect">
                <a:avLst/>
              </a:prstGeom>
              <a:solidFill>
                <a:srgbClr val="FF9800"/>
              </a:solidFill>
              <a:ln>
                <a:noFill/>
              </a:ln>
            </p:spPr>
            <p:txBody>
              <a:bodyPr lIns="91425" tIns="91425" rIns="91425" bIns="91425" anchor="ctr" anchorCtr="0">
                <a:noAutofit/>
              </a:bodyPr>
              <a:lstStyle/>
              <a:p>
                <a:pPr lvl="0" rtl="0">
                  <a:spcBef>
                    <a:spcPts val="0"/>
                  </a:spcBef>
                  <a:buNone/>
                </a:pPr>
                <a:endParaRPr/>
              </a:p>
            </p:txBody>
          </p:sp>
          <p:sp>
            <p:nvSpPr>
              <p:cNvPr id="140" name="Shape 140"/>
              <p:cNvSpPr/>
              <p:nvPr/>
            </p:nvSpPr>
            <p:spPr>
              <a:xfrm>
                <a:off x="4749365" y="330075"/>
                <a:ext cx="1699500" cy="1699500"/>
              </a:xfrm>
              <a:prstGeom prst="rtTriangle">
                <a:avLst/>
              </a:prstGeom>
              <a:solidFill>
                <a:srgbClr val="FF9800"/>
              </a:solidFill>
              <a:ln>
                <a:noFill/>
              </a:ln>
            </p:spPr>
            <p:txBody>
              <a:bodyPr lIns="91425" tIns="91425" rIns="91425" bIns="91425" anchor="ctr" anchorCtr="0">
                <a:noAutofit/>
              </a:bodyPr>
              <a:lstStyle/>
              <a:p>
                <a:pPr lvl="0">
                  <a:spcBef>
                    <a:spcPts val="0"/>
                  </a:spcBef>
                  <a:buNone/>
                </a:pPr>
                <a:endParaRPr/>
              </a:p>
            </p:txBody>
          </p:sp>
        </p:grpSp>
      </p:grpSp>
      <p:sp>
        <p:nvSpPr>
          <p:cNvPr id="141" name="Shape 141"/>
          <p:cNvSpPr txBox="1">
            <a:spLocks noGrp="1"/>
          </p:cNvSpPr>
          <p:nvPr>
            <p:ph type="title"/>
          </p:nvPr>
        </p:nvSpPr>
        <p:spPr>
          <a:xfrm>
            <a:off x="814275" y="392575"/>
            <a:ext cx="5258400" cy="7662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42" name="Shape 142"/>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62"/>
        <p:cNvGrpSpPr/>
        <p:nvPr/>
      </p:nvGrpSpPr>
      <p:grpSpPr>
        <a:xfrm>
          <a:off x="0" y="0"/>
          <a:ext cx="0" cy="0"/>
          <a:chOff x="0" y="0"/>
          <a:chExt cx="0" cy="0"/>
        </a:xfrm>
      </p:grpSpPr>
      <p:sp>
        <p:nvSpPr>
          <p:cNvPr id="163" name="Shape 163"/>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grpSp>
        <p:nvGrpSpPr>
          <p:cNvPr id="164" name="Shape 164"/>
          <p:cNvGrpSpPr/>
          <p:nvPr/>
        </p:nvGrpSpPr>
        <p:grpSpPr>
          <a:xfrm>
            <a:off x="6946841" y="4472722"/>
            <a:ext cx="2202829" cy="670794"/>
            <a:chOff x="5575241" y="4472722"/>
            <a:chExt cx="2202829" cy="670794"/>
          </a:xfrm>
        </p:grpSpPr>
        <p:sp>
          <p:nvSpPr>
            <p:cNvPr id="165" name="Shape 165"/>
            <p:cNvSpPr/>
            <p:nvPr/>
          </p:nvSpPr>
          <p:spPr>
            <a:xfrm rot="10800000">
              <a:off x="5575241" y="4948333"/>
              <a:ext cx="394200" cy="131400"/>
            </a:xfrm>
            <a:prstGeom prst="triangle">
              <a:avLst>
                <a:gd name="adj" fmla="val 32425"/>
              </a:avLst>
            </a:prstGeom>
            <a:solidFill>
              <a:srgbClr val="D26F00"/>
            </a:solidFill>
            <a:ln>
              <a:noFill/>
            </a:ln>
          </p:spPr>
          <p:txBody>
            <a:bodyPr lIns="91425" tIns="91425" rIns="91425" bIns="91425" anchor="ctr" anchorCtr="0">
              <a:noAutofit/>
            </a:bodyPr>
            <a:lstStyle/>
            <a:p>
              <a:pPr lvl="0">
                <a:spcBef>
                  <a:spcPts val="0"/>
                </a:spcBef>
                <a:buNone/>
              </a:pPr>
              <a:endParaRPr/>
            </a:p>
          </p:txBody>
        </p:sp>
        <p:grpSp>
          <p:nvGrpSpPr>
            <p:cNvPr id="166" name="Shape 166"/>
            <p:cNvGrpSpPr/>
            <p:nvPr/>
          </p:nvGrpSpPr>
          <p:grpSpPr>
            <a:xfrm flipH="1">
              <a:off x="5734850" y="4472722"/>
              <a:ext cx="2040836" cy="670794"/>
              <a:chOff x="1297953" y="330075"/>
              <a:chExt cx="5169293" cy="1699505"/>
            </a:xfrm>
          </p:grpSpPr>
          <p:sp>
            <p:nvSpPr>
              <p:cNvPr id="167" name="Shape 167"/>
              <p:cNvSpPr/>
              <p:nvPr/>
            </p:nvSpPr>
            <p:spPr>
              <a:xfrm>
                <a:off x="1297953" y="330080"/>
                <a:ext cx="34767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p>
            </p:txBody>
          </p:sp>
          <p:sp>
            <p:nvSpPr>
              <p:cNvPr id="168" name="Shape 168"/>
              <p:cNvSpPr/>
              <p:nvPr/>
            </p:nvSpPr>
            <p:spPr>
              <a:xfrm>
                <a:off x="4767747" y="330075"/>
                <a:ext cx="1699500" cy="1699500"/>
              </a:xfrm>
              <a:prstGeom prst="rtTriangle">
                <a:avLst/>
              </a:prstGeom>
              <a:solidFill>
                <a:srgbClr val="C7D3E6"/>
              </a:solidFill>
              <a:ln>
                <a:noFill/>
              </a:ln>
            </p:spPr>
            <p:txBody>
              <a:bodyPr lIns="91425" tIns="91425" rIns="91425" bIns="91425" anchor="ctr" anchorCtr="0">
                <a:noAutofit/>
              </a:bodyPr>
              <a:lstStyle/>
              <a:p>
                <a:pPr lvl="0">
                  <a:spcBef>
                    <a:spcPts val="0"/>
                  </a:spcBef>
                  <a:buNone/>
                </a:pPr>
                <a:endParaRPr/>
              </a:p>
            </p:txBody>
          </p:sp>
        </p:grpSp>
        <p:grpSp>
          <p:nvGrpSpPr>
            <p:cNvPr id="169" name="Shape 169"/>
            <p:cNvGrpSpPr/>
            <p:nvPr/>
          </p:nvGrpSpPr>
          <p:grpSpPr>
            <a:xfrm flipH="1">
              <a:off x="5578208" y="4646737"/>
              <a:ext cx="2199862" cy="304562"/>
              <a:chOff x="-5827152" y="330075"/>
              <a:chExt cx="12276018" cy="1699568"/>
            </a:xfrm>
          </p:grpSpPr>
          <p:sp>
            <p:nvSpPr>
              <p:cNvPr id="170" name="Shape 170"/>
              <p:cNvSpPr/>
              <p:nvPr/>
            </p:nvSpPr>
            <p:spPr>
              <a:xfrm>
                <a:off x="-5827152" y="330143"/>
                <a:ext cx="10612200" cy="1699500"/>
              </a:xfrm>
              <a:prstGeom prst="rect">
                <a:avLst/>
              </a:prstGeom>
              <a:solidFill>
                <a:srgbClr val="FF9800"/>
              </a:solidFill>
              <a:ln>
                <a:noFill/>
              </a:ln>
            </p:spPr>
            <p:txBody>
              <a:bodyPr lIns="91425" tIns="91425" rIns="91425" bIns="91425" anchor="ctr" anchorCtr="0">
                <a:noAutofit/>
              </a:bodyPr>
              <a:lstStyle/>
              <a:p>
                <a:pPr lvl="0" rtl="0">
                  <a:spcBef>
                    <a:spcPts val="0"/>
                  </a:spcBef>
                  <a:buNone/>
                </a:pPr>
                <a:endParaRPr/>
              </a:p>
            </p:txBody>
          </p:sp>
          <p:sp>
            <p:nvSpPr>
              <p:cNvPr id="171" name="Shape 171"/>
              <p:cNvSpPr/>
              <p:nvPr/>
            </p:nvSpPr>
            <p:spPr>
              <a:xfrm>
                <a:off x="4749365" y="330075"/>
                <a:ext cx="1699500" cy="1699500"/>
              </a:xfrm>
              <a:prstGeom prst="rtTriangle">
                <a:avLst/>
              </a:prstGeom>
              <a:solidFill>
                <a:srgbClr val="FF9800"/>
              </a:solidFill>
              <a:ln>
                <a:noFill/>
              </a:ln>
            </p:spPr>
            <p:txBody>
              <a:bodyPr lIns="91425" tIns="91425" rIns="91425" bIns="91425" anchor="ctr" anchorCtr="0">
                <a:noAutofit/>
              </a:bodyPr>
              <a:lstStyle/>
              <a:p>
                <a:pPr lvl="0">
                  <a:spcBef>
                    <a:spcPts val="0"/>
                  </a:spcBef>
                  <a:buNone/>
                </a:pPr>
                <a:endParaRPr/>
              </a:p>
            </p:txBody>
          </p:sp>
        </p:grpSp>
      </p:grpSp>
      <p:grpSp>
        <p:nvGrpSpPr>
          <p:cNvPr id="172" name="Shape 172"/>
          <p:cNvGrpSpPr/>
          <p:nvPr/>
        </p:nvGrpSpPr>
        <p:grpSpPr>
          <a:xfrm rot="10800000">
            <a:off x="-8" y="-2"/>
            <a:ext cx="2202829" cy="670794"/>
            <a:chOff x="5575241" y="4472722"/>
            <a:chExt cx="2202829" cy="670794"/>
          </a:xfrm>
        </p:grpSpPr>
        <p:sp>
          <p:nvSpPr>
            <p:cNvPr id="173" name="Shape 173"/>
            <p:cNvSpPr/>
            <p:nvPr/>
          </p:nvSpPr>
          <p:spPr>
            <a:xfrm rot="10800000">
              <a:off x="5575241" y="4948333"/>
              <a:ext cx="394200" cy="131400"/>
            </a:xfrm>
            <a:prstGeom prst="triangle">
              <a:avLst>
                <a:gd name="adj" fmla="val 32425"/>
              </a:avLst>
            </a:prstGeom>
            <a:solidFill>
              <a:srgbClr val="263248"/>
            </a:solidFill>
            <a:ln>
              <a:noFill/>
            </a:ln>
          </p:spPr>
          <p:txBody>
            <a:bodyPr lIns="91425" tIns="91425" rIns="91425" bIns="91425" anchor="ctr" anchorCtr="0">
              <a:noAutofit/>
            </a:bodyPr>
            <a:lstStyle/>
            <a:p>
              <a:pPr lvl="0">
                <a:spcBef>
                  <a:spcPts val="0"/>
                </a:spcBef>
                <a:buNone/>
              </a:pPr>
              <a:endParaRPr/>
            </a:p>
          </p:txBody>
        </p:sp>
        <p:grpSp>
          <p:nvGrpSpPr>
            <p:cNvPr id="174" name="Shape 174"/>
            <p:cNvGrpSpPr/>
            <p:nvPr/>
          </p:nvGrpSpPr>
          <p:grpSpPr>
            <a:xfrm flipH="1">
              <a:off x="5734850" y="4472722"/>
              <a:ext cx="2040836" cy="670794"/>
              <a:chOff x="1297953" y="330075"/>
              <a:chExt cx="5169293" cy="1699505"/>
            </a:xfrm>
          </p:grpSpPr>
          <p:sp>
            <p:nvSpPr>
              <p:cNvPr id="175" name="Shape 175"/>
              <p:cNvSpPr/>
              <p:nvPr/>
            </p:nvSpPr>
            <p:spPr>
              <a:xfrm>
                <a:off x="1297953" y="330080"/>
                <a:ext cx="3476700" cy="1699500"/>
              </a:xfrm>
              <a:prstGeom prst="rect">
                <a:avLst/>
              </a:prstGeom>
              <a:solidFill>
                <a:srgbClr val="C7D3E6"/>
              </a:solidFill>
              <a:ln>
                <a:noFill/>
              </a:ln>
            </p:spPr>
            <p:txBody>
              <a:bodyPr lIns="91425" tIns="91425" rIns="91425" bIns="91425" anchor="ctr" anchorCtr="0">
                <a:noAutofit/>
              </a:bodyPr>
              <a:lstStyle/>
              <a:p>
                <a:pPr lvl="0" rtl="0">
                  <a:spcBef>
                    <a:spcPts val="0"/>
                  </a:spcBef>
                  <a:buNone/>
                </a:pPr>
                <a:endParaRPr/>
              </a:p>
            </p:txBody>
          </p:sp>
          <p:sp>
            <p:nvSpPr>
              <p:cNvPr id="176" name="Shape 176"/>
              <p:cNvSpPr/>
              <p:nvPr/>
            </p:nvSpPr>
            <p:spPr>
              <a:xfrm>
                <a:off x="4767747" y="330075"/>
                <a:ext cx="1699500" cy="1699500"/>
              </a:xfrm>
              <a:prstGeom prst="rtTriangle">
                <a:avLst/>
              </a:prstGeom>
              <a:solidFill>
                <a:srgbClr val="C7D3E6"/>
              </a:solidFill>
              <a:ln>
                <a:noFill/>
              </a:ln>
            </p:spPr>
            <p:txBody>
              <a:bodyPr lIns="91425" tIns="91425" rIns="91425" bIns="91425" anchor="ctr" anchorCtr="0">
                <a:noAutofit/>
              </a:bodyPr>
              <a:lstStyle/>
              <a:p>
                <a:pPr lvl="0">
                  <a:spcBef>
                    <a:spcPts val="0"/>
                  </a:spcBef>
                  <a:buNone/>
                </a:pPr>
                <a:endParaRPr/>
              </a:p>
            </p:txBody>
          </p:sp>
        </p:grpSp>
        <p:grpSp>
          <p:nvGrpSpPr>
            <p:cNvPr id="177" name="Shape 177"/>
            <p:cNvGrpSpPr/>
            <p:nvPr/>
          </p:nvGrpSpPr>
          <p:grpSpPr>
            <a:xfrm flipH="1">
              <a:off x="5578208" y="4646737"/>
              <a:ext cx="2199862" cy="304562"/>
              <a:chOff x="-5827152" y="330075"/>
              <a:chExt cx="12276018" cy="1699568"/>
            </a:xfrm>
          </p:grpSpPr>
          <p:sp>
            <p:nvSpPr>
              <p:cNvPr id="178" name="Shape 178"/>
              <p:cNvSpPr/>
              <p:nvPr/>
            </p:nvSpPr>
            <p:spPr>
              <a:xfrm>
                <a:off x="-5827152" y="330143"/>
                <a:ext cx="10612200" cy="1699500"/>
              </a:xfrm>
              <a:prstGeom prst="rect">
                <a:avLst/>
              </a:prstGeom>
              <a:solidFill>
                <a:srgbClr val="3F5378"/>
              </a:solidFill>
              <a:ln>
                <a:noFill/>
              </a:ln>
            </p:spPr>
            <p:txBody>
              <a:bodyPr lIns="91425" tIns="91425" rIns="91425" bIns="91425" anchor="ctr" anchorCtr="0">
                <a:noAutofit/>
              </a:bodyPr>
              <a:lstStyle/>
              <a:p>
                <a:pPr lvl="0" rtl="0">
                  <a:spcBef>
                    <a:spcPts val="0"/>
                  </a:spcBef>
                  <a:buNone/>
                </a:pPr>
                <a:endParaRPr/>
              </a:p>
            </p:txBody>
          </p:sp>
          <p:sp>
            <p:nvSpPr>
              <p:cNvPr id="179" name="Shape 179"/>
              <p:cNvSpPr/>
              <p:nvPr/>
            </p:nvSpPr>
            <p:spPr>
              <a:xfrm>
                <a:off x="4749365" y="330075"/>
                <a:ext cx="1699500" cy="1699500"/>
              </a:xfrm>
              <a:prstGeom prst="rtTriangle">
                <a:avLst/>
              </a:prstGeom>
              <a:solidFill>
                <a:srgbClr val="3F5378"/>
              </a:solidFill>
              <a:ln>
                <a:noFill/>
              </a:ln>
            </p:spPr>
            <p:txBody>
              <a:bodyPr lIns="91425" tIns="91425" rIns="91425" bIns="91425" anchor="ctr" anchorCtr="0">
                <a:noAutofit/>
              </a:bodyPr>
              <a:lstStyle/>
              <a:p>
                <a:pPr lvl="0">
                  <a:spcBef>
                    <a:spcPts val="0"/>
                  </a:spcBef>
                  <a:buNone/>
                </a:pPr>
                <a:endParaRPr/>
              </a:p>
            </p:txBody>
          </p:sp>
        </p:gr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14275" y="392575"/>
            <a:ext cx="5258400" cy="766200"/>
          </a:xfrm>
          <a:prstGeom prst="rect">
            <a:avLst/>
          </a:prstGeom>
          <a:noFill/>
          <a:ln>
            <a:noFill/>
          </a:ln>
        </p:spPr>
        <p:txBody>
          <a:bodyPr lIns="91425" tIns="91425" rIns="91425" bIns="91425" anchor="ctr" anchorCtr="0"/>
          <a:lstStyle>
            <a:lvl1pPr lvl="0">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1pPr>
            <a:lvl2pPr lvl="1">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2pPr>
            <a:lvl3pPr lvl="2">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3pPr>
            <a:lvl4pPr lvl="3">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4pPr>
            <a:lvl5pPr lvl="4">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5pPr>
            <a:lvl6pPr lvl="5">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6pPr>
            <a:lvl7pPr lvl="6">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7pPr>
            <a:lvl8pPr lvl="7">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8pPr>
            <a:lvl9pPr lvl="8">
              <a:spcBef>
                <a:spcPts val="0"/>
              </a:spcBef>
              <a:buClr>
                <a:srgbClr val="FFFFFF"/>
              </a:buClr>
              <a:buSzPct val="100000"/>
              <a:buFont typeface="Roboto Condensed"/>
              <a:buNone/>
              <a:defRPr sz="2000" b="1">
                <a:solidFill>
                  <a:srgbClr val="FFFFFF"/>
                </a:solidFill>
                <a:latin typeface="Roboto Condensed"/>
                <a:ea typeface="Roboto Condensed"/>
                <a:cs typeface="Roboto Condensed"/>
                <a:sym typeface="Roboto Condensed"/>
              </a:defRPr>
            </a:lvl9pPr>
          </a:lstStyle>
          <a:p>
            <a:endParaRPr/>
          </a:p>
        </p:txBody>
      </p:sp>
      <p:sp>
        <p:nvSpPr>
          <p:cNvPr id="7" name="Shape 7"/>
          <p:cNvSpPr txBox="1">
            <a:spLocks noGrp="1"/>
          </p:cNvSpPr>
          <p:nvPr>
            <p:ph type="body" idx="1"/>
          </p:nvPr>
        </p:nvSpPr>
        <p:spPr>
          <a:xfrm>
            <a:off x="814275" y="1327350"/>
            <a:ext cx="6132600" cy="3145500"/>
          </a:xfrm>
          <a:prstGeom prst="rect">
            <a:avLst/>
          </a:prstGeom>
          <a:noFill/>
          <a:ln>
            <a:noFill/>
          </a:ln>
        </p:spPr>
        <p:txBody>
          <a:bodyPr lIns="91425" tIns="91425" rIns="91425" bIns="91425" anchor="ctr" anchorCtr="0"/>
          <a:lstStyle>
            <a:lvl1pPr lvl="0">
              <a:spcBef>
                <a:spcPts val="60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1pPr>
            <a:lvl2pPr lvl="1">
              <a:spcBef>
                <a:spcPts val="48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2pPr>
            <a:lvl3pPr lvl="2">
              <a:spcBef>
                <a:spcPts val="48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3pPr>
            <a:lvl4pPr lvl="3">
              <a:spcBef>
                <a:spcPts val="36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4pPr>
            <a:lvl5pPr lvl="4">
              <a:spcBef>
                <a:spcPts val="36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5pPr>
            <a:lvl6pPr lvl="5">
              <a:spcBef>
                <a:spcPts val="36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6pPr>
            <a:lvl7pPr lvl="6">
              <a:spcBef>
                <a:spcPts val="36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7pPr>
            <a:lvl8pPr lvl="7">
              <a:spcBef>
                <a:spcPts val="36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8pPr>
            <a:lvl9pPr lvl="8">
              <a:spcBef>
                <a:spcPts val="360"/>
              </a:spcBef>
              <a:spcAft>
                <a:spcPts val="1000"/>
              </a:spcAft>
              <a:buClr>
                <a:srgbClr val="C7D3E6"/>
              </a:buClr>
              <a:buSzPct val="100000"/>
              <a:buFont typeface="Roboto Condensed Light"/>
              <a:buChar char="▻"/>
              <a:defRPr sz="2400">
                <a:solidFill>
                  <a:srgbClr val="263248"/>
                </a:solidFill>
                <a:latin typeface="Roboto Condensed Light"/>
                <a:ea typeface="Roboto Condensed Light"/>
                <a:cs typeface="Roboto Condensed Light"/>
                <a:sym typeface="Roboto Condensed Light"/>
              </a:defRPr>
            </a:lvl9pPr>
          </a:lstStyle>
          <a:p>
            <a:endParaRPr/>
          </a:p>
        </p:txBody>
      </p:sp>
      <p:sp>
        <p:nvSpPr>
          <p:cNvPr id="8" name="Shape 8"/>
          <p:cNvSpPr txBox="1">
            <a:spLocks noGrp="1"/>
          </p:cNvSpPr>
          <p:nvPr>
            <p:ph type="sldNum" idx="12"/>
          </p:nvPr>
        </p:nvSpPr>
        <p:spPr>
          <a:xfrm>
            <a:off x="7618000" y="4636500"/>
            <a:ext cx="1487400" cy="315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200" b="1">
                <a:solidFill>
                  <a:srgbClr val="FFFFFF"/>
                </a:solidFill>
                <a:latin typeface="Roboto Condensed"/>
                <a:ea typeface="Roboto Condensed"/>
                <a:cs typeface="Roboto Condensed"/>
                <a:sym typeface="Roboto Condensed"/>
              </a:rPr>
              <a:t>‹#›</a:t>
            </a:fld>
            <a:endParaRPr lang="en" sz="1200" b="1">
              <a:solidFill>
                <a:srgbClr val="FFFFFF"/>
              </a:solidFill>
              <a:latin typeface="Roboto Condensed"/>
              <a:ea typeface="Roboto Condensed"/>
              <a:cs typeface="Roboto Condensed"/>
              <a:sym typeface="Roboto Condense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6" r:id="rId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7.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7.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8.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image" Target="../media/image8.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ctrTitle"/>
          </p:nvPr>
        </p:nvSpPr>
        <p:spPr>
          <a:xfrm>
            <a:off x="685800" y="1090750"/>
            <a:ext cx="5614392" cy="2961900"/>
          </a:xfrm>
          <a:prstGeom prst="rect">
            <a:avLst/>
          </a:prstGeom>
        </p:spPr>
        <p:txBody>
          <a:bodyPr lIns="91425" tIns="91425" rIns="91425" bIns="91425" anchor="ctr" anchorCtr="0">
            <a:noAutofit/>
          </a:bodyPr>
          <a:lstStyle/>
          <a:p>
            <a:pPr lvl="0">
              <a:spcBef>
                <a:spcPts val="0"/>
              </a:spcBef>
              <a:buNone/>
            </a:pPr>
            <a:r>
              <a:rPr lang="el-GR" sz="4000" dirty="0" smtClean="0">
                <a:latin typeface="Calibri" pitchFamily="34" charset="0"/>
              </a:rPr>
              <a:t/>
            </a:r>
            <a:br>
              <a:rPr lang="el-GR" sz="4000" dirty="0" smtClean="0">
                <a:latin typeface="Calibri" pitchFamily="34" charset="0"/>
              </a:rPr>
            </a:br>
            <a:r>
              <a:rPr lang="el-GR" sz="3800" dirty="0" smtClean="0">
                <a:solidFill>
                  <a:schemeClr val="accent2">
                    <a:lumMod val="60000"/>
                    <a:lumOff val="40000"/>
                  </a:schemeClr>
                </a:solidFill>
                <a:latin typeface="Calibri" pitchFamily="34" charset="0"/>
              </a:rPr>
              <a:t>Συντονιστές ν. 4469/2017</a:t>
            </a:r>
            <a:r>
              <a:rPr lang="el-GR" sz="3600" dirty="0" smtClean="0">
                <a:latin typeface="Calibri" pitchFamily="34" charset="0"/>
              </a:rPr>
              <a:t/>
            </a:r>
            <a:br>
              <a:rPr lang="el-GR" sz="3600" dirty="0" smtClean="0">
                <a:latin typeface="Calibri" pitchFamily="34" charset="0"/>
              </a:rPr>
            </a:br>
            <a:r>
              <a:rPr lang="el-GR" sz="3600" dirty="0" smtClean="0">
                <a:solidFill>
                  <a:schemeClr val="accent2">
                    <a:lumMod val="60000"/>
                    <a:lumOff val="40000"/>
                  </a:schemeClr>
                </a:solidFill>
                <a:latin typeface="Calibri" pitchFamily="34" charset="0"/>
              </a:rPr>
              <a:t>και Διαμεσολάβηση</a:t>
            </a:r>
            <a:r>
              <a:rPr lang="el-GR" sz="3600" dirty="0" smtClean="0">
                <a:latin typeface="Calibri" pitchFamily="34" charset="0"/>
              </a:rPr>
              <a:t/>
            </a:r>
            <a:br>
              <a:rPr lang="el-GR" sz="3600" dirty="0" smtClean="0">
                <a:latin typeface="Calibri" pitchFamily="34" charset="0"/>
              </a:rPr>
            </a:br>
            <a:r>
              <a:rPr lang="el-GR" sz="3600" dirty="0" smtClean="0">
                <a:latin typeface="Calibri" pitchFamily="34" charset="0"/>
              </a:rPr>
              <a:t/>
            </a:r>
            <a:br>
              <a:rPr lang="el-GR" sz="3600" dirty="0" smtClean="0">
                <a:latin typeface="Calibri" pitchFamily="34" charset="0"/>
              </a:rPr>
            </a:br>
            <a:r>
              <a:rPr lang="el-GR" sz="2200" dirty="0" smtClean="0">
                <a:solidFill>
                  <a:srgbClr val="E0B25E"/>
                </a:solidFill>
                <a:latin typeface="Calibri" pitchFamily="34" charset="0"/>
              </a:rPr>
              <a:t>Δημήτριος Μάντζος</a:t>
            </a:r>
            <a:br>
              <a:rPr lang="el-GR" sz="2200" dirty="0" smtClean="0">
                <a:solidFill>
                  <a:srgbClr val="E0B25E"/>
                </a:solidFill>
                <a:latin typeface="Calibri" pitchFamily="34" charset="0"/>
              </a:rPr>
            </a:br>
            <a:r>
              <a:rPr lang="el-GR" sz="1500" dirty="0" smtClean="0">
                <a:solidFill>
                  <a:schemeClr val="bg1"/>
                </a:solidFill>
                <a:latin typeface="Calibri" pitchFamily="34" charset="0"/>
              </a:rPr>
              <a:t>Δικηγόρος </a:t>
            </a:r>
            <a:r>
              <a:rPr lang="el-GR" sz="1500" dirty="0" err="1" smtClean="0">
                <a:solidFill>
                  <a:schemeClr val="bg1"/>
                </a:solidFill>
                <a:latin typeface="Calibri" pitchFamily="34" charset="0"/>
              </a:rPr>
              <a:t>ΥπΔΝ</a:t>
            </a:r>
            <a:r>
              <a:rPr lang="el-GR" sz="1500" dirty="0" smtClean="0">
                <a:solidFill>
                  <a:schemeClr val="bg1"/>
                </a:solidFill>
                <a:latin typeface="Calibri" pitchFamily="34" charset="0"/>
              </a:rPr>
              <a:t> - Διαμεσολαβητής</a:t>
            </a:r>
            <a:br>
              <a:rPr lang="el-GR" sz="1500" dirty="0" smtClean="0">
                <a:solidFill>
                  <a:schemeClr val="bg1"/>
                </a:solidFill>
                <a:latin typeface="Calibri" pitchFamily="34" charset="0"/>
              </a:rPr>
            </a:br>
            <a:r>
              <a:rPr lang="el-GR" sz="1500" dirty="0" smtClean="0">
                <a:solidFill>
                  <a:schemeClr val="bg1"/>
                </a:solidFill>
                <a:latin typeface="Calibri" pitchFamily="34" charset="0"/>
              </a:rPr>
              <a:t>Εκτελεστικός Γραμματέας ΟΠΕΜΕΔ</a:t>
            </a:r>
            <a:r>
              <a:rPr lang="el-GR" sz="1500" dirty="0" smtClean="0">
                <a:latin typeface="Calibri" pitchFamily="34" charset="0"/>
              </a:rPr>
              <a:t/>
            </a:r>
            <a:br>
              <a:rPr lang="el-GR" sz="1500" dirty="0" smtClean="0">
                <a:latin typeface="Calibri" pitchFamily="34" charset="0"/>
              </a:rPr>
            </a:br>
            <a:r>
              <a:rPr lang="el-GR" sz="1500" dirty="0" smtClean="0">
                <a:latin typeface="Calibri" pitchFamily="34" charset="0"/>
              </a:rPr>
              <a:t/>
            </a:r>
            <a:br>
              <a:rPr lang="el-GR" sz="1500" dirty="0" smtClean="0">
                <a:latin typeface="Calibri" pitchFamily="34" charset="0"/>
              </a:rPr>
            </a:br>
            <a:endParaRPr lang="en" sz="3600" dirty="0">
              <a:latin typeface="Calibri" pitchFamily="34" charset="0"/>
            </a:endParaRPr>
          </a:p>
        </p:txBody>
      </p:sp>
      <p:sp>
        <p:nvSpPr>
          <p:cNvPr id="2" name="Ορθογώνιο 1"/>
          <p:cNvSpPr/>
          <p:nvPr/>
        </p:nvSpPr>
        <p:spPr>
          <a:xfrm>
            <a:off x="1258037" y="4236476"/>
            <a:ext cx="7571527" cy="400110"/>
          </a:xfrm>
          <a:prstGeom prst="rect">
            <a:avLst/>
          </a:prstGeom>
          <a:noFill/>
        </p:spPr>
        <p:txBody>
          <a:bodyPr wrap="square" lIns="91440" tIns="45720" rIns="91440" bIns="45720">
            <a:spAutoFit/>
          </a:bodyPr>
          <a:lstStyle/>
          <a:p>
            <a:pPr algn="r"/>
            <a:r>
              <a:rPr lang="el-GR" sz="2000" b="1" cap="none" spc="0" dirty="0" smtClean="0">
                <a:ln w="12700">
                  <a:solidFill>
                    <a:schemeClr val="tx2">
                      <a:satMod val="155000"/>
                    </a:schemeClr>
                  </a:solidFill>
                  <a:prstDash val="solid"/>
                </a:ln>
                <a:solidFill>
                  <a:schemeClr val="bg1">
                    <a:lumMod val="95000"/>
                  </a:schemeClr>
                </a:solidFill>
                <a:effectLst>
                  <a:outerShdw blurRad="41275" dist="20320" dir="1800000" algn="tl" rotWithShape="0">
                    <a:srgbClr val="000000">
                      <a:alpha val="40000"/>
                    </a:srgbClr>
                  </a:outerShdw>
                </a:effectLst>
              </a:rPr>
              <a:t>ΕΓΔΙΧ 25.10.2017</a:t>
            </a:r>
            <a:endParaRPr lang="el-GR" sz="2000" b="1" cap="none" spc="0" dirty="0">
              <a:ln w="12700">
                <a:solidFill>
                  <a:schemeClr val="tx2">
                    <a:satMod val="155000"/>
                  </a:schemeClr>
                </a:solidFill>
                <a:prstDash val="solid"/>
              </a:ln>
              <a:solidFill>
                <a:schemeClr val="bg1">
                  <a:lumMod val="95000"/>
                </a:schemeClr>
              </a:solidFill>
              <a:effectLst>
                <a:outerShdw blurRad="41275" dist="20320" dir="1800000" algn="tl" rotWithShape="0">
                  <a:srgbClr val="000000">
                    <a:alpha val="40000"/>
                  </a:srgbClr>
                </a:outerShdw>
              </a:effectLst>
            </a:endParaRPr>
          </a:p>
        </p:txBody>
      </p:sp>
      <p:pic>
        <p:nvPicPr>
          <p:cNvPr id="3" name="Εικόνα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48264" y="3003798"/>
            <a:ext cx="1990328" cy="109300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a:spLocks noGrp="1"/>
          </p:cNvSpPr>
          <p:nvPr>
            <p:ph type="body" idx="1"/>
          </p:nvPr>
        </p:nvSpPr>
        <p:spPr>
          <a:xfrm>
            <a:off x="827584" y="1131590"/>
            <a:ext cx="5090700" cy="2745000"/>
          </a:xfrm>
          <a:prstGeom prst="rect">
            <a:avLst/>
          </a:prstGeom>
        </p:spPr>
        <p:txBody>
          <a:bodyPr lIns="91425" tIns="91425" rIns="91425" bIns="91425" anchor="t" anchorCtr="0">
            <a:noAutofit/>
          </a:bodyPr>
          <a:lstStyle/>
          <a:p>
            <a:pPr>
              <a:buNone/>
            </a:pPr>
            <a:r>
              <a:rPr lang="el-GR" sz="2000" dirty="0">
                <a:latin typeface="Calibri" charset="0"/>
                <a:ea typeface="Calibri" charset="0"/>
                <a:cs typeface="Calibri" charset="0"/>
              </a:rPr>
              <a:t>-Η επιλογή αυτή έχει ως στόχο, μεταξύ άλλων, να αποτελέσει ένα πρώτο βήμα για την εξοικείωση των πολιτών με τις εναλλακτικές μεθόδους επίλυσης διαφορών, με απώτερη προσδοκία την αποφυγή προσφυγής στα δικαστήρια για διαφορές οι οποίες μπορούν να επιλυθούν και εξωδικαστικά.                            </a:t>
            </a:r>
            <a:r>
              <a:rPr lang="el-GR" sz="2000" dirty="0" smtClean="0">
                <a:latin typeface="Calibri" charset="0"/>
                <a:ea typeface="Calibri" charset="0"/>
                <a:cs typeface="Calibri" charset="0"/>
              </a:rPr>
              <a:t>    </a:t>
            </a:r>
          </a:p>
          <a:p>
            <a:pPr>
              <a:buNone/>
            </a:pPr>
            <a:endParaRPr lang="el-GR" sz="2000" dirty="0">
              <a:latin typeface="Calibri" charset="0"/>
              <a:ea typeface="Calibri" charset="0"/>
              <a:cs typeface="Calibri" charset="0"/>
            </a:endParaRPr>
          </a:p>
          <a:p>
            <a:pPr>
              <a:buNone/>
            </a:pPr>
            <a:r>
              <a:rPr lang="el-GR" sz="2000" dirty="0" smtClean="0">
                <a:latin typeface="Calibri" charset="0"/>
                <a:ea typeface="Calibri" charset="0"/>
                <a:cs typeface="Calibri" charset="0"/>
              </a:rPr>
              <a:t>                               </a:t>
            </a:r>
            <a:r>
              <a:rPr lang="el-GR" sz="1800" dirty="0" smtClean="0">
                <a:latin typeface="Calibri" charset="0"/>
                <a:ea typeface="Calibri" charset="0"/>
                <a:cs typeface="Calibri" charset="0"/>
              </a:rPr>
              <a:t>Αιτιολογική </a:t>
            </a:r>
            <a:r>
              <a:rPr lang="el-GR" sz="1800" dirty="0">
                <a:latin typeface="Calibri" charset="0"/>
                <a:ea typeface="Calibri" charset="0"/>
                <a:cs typeface="Calibri" charset="0"/>
              </a:rPr>
              <a:t>Έκθεση ν. 4469/2017</a:t>
            </a:r>
            <a:endParaRPr lang="en" sz="1800" dirty="0">
              <a:latin typeface="Calibri" charset="0"/>
              <a:ea typeface="Calibri" charset="0"/>
              <a:cs typeface="Calibri" charset="0"/>
            </a:endParaRPr>
          </a:p>
          <a:p>
            <a:pPr lvl="0">
              <a:spcBef>
                <a:spcPts val="0"/>
              </a:spcBef>
              <a:buNone/>
            </a:pPr>
            <a:r>
              <a:rPr lang="el-GR" sz="2400" dirty="0" smtClean="0"/>
              <a:t>.</a:t>
            </a:r>
            <a:endParaRPr lang="el-GR" sz="2400" dirty="0" smtClean="0"/>
          </a:p>
          <a:p>
            <a:pPr lvl="0">
              <a:spcBef>
                <a:spcPts val="0"/>
              </a:spcBef>
              <a:buNone/>
            </a:pPr>
            <a:endParaRPr lang="el-GR" sz="2400" dirty="0"/>
          </a:p>
          <a:p>
            <a:pPr lvl="0">
              <a:spcBef>
                <a:spcPts val="0"/>
              </a:spcBef>
              <a:buNone/>
            </a:pPr>
            <a:endParaRPr lang="el-GR" sz="2400" dirty="0" smtClean="0"/>
          </a:p>
          <a:p>
            <a:pPr lvl="0">
              <a:spcBef>
                <a:spcPts val="0"/>
              </a:spcBef>
              <a:buNone/>
            </a:pPr>
            <a:r>
              <a:rPr lang="el-GR" sz="2000" dirty="0" smtClean="0"/>
              <a:t>                                                    Άρθρο 214Γ </a:t>
            </a:r>
            <a:r>
              <a:rPr lang="el-GR" sz="2000" dirty="0" err="1" smtClean="0"/>
              <a:t>ΚΠολΔ</a:t>
            </a:r>
            <a:endParaRPr lang="en" sz="2000" dirty="0"/>
          </a:p>
        </p:txBody>
      </p:sp>
      <p:sp>
        <p:nvSpPr>
          <p:cNvPr id="230" name="Shape 230"/>
          <p:cNvSpPr txBox="1">
            <a:spLocks noGrp="1"/>
          </p:cNvSpPr>
          <p:nvPr>
            <p:ph type="sldNum" idx="4294967295"/>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10</a:t>
            </a:fld>
            <a:endParaRPr lang="en"/>
          </a:p>
        </p:txBody>
      </p:sp>
      <p:sp>
        <p:nvSpPr>
          <p:cNvPr id="231" name="Shape 231"/>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10</a:t>
            </a:fld>
            <a:endParaRPr lang="en"/>
          </a:p>
        </p:txBody>
      </p:sp>
    </p:spTree>
    <p:extLst>
      <p:ext uri="{BB962C8B-B14F-4D97-AF65-F5344CB8AC3E}">
        <p14:creationId xmlns:p14="http://schemas.microsoft.com/office/powerpoint/2010/main" val="1984590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ctrTitle" idx="4294967295"/>
          </p:nvPr>
        </p:nvSpPr>
        <p:spPr>
          <a:xfrm>
            <a:off x="1275150" y="2364400"/>
            <a:ext cx="6593700" cy="1159800"/>
          </a:xfrm>
          <a:prstGeom prst="rect">
            <a:avLst/>
          </a:prstGeom>
        </p:spPr>
        <p:txBody>
          <a:bodyPr lIns="91425" tIns="91425" rIns="91425" bIns="91425" anchor="ctr" anchorCtr="0">
            <a:noAutofit/>
          </a:bodyPr>
          <a:lstStyle/>
          <a:p>
            <a:pPr lvl="0" algn="ctr">
              <a:spcBef>
                <a:spcPts val="0"/>
              </a:spcBef>
              <a:buNone/>
            </a:pPr>
            <a:r>
              <a:rPr lang="el-GR" sz="4500" dirty="0" smtClean="0">
                <a:solidFill>
                  <a:srgbClr val="FF9800"/>
                </a:solidFill>
                <a:latin typeface="Calibri" charset="0"/>
                <a:ea typeface="Calibri" charset="0"/>
                <a:cs typeface="Calibri" charset="0"/>
              </a:rPr>
              <a:t>Ρόλος </a:t>
            </a:r>
            <a:r>
              <a:rPr lang="el-GR" sz="4500" dirty="0" smtClean="0">
                <a:solidFill>
                  <a:srgbClr val="FF9800"/>
                </a:solidFill>
                <a:latin typeface="Calibri" charset="0"/>
                <a:ea typeface="Calibri" charset="0"/>
                <a:cs typeface="Calibri" charset="0"/>
              </a:rPr>
              <a:t>Συντονιστών</a:t>
            </a:r>
            <a:endParaRPr lang="en" sz="4500" dirty="0">
              <a:solidFill>
                <a:srgbClr val="FF9800"/>
              </a:solidFill>
              <a:latin typeface="Calibri" charset="0"/>
              <a:ea typeface="Calibri" charset="0"/>
              <a:cs typeface="Calibri" charset="0"/>
            </a:endParaRPr>
          </a:p>
        </p:txBody>
      </p:sp>
      <p:sp>
        <p:nvSpPr>
          <p:cNvPr id="214" name="Shape 214"/>
          <p:cNvSpPr txBox="1">
            <a:spLocks noGrp="1"/>
          </p:cNvSpPr>
          <p:nvPr>
            <p:ph type="subTitle" idx="4294967295"/>
          </p:nvPr>
        </p:nvSpPr>
        <p:spPr>
          <a:xfrm>
            <a:off x="1275150" y="3230000"/>
            <a:ext cx="6593700" cy="1342199"/>
          </a:xfrm>
          <a:prstGeom prst="rect">
            <a:avLst/>
          </a:prstGeom>
        </p:spPr>
        <p:txBody>
          <a:bodyPr lIns="91425" tIns="91425" rIns="91425" bIns="91425" anchor="ctr" anchorCtr="0">
            <a:noAutofit/>
          </a:bodyPr>
          <a:lstStyle/>
          <a:p>
            <a:pPr lvl="0" algn="ctr" rtl="0">
              <a:spcBef>
                <a:spcPts val="0"/>
              </a:spcBef>
              <a:spcAft>
                <a:spcPts val="0"/>
              </a:spcAft>
              <a:buNone/>
            </a:pPr>
            <a:r>
              <a:rPr lang="el-GR" sz="2500" b="1" dirty="0" smtClean="0">
                <a:latin typeface="Calibri" charset="0"/>
                <a:ea typeface="Calibri" charset="0"/>
                <a:cs typeface="Calibri" charset="0"/>
              </a:rPr>
              <a:t>«Κλειδί» για την επιτυχία του μηχανισμού</a:t>
            </a:r>
            <a:endParaRPr lang="en" sz="2500" dirty="0">
              <a:latin typeface="Calibri" charset="0"/>
              <a:ea typeface="Calibri" charset="0"/>
              <a:cs typeface="Calibri" charset="0"/>
            </a:endParaRPr>
          </a:p>
        </p:txBody>
      </p:sp>
      <p:pic>
        <p:nvPicPr>
          <p:cNvPr id="215" name="Shape 215"/>
          <p:cNvPicPr preferRelativeResize="0"/>
          <p:nvPr/>
        </p:nvPicPr>
        <p:blipFill>
          <a:blip r:embed="rId3">
            <a:extLst>
              <a:ext uri="{28A0092B-C50C-407E-A947-70E740481C1C}">
                <a14:useLocalDpi xmlns:a14="http://schemas.microsoft.com/office/drawing/2010/main" val="0"/>
              </a:ext>
            </a:extLst>
          </a:blip>
          <a:stretch>
            <a:fillRect/>
          </a:stretch>
        </p:blipFill>
        <p:spPr>
          <a:xfrm>
            <a:off x="3719248" y="711650"/>
            <a:ext cx="1788855" cy="1716084"/>
          </a:xfrm>
          <a:prstGeom prst="diamond">
            <a:avLst/>
          </a:prstGeom>
          <a:noFill/>
          <a:ln w="38100" cap="flat" cmpd="sng">
            <a:solidFill>
              <a:srgbClr val="3F5378"/>
            </a:solidFill>
            <a:prstDash val="solid"/>
            <a:miter/>
            <a:headEnd type="none" w="med" len="med"/>
            <a:tailEnd type="none" w="med" len="med"/>
          </a:ln>
        </p:spPr>
      </p:pic>
      <p:sp>
        <p:nvSpPr>
          <p:cNvPr id="216" name="Shape 216"/>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11</a:t>
            </a:fld>
            <a:endParaRPr lang="en"/>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Shape 267"/>
          <p:cNvSpPr txBox="1">
            <a:spLocks noGrp="1"/>
          </p:cNvSpPr>
          <p:nvPr>
            <p:ph type="body" idx="1"/>
          </p:nvPr>
        </p:nvSpPr>
        <p:spPr>
          <a:xfrm>
            <a:off x="814275" y="1537987"/>
            <a:ext cx="3378300" cy="2724300"/>
          </a:xfrm>
          <a:prstGeom prst="rect">
            <a:avLst/>
          </a:prstGeom>
        </p:spPr>
        <p:txBody>
          <a:bodyPr lIns="91425" tIns="91425" rIns="91425" bIns="91425" anchor="t" anchorCtr="0">
            <a:noAutofit/>
          </a:bodyPr>
          <a:lstStyle/>
          <a:p>
            <a:pPr lvl="0" rtl="0">
              <a:spcBef>
                <a:spcPts val="0"/>
              </a:spcBef>
              <a:buNone/>
            </a:pPr>
            <a:r>
              <a:rPr lang="el-GR" b="1" dirty="0" smtClean="0">
                <a:solidFill>
                  <a:schemeClr val="accent2">
                    <a:lumMod val="75000"/>
                  </a:schemeClr>
                </a:solidFill>
                <a:latin typeface="Calibri" charset="0"/>
                <a:ea typeface="Calibri" charset="0"/>
                <a:cs typeface="Calibri" charset="0"/>
              </a:rPr>
              <a:t>Νόμος 4469/2017</a:t>
            </a:r>
            <a:endParaRPr lang="en" b="1" dirty="0">
              <a:solidFill>
                <a:schemeClr val="accent2">
                  <a:lumMod val="75000"/>
                </a:schemeClr>
              </a:solidFill>
              <a:latin typeface="Calibri" charset="0"/>
              <a:ea typeface="Calibri" charset="0"/>
              <a:cs typeface="Calibri" charset="0"/>
            </a:endParaRPr>
          </a:p>
          <a:p>
            <a:pPr lvl="0">
              <a:spcBef>
                <a:spcPts val="0"/>
              </a:spcBef>
              <a:buNone/>
            </a:pPr>
            <a:r>
              <a:rPr lang="el-GR" dirty="0" smtClean="0">
                <a:latin typeface="Calibri" charset="0"/>
                <a:ea typeface="Calibri" charset="0"/>
                <a:cs typeface="Calibri" charset="0"/>
              </a:rPr>
              <a:t>(ιδίως Άρθρα 6-10)</a:t>
            </a:r>
          </a:p>
          <a:p>
            <a:pPr lvl="0">
              <a:spcBef>
                <a:spcPts val="0"/>
              </a:spcBef>
              <a:buNone/>
            </a:pPr>
            <a:endParaRPr lang="el-GR" dirty="0">
              <a:latin typeface="Calibri" charset="0"/>
              <a:ea typeface="Calibri" charset="0"/>
              <a:cs typeface="Calibri" charset="0"/>
            </a:endParaRPr>
          </a:p>
          <a:p>
            <a:pPr lvl="0">
              <a:spcBef>
                <a:spcPts val="0"/>
              </a:spcBef>
              <a:buNone/>
            </a:pPr>
            <a:r>
              <a:rPr lang="el-GR" b="1" dirty="0" smtClean="0">
                <a:solidFill>
                  <a:schemeClr val="accent2">
                    <a:lumMod val="75000"/>
                  </a:schemeClr>
                </a:solidFill>
                <a:latin typeface="Calibri" charset="0"/>
                <a:ea typeface="Calibri" charset="0"/>
                <a:cs typeface="Calibri" charset="0"/>
              </a:rPr>
              <a:t>Οδηγός Δεοντολογίας Συντονιστών</a:t>
            </a:r>
          </a:p>
          <a:p>
            <a:pPr lvl="0">
              <a:spcBef>
                <a:spcPts val="0"/>
              </a:spcBef>
              <a:buNone/>
            </a:pPr>
            <a:endParaRPr lang="en" b="1" dirty="0">
              <a:solidFill>
                <a:schemeClr val="accent2">
                  <a:lumMod val="75000"/>
                </a:schemeClr>
              </a:solidFill>
              <a:latin typeface="Calibri" charset="0"/>
              <a:ea typeface="Calibri" charset="0"/>
              <a:cs typeface="Calibri" charset="0"/>
            </a:endParaRPr>
          </a:p>
        </p:txBody>
      </p:sp>
      <p:sp>
        <p:nvSpPr>
          <p:cNvPr id="268" name="Shape 268"/>
          <p:cNvSpPr txBox="1">
            <a:spLocks noGrp="1"/>
          </p:cNvSpPr>
          <p:nvPr>
            <p:ph type="title"/>
          </p:nvPr>
        </p:nvSpPr>
        <p:spPr>
          <a:xfrm>
            <a:off x="814275" y="392575"/>
            <a:ext cx="5258400" cy="766200"/>
          </a:xfrm>
          <a:prstGeom prst="rect">
            <a:avLst/>
          </a:prstGeom>
        </p:spPr>
        <p:txBody>
          <a:bodyPr lIns="91425" tIns="91425" rIns="91425" bIns="91425" anchor="ctr" anchorCtr="0">
            <a:noAutofit/>
          </a:bodyPr>
          <a:lstStyle/>
          <a:p>
            <a:pPr lvl="0">
              <a:spcBef>
                <a:spcPts val="0"/>
              </a:spcBef>
              <a:buNone/>
            </a:pPr>
            <a:r>
              <a:rPr lang="el-GR" sz="2300" dirty="0" smtClean="0">
                <a:latin typeface="Calibri" charset="0"/>
                <a:ea typeface="Calibri" charset="0"/>
                <a:cs typeface="Calibri" charset="0"/>
              </a:rPr>
              <a:t>Κανονιστικό πλαίσιο</a:t>
            </a:r>
            <a:endParaRPr lang="en" sz="2300" dirty="0">
              <a:latin typeface="Calibri" charset="0"/>
              <a:ea typeface="Calibri" charset="0"/>
              <a:cs typeface="Calibri" charset="0"/>
            </a:endParaRPr>
          </a:p>
        </p:txBody>
      </p:sp>
      <p:sp>
        <p:nvSpPr>
          <p:cNvPr id="269" name="Shape 269"/>
          <p:cNvSpPr txBox="1">
            <a:spLocks noGrp="1"/>
          </p:cNvSpPr>
          <p:nvPr>
            <p:ph type="body" idx="2"/>
          </p:nvPr>
        </p:nvSpPr>
        <p:spPr>
          <a:xfrm>
            <a:off x="4396123" y="1537987"/>
            <a:ext cx="3378299" cy="2724300"/>
          </a:xfrm>
          <a:prstGeom prst="rect">
            <a:avLst/>
          </a:prstGeom>
        </p:spPr>
        <p:txBody>
          <a:bodyPr lIns="91425" tIns="91425" rIns="91425" bIns="91425" anchor="t" anchorCtr="0">
            <a:noAutofit/>
          </a:bodyPr>
          <a:lstStyle/>
          <a:p>
            <a:pPr lvl="0" rtl="0">
              <a:spcBef>
                <a:spcPts val="0"/>
              </a:spcBef>
              <a:buNone/>
            </a:pPr>
            <a:r>
              <a:rPr lang="el-GR" b="1" dirty="0" smtClean="0">
                <a:solidFill>
                  <a:schemeClr val="accent2">
                    <a:lumMod val="75000"/>
                  </a:schemeClr>
                </a:solidFill>
                <a:latin typeface="Calibri" charset="0"/>
                <a:ea typeface="Calibri" charset="0"/>
                <a:cs typeface="Calibri" charset="0"/>
              </a:rPr>
              <a:t>Δίκαιο Διαμεσολάβησης</a:t>
            </a:r>
          </a:p>
          <a:p>
            <a:pPr lvl="0" rtl="0">
              <a:spcBef>
                <a:spcPts val="0"/>
              </a:spcBef>
              <a:buNone/>
            </a:pPr>
            <a:r>
              <a:rPr lang="el-GR" b="1" dirty="0" smtClean="0">
                <a:latin typeface="Calibri" charset="0"/>
                <a:ea typeface="Calibri" charset="0"/>
                <a:cs typeface="Calibri" charset="0"/>
              </a:rPr>
              <a:t>- Ν</a:t>
            </a:r>
            <a:r>
              <a:rPr lang="el-GR" b="1" dirty="0" smtClean="0">
                <a:latin typeface="Calibri" charset="0"/>
                <a:ea typeface="Calibri" charset="0"/>
                <a:cs typeface="Calibri" charset="0"/>
              </a:rPr>
              <a:t>. </a:t>
            </a:r>
            <a:r>
              <a:rPr lang="el-GR" b="1" dirty="0" smtClean="0">
                <a:latin typeface="Calibri" charset="0"/>
                <a:ea typeface="Calibri" charset="0"/>
                <a:cs typeface="Calibri" charset="0"/>
              </a:rPr>
              <a:t>3898/2010</a:t>
            </a:r>
          </a:p>
          <a:p>
            <a:pPr lvl="0" rtl="0">
              <a:spcBef>
                <a:spcPts val="0"/>
              </a:spcBef>
              <a:buNone/>
            </a:pPr>
            <a:r>
              <a:rPr lang="el-GR" b="1" dirty="0" smtClean="0">
                <a:latin typeface="Calibri" charset="0"/>
                <a:ea typeface="Calibri" charset="0"/>
                <a:cs typeface="Calibri" charset="0"/>
              </a:rPr>
              <a:t>- Κώδικας Δεοντολογίας Διαμεσολαβητών</a:t>
            </a:r>
            <a:endParaRPr lang="en" b="1" dirty="0">
              <a:latin typeface="Calibri" charset="0"/>
              <a:ea typeface="Calibri" charset="0"/>
              <a:cs typeface="Calibri" charset="0"/>
            </a:endParaRPr>
          </a:p>
          <a:p>
            <a:pPr lvl="0">
              <a:spcBef>
                <a:spcPts val="0"/>
              </a:spcBef>
              <a:buNone/>
            </a:pPr>
            <a:r>
              <a:rPr lang="el-GR" dirty="0" smtClean="0">
                <a:latin typeface="Calibri" charset="0"/>
                <a:ea typeface="Calibri" charset="0"/>
                <a:cs typeface="Calibri" charset="0"/>
              </a:rPr>
              <a:t>Αναλογική εφαρμογή διατάξεων</a:t>
            </a:r>
            <a:endParaRPr lang="el-GR" dirty="0" smtClean="0">
              <a:latin typeface="Calibri" charset="0"/>
              <a:ea typeface="Calibri" charset="0"/>
              <a:cs typeface="Calibri" charset="0"/>
            </a:endParaRPr>
          </a:p>
        </p:txBody>
      </p:sp>
      <p:sp>
        <p:nvSpPr>
          <p:cNvPr id="270" name="Shape 270"/>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12</a:t>
            </a:fld>
            <a:endParaRPr lang="en"/>
          </a:p>
        </p:txBody>
      </p:sp>
      <p:grpSp>
        <p:nvGrpSpPr>
          <p:cNvPr id="271" name="Shape 271"/>
          <p:cNvGrpSpPr/>
          <p:nvPr/>
        </p:nvGrpSpPr>
        <p:grpSpPr>
          <a:xfrm>
            <a:off x="312465" y="587259"/>
            <a:ext cx="309022" cy="376837"/>
            <a:chOff x="596350" y="929175"/>
            <a:chExt cx="407950" cy="497475"/>
          </a:xfrm>
        </p:grpSpPr>
        <p:sp>
          <p:nvSpPr>
            <p:cNvPr id="272" name="Shape 272"/>
            <p:cNvSpPr/>
            <p:nvPr/>
          </p:nvSpPr>
          <p:spPr>
            <a:xfrm>
              <a:off x="596350" y="953550"/>
              <a:ext cx="387250" cy="473100"/>
            </a:xfrm>
            <a:custGeom>
              <a:avLst/>
              <a:gdLst/>
              <a:ahLst/>
              <a:cxnLst/>
              <a:rect l="0" t="0" r="0" b="0"/>
              <a:pathLst>
                <a:path w="15490" h="18924" fill="none" extrusionOk="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0" y="877"/>
                  </a:lnTo>
                  <a:lnTo>
                    <a:pt x="25" y="706"/>
                  </a:lnTo>
                  <a:lnTo>
                    <a:pt x="98" y="560"/>
                  </a:lnTo>
                  <a:lnTo>
                    <a:pt x="195" y="414"/>
                  </a:lnTo>
                  <a:lnTo>
                    <a:pt x="341" y="268"/>
                  </a:lnTo>
                  <a:lnTo>
                    <a:pt x="487" y="171"/>
                  </a:lnTo>
                  <a:lnTo>
                    <a:pt x="658" y="73"/>
                  </a:lnTo>
                  <a:lnTo>
                    <a:pt x="828" y="24"/>
                  </a:lnTo>
                  <a:lnTo>
                    <a:pt x="974"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73" name="Shape 273"/>
            <p:cNvSpPr/>
            <p:nvPr/>
          </p:nvSpPr>
          <p:spPr>
            <a:xfrm>
              <a:off x="626775" y="929175"/>
              <a:ext cx="377525" cy="462775"/>
            </a:xfrm>
            <a:custGeom>
              <a:avLst/>
              <a:gdLst/>
              <a:ahLst/>
              <a:cxnLst/>
              <a:rect l="0" t="0" r="0" b="0"/>
              <a:pathLst>
                <a:path w="15101" h="18511" fill="none" extrusionOk="0">
                  <a:moveTo>
                    <a:pt x="15101" y="3362"/>
                  </a:moveTo>
                  <a:lnTo>
                    <a:pt x="15101" y="17731"/>
                  </a:ln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74" name="Shape 274"/>
            <p:cNvSpPr/>
            <p:nvPr/>
          </p:nvSpPr>
          <p:spPr>
            <a:xfrm>
              <a:off x="688900" y="1256150"/>
              <a:ext cx="133975" cy="25"/>
            </a:xfrm>
            <a:custGeom>
              <a:avLst/>
              <a:gdLst/>
              <a:ahLst/>
              <a:cxnLst/>
              <a:rect l="0" t="0" r="0" b="0"/>
              <a:pathLst>
                <a:path w="5359" h="1" fill="none" extrusionOk="0">
                  <a:moveTo>
                    <a:pt x="5358" y="0"/>
                  </a:moveTo>
                  <a:lnTo>
                    <a:pt x="0"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75" name="Shape 275"/>
            <p:cNvSpPr/>
            <p:nvPr/>
          </p:nvSpPr>
          <p:spPr>
            <a:xfrm>
              <a:off x="688900" y="1201350"/>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76" name="Shape 276"/>
            <p:cNvSpPr/>
            <p:nvPr/>
          </p:nvSpPr>
          <p:spPr>
            <a:xfrm>
              <a:off x="688900" y="1145950"/>
              <a:ext cx="255750" cy="25"/>
            </a:xfrm>
            <a:custGeom>
              <a:avLst/>
              <a:gdLst/>
              <a:ahLst/>
              <a:cxnLst/>
              <a:rect l="0" t="0" r="0" b="0"/>
              <a:pathLst>
                <a:path w="10230" h="1" fill="none" extrusionOk="0">
                  <a:moveTo>
                    <a:pt x="10229" y="0"/>
                  </a:moveTo>
                  <a:lnTo>
                    <a:pt x="0"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77" name="Shape 277"/>
            <p:cNvSpPr/>
            <p:nvPr/>
          </p:nvSpPr>
          <p:spPr>
            <a:xfrm>
              <a:off x="688900" y="1090525"/>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78" name="Shape 278"/>
            <p:cNvSpPr/>
            <p:nvPr/>
          </p:nvSpPr>
          <p:spPr>
            <a:xfrm>
              <a:off x="920250" y="929175"/>
              <a:ext cx="84050" cy="84050"/>
            </a:xfrm>
            <a:custGeom>
              <a:avLst/>
              <a:gdLst/>
              <a:ahLst/>
              <a:cxnLst/>
              <a:rect l="0" t="0" r="0" b="0"/>
              <a:pathLst>
                <a:path w="3362" h="3362" fill="none" extrusionOk="0">
                  <a:moveTo>
                    <a:pt x="1" y="2582"/>
                  </a:moveTo>
                  <a:lnTo>
                    <a:pt x="1" y="1"/>
                  </a:lnTo>
                  <a:lnTo>
                    <a:pt x="3362" y="3362"/>
                  </a:lnTo>
                  <a:lnTo>
                    <a:pt x="780" y="3362"/>
                  </a:lnTo>
                  <a:lnTo>
                    <a:pt x="780" y="3362"/>
                  </a:lnTo>
                  <a:lnTo>
                    <a:pt x="610" y="3337"/>
                  </a:lnTo>
                  <a:lnTo>
                    <a:pt x="464" y="3289"/>
                  </a:lnTo>
                  <a:lnTo>
                    <a:pt x="342" y="3216"/>
                  </a:lnTo>
                  <a:lnTo>
                    <a:pt x="220" y="3118"/>
                  </a:lnTo>
                  <a:lnTo>
                    <a:pt x="123" y="3021"/>
                  </a:lnTo>
                  <a:lnTo>
                    <a:pt x="50" y="2875"/>
                  </a:lnTo>
                  <a:lnTo>
                    <a:pt x="1" y="2729"/>
                  </a:lnTo>
                  <a:lnTo>
                    <a:pt x="1" y="2582"/>
                  </a:lnTo>
                  <a:lnTo>
                    <a:pt x="1" y="2582"/>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11"/>
        <p:cNvGrpSpPr/>
        <p:nvPr/>
      </p:nvGrpSpPr>
      <p:grpSpPr>
        <a:xfrm>
          <a:off x="0" y="0"/>
          <a:ext cx="0" cy="0"/>
          <a:chOff x="0" y="0"/>
          <a:chExt cx="0" cy="0"/>
        </a:xfrm>
      </p:grpSpPr>
      <p:sp>
        <p:nvSpPr>
          <p:cNvPr id="512" name="Shape 512"/>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rtl="0">
              <a:spcBef>
                <a:spcPts val="0"/>
              </a:spcBef>
              <a:buNone/>
            </a:pPr>
            <a:r>
              <a:rPr lang="el-GR" sz="2300" dirty="0" smtClean="0">
                <a:latin typeface="Calibri" charset="0"/>
                <a:ea typeface="Calibri" charset="0"/>
                <a:cs typeface="Calibri" charset="0"/>
              </a:rPr>
              <a:t>Ποια είναι τα ζητούμενα;</a:t>
            </a:r>
            <a:endParaRPr lang="en" sz="2300" dirty="0">
              <a:latin typeface="Calibri" charset="0"/>
              <a:ea typeface="Calibri" charset="0"/>
              <a:cs typeface="Calibri" charset="0"/>
            </a:endParaRPr>
          </a:p>
        </p:txBody>
      </p:sp>
      <p:sp>
        <p:nvSpPr>
          <p:cNvPr id="513" name="Shape 513"/>
          <p:cNvSpPr txBox="1">
            <a:spLocks noGrp="1"/>
          </p:cNvSpPr>
          <p:nvPr>
            <p:ph type="body" idx="1"/>
          </p:nvPr>
        </p:nvSpPr>
        <p:spPr>
          <a:xfrm>
            <a:off x="814275" y="1327350"/>
            <a:ext cx="6132600" cy="3145500"/>
          </a:xfrm>
          <a:prstGeom prst="rect">
            <a:avLst/>
          </a:prstGeom>
        </p:spPr>
        <p:txBody>
          <a:bodyPr lIns="91425" tIns="91425" rIns="91425" bIns="91425" anchor="ctr" anchorCtr="0">
            <a:noAutofit/>
          </a:bodyPr>
          <a:lstStyle/>
          <a:p>
            <a:pPr lvl="0">
              <a:buNone/>
            </a:pPr>
            <a:endParaRPr lang="el-GR" sz="2000" dirty="0" smtClean="0"/>
          </a:p>
          <a:p>
            <a:pPr lvl="0">
              <a:buNone/>
            </a:pPr>
            <a:r>
              <a:rPr lang="el-GR" sz="2000" dirty="0" smtClean="0">
                <a:latin typeface="Calibri" charset="0"/>
                <a:ea typeface="Calibri" charset="0"/>
                <a:cs typeface="Calibri" charset="0"/>
              </a:rPr>
              <a:t>Έλεγχος πληρότητας αιτήσεως</a:t>
            </a:r>
            <a:endParaRPr lang="el-GR" sz="2000" dirty="0" smtClean="0">
              <a:latin typeface="Calibri" charset="0"/>
              <a:ea typeface="Calibri" charset="0"/>
              <a:cs typeface="Calibri" charset="0"/>
            </a:endParaRPr>
          </a:p>
          <a:p>
            <a:pPr lvl="0">
              <a:buNone/>
            </a:pPr>
            <a:r>
              <a:rPr lang="el-GR" sz="2000" dirty="0" smtClean="0">
                <a:latin typeface="Calibri" charset="0"/>
                <a:ea typeface="Calibri" charset="0"/>
                <a:cs typeface="Calibri" charset="0"/>
              </a:rPr>
              <a:t>Αποστολή αιτήσεως σε πιστωτές </a:t>
            </a:r>
          </a:p>
          <a:p>
            <a:pPr lvl="0">
              <a:buNone/>
            </a:pPr>
            <a:r>
              <a:rPr lang="el-GR" sz="2000" dirty="0" smtClean="0">
                <a:latin typeface="Calibri" charset="0"/>
                <a:ea typeface="Calibri" charset="0"/>
                <a:cs typeface="Calibri" charset="0"/>
              </a:rPr>
              <a:t>Προώθηση αντιπροτάσεων πιστωτών</a:t>
            </a:r>
          </a:p>
          <a:p>
            <a:pPr lvl="0">
              <a:buNone/>
            </a:pPr>
            <a:r>
              <a:rPr lang="el-GR" sz="2000" dirty="0" smtClean="0">
                <a:latin typeface="Calibri" charset="0"/>
                <a:ea typeface="Calibri" charset="0"/>
                <a:cs typeface="Calibri" charset="0"/>
              </a:rPr>
              <a:t>Διαπραγμάτευση</a:t>
            </a:r>
          </a:p>
          <a:p>
            <a:pPr lvl="0">
              <a:buNone/>
            </a:pPr>
            <a:r>
              <a:rPr lang="el-GR" sz="2000" dirty="0" smtClean="0">
                <a:latin typeface="Calibri" charset="0"/>
                <a:ea typeface="Calibri" charset="0"/>
                <a:cs typeface="Calibri" charset="0"/>
              </a:rPr>
              <a:t>Ολοκλήρωση διαδικασίας</a:t>
            </a:r>
            <a:endParaRPr lang="el-GR" sz="2000" dirty="0" smtClean="0">
              <a:latin typeface="Calibri" charset="0"/>
              <a:ea typeface="Calibri" charset="0"/>
              <a:cs typeface="Calibri" charset="0"/>
            </a:endParaRPr>
          </a:p>
          <a:p>
            <a:pPr lvl="0">
              <a:buNone/>
            </a:pPr>
            <a:endParaRPr lang="el-GR" sz="2000" dirty="0" smtClean="0"/>
          </a:p>
        </p:txBody>
      </p:sp>
      <p:sp>
        <p:nvSpPr>
          <p:cNvPr id="514" name="Shape 514"/>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13</a:t>
            </a:fld>
            <a:endParaRPr lang="en"/>
          </a:p>
        </p:txBody>
      </p:sp>
      <p:grpSp>
        <p:nvGrpSpPr>
          <p:cNvPr id="7" name="Shape 700"/>
          <p:cNvGrpSpPr/>
          <p:nvPr/>
        </p:nvGrpSpPr>
        <p:grpSpPr>
          <a:xfrm>
            <a:off x="346210" y="547932"/>
            <a:ext cx="432048" cy="432048"/>
            <a:chOff x="3951850" y="2985350"/>
            <a:chExt cx="407950" cy="416500"/>
          </a:xfrm>
        </p:grpSpPr>
        <p:sp>
          <p:nvSpPr>
            <p:cNvPr id="8" name="Shape 701"/>
            <p:cNvSpPr/>
            <p:nvPr/>
          </p:nvSpPr>
          <p:spPr>
            <a:xfrm>
              <a:off x="3951850" y="2985350"/>
              <a:ext cx="314800" cy="314825"/>
            </a:xfrm>
            <a:custGeom>
              <a:avLst/>
              <a:gdLst/>
              <a:ahLst/>
              <a:cxnLst/>
              <a:rect l="0" t="0" r="0" b="0"/>
              <a:pathLst>
                <a:path w="12592" h="12593" fill="none" extrusionOk="0">
                  <a:moveTo>
                    <a:pt x="6284" y="1"/>
                  </a:moveTo>
                  <a:lnTo>
                    <a:pt x="6284" y="1"/>
                  </a:lnTo>
                  <a:lnTo>
                    <a:pt x="5967" y="25"/>
                  </a:lnTo>
                  <a:lnTo>
                    <a:pt x="5651" y="49"/>
                  </a:lnTo>
                  <a:lnTo>
                    <a:pt x="5334" y="74"/>
                  </a:lnTo>
                  <a:lnTo>
                    <a:pt x="5017" y="147"/>
                  </a:lnTo>
                  <a:lnTo>
                    <a:pt x="4725" y="220"/>
                  </a:lnTo>
                  <a:lnTo>
                    <a:pt x="4433" y="293"/>
                  </a:lnTo>
                  <a:lnTo>
                    <a:pt x="4141" y="390"/>
                  </a:lnTo>
                  <a:lnTo>
                    <a:pt x="3848" y="512"/>
                  </a:lnTo>
                  <a:lnTo>
                    <a:pt x="3556" y="634"/>
                  </a:lnTo>
                  <a:lnTo>
                    <a:pt x="3288" y="780"/>
                  </a:lnTo>
                  <a:lnTo>
                    <a:pt x="3020" y="926"/>
                  </a:lnTo>
                  <a:lnTo>
                    <a:pt x="2777" y="1072"/>
                  </a:lnTo>
                  <a:lnTo>
                    <a:pt x="2290" y="1437"/>
                  </a:lnTo>
                  <a:lnTo>
                    <a:pt x="1851" y="1852"/>
                  </a:lnTo>
                  <a:lnTo>
                    <a:pt x="1437" y="2290"/>
                  </a:lnTo>
                  <a:lnTo>
                    <a:pt x="1072" y="2777"/>
                  </a:lnTo>
                  <a:lnTo>
                    <a:pt x="901" y="3045"/>
                  </a:lnTo>
                  <a:lnTo>
                    <a:pt x="755" y="3313"/>
                  </a:lnTo>
                  <a:lnTo>
                    <a:pt x="609" y="3581"/>
                  </a:lnTo>
                  <a:lnTo>
                    <a:pt x="487" y="3849"/>
                  </a:lnTo>
                  <a:lnTo>
                    <a:pt x="390" y="4141"/>
                  </a:lnTo>
                  <a:lnTo>
                    <a:pt x="292" y="4433"/>
                  </a:lnTo>
                  <a:lnTo>
                    <a:pt x="195" y="4725"/>
                  </a:lnTo>
                  <a:lnTo>
                    <a:pt x="122" y="5042"/>
                  </a:lnTo>
                  <a:lnTo>
                    <a:pt x="73" y="5334"/>
                  </a:lnTo>
                  <a:lnTo>
                    <a:pt x="25" y="5651"/>
                  </a:lnTo>
                  <a:lnTo>
                    <a:pt x="0" y="5968"/>
                  </a:lnTo>
                  <a:lnTo>
                    <a:pt x="0" y="6308"/>
                  </a:lnTo>
                  <a:lnTo>
                    <a:pt x="0" y="6308"/>
                  </a:lnTo>
                  <a:lnTo>
                    <a:pt x="0" y="6625"/>
                  </a:lnTo>
                  <a:lnTo>
                    <a:pt x="25" y="6942"/>
                  </a:lnTo>
                  <a:lnTo>
                    <a:pt x="73" y="7258"/>
                  </a:lnTo>
                  <a:lnTo>
                    <a:pt x="122" y="7575"/>
                  </a:lnTo>
                  <a:lnTo>
                    <a:pt x="195" y="7867"/>
                  </a:lnTo>
                  <a:lnTo>
                    <a:pt x="292" y="8184"/>
                  </a:lnTo>
                  <a:lnTo>
                    <a:pt x="390" y="8476"/>
                  </a:lnTo>
                  <a:lnTo>
                    <a:pt x="487" y="8744"/>
                  </a:lnTo>
                  <a:lnTo>
                    <a:pt x="609" y="9036"/>
                  </a:lnTo>
                  <a:lnTo>
                    <a:pt x="755" y="9304"/>
                  </a:lnTo>
                  <a:lnTo>
                    <a:pt x="901" y="9572"/>
                  </a:lnTo>
                  <a:lnTo>
                    <a:pt x="1072" y="9816"/>
                  </a:lnTo>
                  <a:lnTo>
                    <a:pt x="1437" y="10303"/>
                  </a:lnTo>
                  <a:lnTo>
                    <a:pt x="1851" y="10741"/>
                  </a:lnTo>
                  <a:lnTo>
                    <a:pt x="2290" y="11155"/>
                  </a:lnTo>
                  <a:lnTo>
                    <a:pt x="2777" y="11520"/>
                  </a:lnTo>
                  <a:lnTo>
                    <a:pt x="3020" y="11691"/>
                  </a:lnTo>
                  <a:lnTo>
                    <a:pt x="3288" y="11837"/>
                  </a:lnTo>
                  <a:lnTo>
                    <a:pt x="3556" y="11983"/>
                  </a:lnTo>
                  <a:lnTo>
                    <a:pt x="3848" y="12105"/>
                  </a:lnTo>
                  <a:lnTo>
                    <a:pt x="4141" y="12202"/>
                  </a:lnTo>
                  <a:lnTo>
                    <a:pt x="4433" y="12300"/>
                  </a:lnTo>
                  <a:lnTo>
                    <a:pt x="4725" y="12397"/>
                  </a:lnTo>
                  <a:lnTo>
                    <a:pt x="5017" y="12470"/>
                  </a:lnTo>
                  <a:lnTo>
                    <a:pt x="5334" y="12519"/>
                  </a:lnTo>
                  <a:lnTo>
                    <a:pt x="5651" y="12568"/>
                  </a:lnTo>
                  <a:lnTo>
                    <a:pt x="5967" y="12592"/>
                  </a:lnTo>
                  <a:lnTo>
                    <a:pt x="6284" y="12592"/>
                  </a:lnTo>
                  <a:lnTo>
                    <a:pt x="6284" y="12592"/>
                  </a:lnTo>
                  <a:lnTo>
                    <a:pt x="6625" y="12592"/>
                  </a:lnTo>
                  <a:lnTo>
                    <a:pt x="6941" y="12568"/>
                  </a:lnTo>
                  <a:lnTo>
                    <a:pt x="7258" y="12519"/>
                  </a:lnTo>
                  <a:lnTo>
                    <a:pt x="7550" y="12470"/>
                  </a:lnTo>
                  <a:lnTo>
                    <a:pt x="7867" y="12397"/>
                  </a:lnTo>
                  <a:lnTo>
                    <a:pt x="8159" y="12300"/>
                  </a:lnTo>
                  <a:lnTo>
                    <a:pt x="8451" y="12202"/>
                  </a:lnTo>
                  <a:lnTo>
                    <a:pt x="8744" y="12105"/>
                  </a:lnTo>
                  <a:lnTo>
                    <a:pt x="9012" y="11983"/>
                  </a:lnTo>
                  <a:lnTo>
                    <a:pt x="9279" y="11837"/>
                  </a:lnTo>
                  <a:lnTo>
                    <a:pt x="9547" y="11691"/>
                  </a:lnTo>
                  <a:lnTo>
                    <a:pt x="9815" y="11520"/>
                  </a:lnTo>
                  <a:lnTo>
                    <a:pt x="10302" y="11155"/>
                  </a:lnTo>
                  <a:lnTo>
                    <a:pt x="10741" y="10741"/>
                  </a:lnTo>
                  <a:lnTo>
                    <a:pt x="11155" y="10303"/>
                  </a:lnTo>
                  <a:lnTo>
                    <a:pt x="11520" y="9816"/>
                  </a:lnTo>
                  <a:lnTo>
                    <a:pt x="11666" y="9572"/>
                  </a:lnTo>
                  <a:lnTo>
                    <a:pt x="11812" y="9304"/>
                  </a:lnTo>
                  <a:lnTo>
                    <a:pt x="11958" y="9036"/>
                  </a:lnTo>
                  <a:lnTo>
                    <a:pt x="12080" y="8744"/>
                  </a:lnTo>
                  <a:lnTo>
                    <a:pt x="12202" y="8476"/>
                  </a:lnTo>
                  <a:lnTo>
                    <a:pt x="12299" y="8184"/>
                  </a:lnTo>
                  <a:lnTo>
                    <a:pt x="12397" y="7867"/>
                  </a:lnTo>
                  <a:lnTo>
                    <a:pt x="12446" y="7575"/>
                  </a:lnTo>
                  <a:lnTo>
                    <a:pt x="12519" y="7258"/>
                  </a:lnTo>
                  <a:lnTo>
                    <a:pt x="12543" y="6942"/>
                  </a:lnTo>
                  <a:lnTo>
                    <a:pt x="12567" y="6625"/>
                  </a:lnTo>
                  <a:lnTo>
                    <a:pt x="12592" y="6308"/>
                  </a:lnTo>
                  <a:lnTo>
                    <a:pt x="12592" y="6308"/>
                  </a:lnTo>
                  <a:lnTo>
                    <a:pt x="12567" y="5968"/>
                  </a:lnTo>
                  <a:lnTo>
                    <a:pt x="12543" y="5651"/>
                  </a:lnTo>
                  <a:lnTo>
                    <a:pt x="12519" y="5334"/>
                  </a:lnTo>
                  <a:lnTo>
                    <a:pt x="12446" y="5042"/>
                  </a:lnTo>
                  <a:lnTo>
                    <a:pt x="12397" y="4725"/>
                  </a:lnTo>
                  <a:lnTo>
                    <a:pt x="12299" y="4433"/>
                  </a:lnTo>
                  <a:lnTo>
                    <a:pt x="12202" y="4141"/>
                  </a:lnTo>
                  <a:lnTo>
                    <a:pt x="12080" y="3849"/>
                  </a:lnTo>
                  <a:lnTo>
                    <a:pt x="11958" y="3581"/>
                  </a:lnTo>
                  <a:lnTo>
                    <a:pt x="11812" y="3313"/>
                  </a:lnTo>
                  <a:lnTo>
                    <a:pt x="11666" y="3045"/>
                  </a:lnTo>
                  <a:lnTo>
                    <a:pt x="11520" y="2777"/>
                  </a:lnTo>
                  <a:lnTo>
                    <a:pt x="11155" y="2290"/>
                  </a:lnTo>
                  <a:lnTo>
                    <a:pt x="10741" y="1852"/>
                  </a:lnTo>
                  <a:lnTo>
                    <a:pt x="10302" y="1437"/>
                  </a:lnTo>
                  <a:lnTo>
                    <a:pt x="9815" y="1072"/>
                  </a:lnTo>
                  <a:lnTo>
                    <a:pt x="9547" y="926"/>
                  </a:lnTo>
                  <a:lnTo>
                    <a:pt x="9279" y="780"/>
                  </a:lnTo>
                  <a:lnTo>
                    <a:pt x="9012" y="634"/>
                  </a:lnTo>
                  <a:lnTo>
                    <a:pt x="8744" y="512"/>
                  </a:lnTo>
                  <a:lnTo>
                    <a:pt x="8451" y="390"/>
                  </a:lnTo>
                  <a:lnTo>
                    <a:pt x="8159" y="293"/>
                  </a:lnTo>
                  <a:lnTo>
                    <a:pt x="7867" y="220"/>
                  </a:lnTo>
                  <a:lnTo>
                    <a:pt x="7550" y="147"/>
                  </a:lnTo>
                  <a:lnTo>
                    <a:pt x="7258" y="74"/>
                  </a:lnTo>
                  <a:lnTo>
                    <a:pt x="6941" y="49"/>
                  </a:lnTo>
                  <a:lnTo>
                    <a:pt x="6625" y="25"/>
                  </a:lnTo>
                  <a:lnTo>
                    <a:pt x="6284" y="1"/>
                  </a:lnTo>
                  <a:lnTo>
                    <a:pt x="6284" y="1"/>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 name="Shape 702"/>
            <p:cNvSpPr/>
            <p:nvPr/>
          </p:nvSpPr>
          <p:spPr>
            <a:xfrm>
              <a:off x="3988375" y="3021875"/>
              <a:ext cx="241750" cy="241750"/>
            </a:xfrm>
            <a:custGeom>
              <a:avLst/>
              <a:gdLst/>
              <a:ahLst/>
              <a:cxnLst/>
              <a:rect l="0" t="0" r="0" b="0"/>
              <a:pathLst>
                <a:path w="9670" h="9670" fill="none" extrusionOk="0">
                  <a:moveTo>
                    <a:pt x="4823" y="1"/>
                  </a:moveTo>
                  <a:lnTo>
                    <a:pt x="4823" y="1"/>
                  </a:lnTo>
                  <a:lnTo>
                    <a:pt x="4336" y="25"/>
                  </a:lnTo>
                  <a:lnTo>
                    <a:pt x="3849" y="98"/>
                  </a:lnTo>
                  <a:lnTo>
                    <a:pt x="3386" y="220"/>
                  </a:lnTo>
                  <a:lnTo>
                    <a:pt x="2947" y="391"/>
                  </a:lnTo>
                  <a:lnTo>
                    <a:pt x="2533" y="585"/>
                  </a:lnTo>
                  <a:lnTo>
                    <a:pt x="2144" y="829"/>
                  </a:lnTo>
                  <a:lnTo>
                    <a:pt x="1754" y="1121"/>
                  </a:lnTo>
                  <a:lnTo>
                    <a:pt x="1413" y="1438"/>
                  </a:lnTo>
                  <a:lnTo>
                    <a:pt x="1096" y="1779"/>
                  </a:lnTo>
                  <a:lnTo>
                    <a:pt x="829" y="2144"/>
                  </a:lnTo>
                  <a:lnTo>
                    <a:pt x="585" y="2534"/>
                  </a:lnTo>
                  <a:lnTo>
                    <a:pt x="390" y="2972"/>
                  </a:lnTo>
                  <a:lnTo>
                    <a:pt x="220" y="3411"/>
                  </a:lnTo>
                  <a:lnTo>
                    <a:pt x="98" y="3873"/>
                  </a:lnTo>
                  <a:lnTo>
                    <a:pt x="25" y="4336"/>
                  </a:lnTo>
                  <a:lnTo>
                    <a:pt x="1" y="4847"/>
                  </a:lnTo>
                  <a:lnTo>
                    <a:pt x="1" y="4847"/>
                  </a:lnTo>
                  <a:lnTo>
                    <a:pt x="25" y="5335"/>
                  </a:lnTo>
                  <a:lnTo>
                    <a:pt x="98" y="5822"/>
                  </a:lnTo>
                  <a:lnTo>
                    <a:pt x="220" y="6284"/>
                  </a:lnTo>
                  <a:lnTo>
                    <a:pt x="390" y="6723"/>
                  </a:lnTo>
                  <a:lnTo>
                    <a:pt x="585" y="7137"/>
                  </a:lnTo>
                  <a:lnTo>
                    <a:pt x="829" y="7527"/>
                  </a:lnTo>
                  <a:lnTo>
                    <a:pt x="1096" y="7916"/>
                  </a:lnTo>
                  <a:lnTo>
                    <a:pt x="1413" y="8257"/>
                  </a:lnTo>
                  <a:lnTo>
                    <a:pt x="1754" y="8574"/>
                  </a:lnTo>
                  <a:lnTo>
                    <a:pt x="2144" y="8842"/>
                  </a:lnTo>
                  <a:lnTo>
                    <a:pt x="2533" y="9085"/>
                  </a:lnTo>
                  <a:lnTo>
                    <a:pt x="2947" y="9280"/>
                  </a:lnTo>
                  <a:lnTo>
                    <a:pt x="3386" y="9451"/>
                  </a:lnTo>
                  <a:lnTo>
                    <a:pt x="3849" y="9572"/>
                  </a:lnTo>
                  <a:lnTo>
                    <a:pt x="4336" y="9645"/>
                  </a:lnTo>
                  <a:lnTo>
                    <a:pt x="4823" y="9670"/>
                  </a:lnTo>
                  <a:lnTo>
                    <a:pt x="4823" y="9670"/>
                  </a:lnTo>
                  <a:lnTo>
                    <a:pt x="5334" y="9645"/>
                  </a:lnTo>
                  <a:lnTo>
                    <a:pt x="5797" y="9572"/>
                  </a:lnTo>
                  <a:lnTo>
                    <a:pt x="6260" y="9451"/>
                  </a:lnTo>
                  <a:lnTo>
                    <a:pt x="6698" y="9280"/>
                  </a:lnTo>
                  <a:lnTo>
                    <a:pt x="7136" y="9085"/>
                  </a:lnTo>
                  <a:lnTo>
                    <a:pt x="7526" y="8842"/>
                  </a:lnTo>
                  <a:lnTo>
                    <a:pt x="7892" y="8574"/>
                  </a:lnTo>
                  <a:lnTo>
                    <a:pt x="8232" y="8257"/>
                  </a:lnTo>
                  <a:lnTo>
                    <a:pt x="8549" y="7916"/>
                  </a:lnTo>
                  <a:lnTo>
                    <a:pt x="8841" y="7527"/>
                  </a:lnTo>
                  <a:lnTo>
                    <a:pt x="9085" y="7137"/>
                  </a:lnTo>
                  <a:lnTo>
                    <a:pt x="9280" y="6723"/>
                  </a:lnTo>
                  <a:lnTo>
                    <a:pt x="9450" y="6284"/>
                  </a:lnTo>
                  <a:lnTo>
                    <a:pt x="9572" y="5822"/>
                  </a:lnTo>
                  <a:lnTo>
                    <a:pt x="9645" y="5335"/>
                  </a:lnTo>
                  <a:lnTo>
                    <a:pt x="9669" y="4847"/>
                  </a:lnTo>
                  <a:lnTo>
                    <a:pt x="9669" y="4847"/>
                  </a:lnTo>
                  <a:lnTo>
                    <a:pt x="9645" y="4336"/>
                  </a:lnTo>
                  <a:lnTo>
                    <a:pt x="9572" y="3873"/>
                  </a:lnTo>
                  <a:lnTo>
                    <a:pt x="9450" y="3411"/>
                  </a:lnTo>
                  <a:lnTo>
                    <a:pt x="9280" y="2972"/>
                  </a:lnTo>
                  <a:lnTo>
                    <a:pt x="9085" y="2534"/>
                  </a:lnTo>
                  <a:lnTo>
                    <a:pt x="8841" y="2144"/>
                  </a:lnTo>
                  <a:lnTo>
                    <a:pt x="8549" y="1779"/>
                  </a:lnTo>
                  <a:lnTo>
                    <a:pt x="8232" y="1438"/>
                  </a:lnTo>
                  <a:lnTo>
                    <a:pt x="7892" y="1121"/>
                  </a:lnTo>
                  <a:lnTo>
                    <a:pt x="7526" y="829"/>
                  </a:lnTo>
                  <a:lnTo>
                    <a:pt x="7136" y="585"/>
                  </a:lnTo>
                  <a:lnTo>
                    <a:pt x="6698" y="391"/>
                  </a:lnTo>
                  <a:lnTo>
                    <a:pt x="6260" y="220"/>
                  </a:lnTo>
                  <a:lnTo>
                    <a:pt x="5797" y="98"/>
                  </a:lnTo>
                  <a:lnTo>
                    <a:pt x="5334" y="25"/>
                  </a:lnTo>
                  <a:lnTo>
                    <a:pt x="4823" y="1"/>
                  </a:lnTo>
                  <a:lnTo>
                    <a:pt x="4823"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0" name="Shape 703"/>
            <p:cNvSpPr/>
            <p:nvPr/>
          </p:nvSpPr>
          <p:spPr>
            <a:xfrm>
              <a:off x="4024300" y="3058425"/>
              <a:ext cx="84650" cy="84650"/>
            </a:xfrm>
            <a:custGeom>
              <a:avLst/>
              <a:gdLst/>
              <a:ahLst/>
              <a:cxnLst/>
              <a:rect l="0" t="0" r="0" b="0"/>
              <a:pathLst>
                <a:path w="3386" h="3386" fill="none" extrusionOk="0">
                  <a:moveTo>
                    <a:pt x="0" y="3385"/>
                  </a:moveTo>
                  <a:lnTo>
                    <a:pt x="0" y="3385"/>
                  </a:lnTo>
                  <a:lnTo>
                    <a:pt x="25" y="3020"/>
                  </a:lnTo>
                  <a:lnTo>
                    <a:pt x="74" y="2704"/>
                  </a:lnTo>
                  <a:lnTo>
                    <a:pt x="147" y="2363"/>
                  </a:lnTo>
                  <a:lnTo>
                    <a:pt x="268" y="2070"/>
                  </a:lnTo>
                  <a:lnTo>
                    <a:pt x="414" y="1754"/>
                  </a:lnTo>
                  <a:lnTo>
                    <a:pt x="585" y="1486"/>
                  </a:lnTo>
                  <a:lnTo>
                    <a:pt x="780" y="1218"/>
                  </a:lnTo>
                  <a:lnTo>
                    <a:pt x="999" y="974"/>
                  </a:lnTo>
                  <a:lnTo>
                    <a:pt x="1243" y="755"/>
                  </a:lnTo>
                  <a:lnTo>
                    <a:pt x="1510" y="560"/>
                  </a:lnTo>
                  <a:lnTo>
                    <a:pt x="1778" y="390"/>
                  </a:lnTo>
                  <a:lnTo>
                    <a:pt x="2071" y="244"/>
                  </a:lnTo>
                  <a:lnTo>
                    <a:pt x="2387" y="146"/>
                  </a:lnTo>
                  <a:lnTo>
                    <a:pt x="2704" y="49"/>
                  </a:lnTo>
                  <a:lnTo>
                    <a:pt x="3045" y="0"/>
                  </a:lnTo>
                  <a:lnTo>
                    <a:pt x="3386"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 name="Shape 704"/>
            <p:cNvSpPr/>
            <p:nvPr/>
          </p:nvSpPr>
          <p:spPr>
            <a:xfrm>
              <a:off x="4205750" y="3248375"/>
              <a:ext cx="154050" cy="153475"/>
            </a:xfrm>
            <a:custGeom>
              <a:avLst/>
              <a:gdLst/>
              <a:ahLst/>
              <a:cxnLst/>
              <a:rect l="0" t="0" r="0" b="0"/>
              <a:pathLst>
                <a:path w="6162" h="6139" fill="none" extrusionOk="0">
                  <a:moveTo>
                    <a:pt x="0" y="1024"/>
                  </a:moveTo>
                  <a:lnTo>
                    <a:pt x="4969" y="5992"/>
                  </a:lnTo>
                  <a:lnTo>
                    <a:pt x="4969" y="5992"/>
                  </a:lnTo>
                  <a:lnTo>
                    <a:pt x="5042" y="6041"/>
                  </a:lnTo>
                  <a:lnTo>
                    <a:pt x="5115" y="6090"/>
                  </a:lnTo>
                  <a:lnTo>
                    <a:pt x="5212" y="6114"/>
                  </a:lnTo>
                  <a:lnTo>
                    <a:pt x="5310" y="6138"/>
                  </a:lnTo>
                  <a:lnTo>
                    <a:pt x="5407" y="6114"/>
                  </a:lnTo>
                  <a:lnTo>
                    <a:pt x="5480" y="6090"/>
                  </a:lnTo>
                  <a:lnTo>
                    <a:pt x="5577" y="6041"/>
                  </a:lnTo>
                  <a:lnTo>
                    <a:pt x="5651" y="5992"/>
                  </a:lnTo>
                  <a:lnTo>
                    <a:pt x="6016" y="5627"/>
                  </a:lnTo>
                  <a:lnTo>
                    <a:pt x="6016" y="5627"/>
                  </a:lnTo>
                  <a:lnTo>
                    <a:pt x="6089" y="5554"/>
                  </a:lnTo>
                  <a:lnTo>
                    <a:pt x="6138" y="5456"/>
                  </a:lnTo>
                  <a:lnTo>
                    <a:pt x="6162" y="5359"/>
                  </a:lnTo>
                  <a:lnTo>
                    <a:pt x="6162" y="5286"/>
                  </a:lnTo>
                  <a:lnTo>
                    <a:pt x="6162" y="5188"/>
                  </a:lnTo>
                  <a:lnTo>
                    <a:pt x="6138" y="5091"/>
                  </a:lnTo>
                  <a:lnTo>
                    <a:pt x="6089" y="5018"/>
                  </a:lnTo>
                  <a:lnTo>
                    <a:pt x="6016" y="4921"/>
                  </a:lnTo>
                  <a:lnTo>
                    <a:pt x="1072"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3122148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Shape 418"/>
          <p:cNvSpPr txBox="1">
            <a:spLocks noGrp="1"/>
          </p:cNvSpPr>
          <p:nvPr>
            <p:ph type="title"/>
          </p:nvPr>
        </p:nvSpPr>
        <p:spPr>
          <a:xfrm>
            <a:off x="814275" y="392575"/>
            <a:ext cx="5258400" cy="766200"/>
          </a:xfrm>
          <a:prstGeom prst="rect">
            <a:avLst/>
          </a:prstGeom>
        </p:spPr>
        <p:txBody>
          <a:bodyPr lIns="91425" tIns="91425" rIns="91425" bIns="91425" anchor="ctr" anchorCtr="0">
            <a:noAutofit/>
          </a:bodyPr>
          <a:lstStyle/>
          <a:p>
            <a:pPr lvl="0" rtl="0">
              <a:spcBef>
                <a:spcPts val="0"/>
              </a:spcBef>
              <a:buNone/>
            </a:pPr>
            <a:r>
              <a:rPr lang="el-GR" sz="2800" dirty="0" smtClean="0">
                <a:latin typeface="Calibri" charset="0"/>
                <a:ea typeface="Calibri" charset="0"/>
                <a:cs typeface="Calibri" charset="0"/>
              </a:rPr>
              <a:t>Κλίμακα Ενεργειών</a:t>
            </a:r>
            <a:endParaRPr lang="en" sz="2800" dirty="0">
              <a:latin typeface="Calibri" charset="0"/>
              <a:ea typeface="Calibri" charset="0"/>
              <a:cs typeface="Calibri" charset="0"/>
            </a:endParaRPr>
          </a:p>
        </p:txBody>
      </p:sp>
      <p:sp>
        <p:nvSpPr>
          <p:cNvPr id="419" name="Shape 419"/>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14</a:t>
            </a:fld>
            <a:endParaRPr lang="en"/>
          </a:p>
        </p:txBody>
      </p:sp>
      <p:grpSp>
        <p:nvGrpSpPr>
          <p:cNvPr id="420" name="Shape 420"/>
          <p:cNvGrpSpPr/>
          <p:nvPr/>
        </p:nvGrpSpPr>
        <p:grpSpPr>
          <a:xfrm rot="10800000">
            <a:off x="663005" y="2139702"/>
            <a:ext cx="2867445" cy="1021688"/>
            <a:chOff x="185742" y="1697029"/>
            <a:chExt cx="5165698" cy="1658130"/>
          </a:xfrm>
        </p:grpSpPr>
        <p:sp>
          <p:nvSpPr>
            <p:cNvPr id="421" name="Shape 421"/>
            <p:cNvSpPr/>
            <p:nvPr/>
          </p:nvSpPr>
          <p:spPr>
            <a:xfrm rot="10800000" flipH="1">
              <a:off x="1226054" y="1697029"/>
              <a:ext cx="2893657" cy="1243799"/>
            </a:xfrm>
            <a:prstGeom prst="rect">
              <a:avLst/>
            </a:prstGeom>
            <a:solidFill>
              <a:srgbClr val="C7D3E6"/>
            </a:solidFill>
            <a:ln>
              <a:noFill/>
            </a:ln>
          </p:spPr>
          <p:txBody>
            <a:bodyPr lIns="91425" tIns="91425" rIns="91425" bIns="91425" anchor="ctr" anchorCtr="0">
              <a:noAutofit/>
            </a:bodyPr>
            <a:lstStyle/>
            <a:p>
              <a:pPr lvl="0" algn="ctr" rtl="0">
                <a:spcBef>
                  <a:spcPts val="0"/>
                </a:spcBef>
                <a:buNone/>
              </a:pPr>
              <a:r>
                <a:rPr lang="el-GR" sz="2000" dirty="0" smtClean="0">
                  <a:solidFill>
                    <a:srgbClr val="263248"/>
                  </a:solidFill>
                  <a:latin typeface="Calibri" charset="0"/>
                  <a:ea typeface="Calibri" charset="0"/>
                  <a:cs typeface="Calibri" charset="0"/>
                  <a:sym typeface="Roboto Condensed"/>
                </a:rPr>
                <a:t>Έλεγχος </a:t>
              </a:r>
              <a:endParaRPr lang="en" sz="2000" dirty="0">
                <a:solidFill>
                  <a:srgbClr val="263248"/>
                </a:solidFill>
                <a:latin typeface="Calibri" charset="0"/>
                <a:ea typeface="Calibri" charset="0"/>
                <a:cs typeface="Calibri" charset="0"/>
                <a:sym typeface="Roboto Condensed"/>
              </a:endParaRPr>
            </a:p>
          </p:txBody>
        </p:sp>
        <p:sp>
          <p:nvSpPr>
            <p:cNvPr id="422" name="Shape 422"/>
            <p:cNvSpPr/>
            <p:nvPr/>
          </p:nvSpPr>
          <p:spPr>
            <a:xfrm rot="10800000" flipH="1">
              <a:off x="4107640" y="1697042"/>
              <a:ext cx="1243800" cy="1243800"/>
            </a:xfrm>
            <a:prstGeom prst="rtTriangle">
              <a:avLst/>
            </a:prstGeom>
            <a:solidFill>
              <a:srgbClr val="C7D3E6"/>
            </a:solidFill>
            <a:ln>
              <a:noFill/>
            </a:ln>
          </p:spPr>
          <p:txBody>
            <a:bodyPr lIns="91425" tIns="91425" rIns="91425" bIns="91425" anchor="ctr" anchorCtr="0">
              <a:noAutofit/>
            </a:bodyPr>
            <a:lstStyle/>
            <a:p>
              <a:pPr lvl="0" algn="ctr" rtl="0">
                <a:spcBef>
                  <a:spcPts val="0"/>
                </a:spcBef>
                <a:buNone/>
              </a:pPr>
              <a:endParaRPr sz="2400">
                <a:solidFill>
                  <a:srgbClr val="263248"/>
                </a:solidFill>
                <a:latin typeface="Roboto Condensed"/>
                <a:ea typeface="Roboto Condensed"/>
                <a:cs typeface="Roboto Condensed"/>
                <a:sym typeface="Roboto Condensed"/>
              </a:endParaRPr>
            </a:p>
          </p:txBody>
        </p:sp>
        <p:sp>
          <p:nvSpPr>
            <p:cNvPr id="423" name="Shape 423"/>
            <p:cNvSpPr/>
            <p:nvPr/>
          </p:nvSpPr>
          <p:spPr>
            <a:xfrm flipH="1">
              <a:off x="185742" y="1697042"/>
              <a:ext cx="1243800" cy="1243800"/>
            </a:xfrm>
            <a:prstGeom prst="rtTriangle">
              <a:avLst/>
            </a:prstGeom>
            <a:solidFill>
              <a:srgbClr val="C7D3E6"/>
            </a:solidFill>
            <a:ln>
              <a:noFill/>
            </a:ln>
          </p:spPr>
          <p:txBody>
            <a:bodyPr lIns="91425" tIns="91425" rIns="91425" bIns="91425" anchor="ctr" anchorCtr="0">
              <a:noAutofit/>
            </a:bodyPr>
            <a:lstStyle/>
            <a:p>
              <a:pPr lvl="0" algn="ctr" rtl="0">
                <a:spcBef>
                  <a:spcPts val="0"/>
                </a:spcBef>
                <a:buNone/>
              </a:pPr>
              <a:endParaRPr sz="2400">
                <a:solidFill>
                  <a:srgbClr val="263248"/>
                </a:solidFill>
                <a:latin typeface="Roboto Condensed"/>
                <a:ea typeface="Roboto Condensed"/>
                <a:cs typeface="Roboto Condensed"/>
                <a:sym typeface="Roboto Condensed"/>
              </a:endParaRPr>
            </a:p>
          </p:txBody>
        </p:sp>
        <p:sp>
          <p:nvSpPr>
            <p:cNvPr id="424" name="Shape 424"/>
            <p:cNvSpPr/>
            <p:nvPr/>
          </p:nvSpPr>
          <p:spPr>
            <a:xfrm rot="10800000">
              <a:off x="185747" y="2940859"/>
              <a:ext cx="1243800" cy="414300"/>
            </a:xfrm>
            <a:prstGeom prst="triangle">
              <a:avLst>
                <a:gd name="adj" fmla="val 0"/>
              </a:avLst>
            </a:prstGeom>
            <a:solidFill>
              <a:srgbClr val="92A8C8"/>
            </a:solidFill>
            <a:ln>
              <a:noFill/>
            </a:ln>
          </p:spPr>
          <p:txBody>
            <a:bodyPr lIns="91425" tIns="91425" rIns="91425" bIns="91425" anchor="ctr" anchorCtr="0">
              <a:noAutofit/>
            </a:bodyPr>
            <a:lstStyle/>
            <a:p>
              <a:pPr lvl="0" algn="ctr" rtl="0">
                <a:spcBef>
                  <a:spcPts val="0"/>
                </a:spcBef>
                <a:buNone/>
              </a:pPr>
              <a:endParaRPr sz="2400">
                <a:solidFill>
                  <a:srgbClr val="263248"/>
                </a:solidFill>
                <a:latin typeface="Roboto Condensed"/>
                <a:ea typeface="Roboto Condensed"/>
                <a:cs typeface="Roboto Condensed"/>
                <a:sym typeface="Roboto Condensed"/>
              </a:endParaRPr>
            </a:p>
          </p:txBody>
        </p:sp>
      </p:grpSp>
      <p:grpSp>
        <p:nvGrpSpPr>
          <p:cNvPr id="425" name="Shape 425"/>
          <p:cNvGrpSpPr/>
          <p:nvPr/>
        </p:nvGrpSpPr>
        <p:grpSpPr>
          <a:xfrm rot="10800000">
            <a:off x="2915816" y="2139702"/>
            <a:ext cx="2841465" cy="1021688"/>
            <a:chOff x="185742" y="1697029"/>
            <a:chExt cx="5165697" cy="1658129"/>
          </a:xfrm>
        </p:grpSpPr>
        <p:sp>
          <p:nvSpPr>
            <p:cNvPr id="426" name="Shape 426"/>
            <p:cNvSpPr/>
            <p:nvPr/>
          </p:nvSpPr>
          <p:spPr>
            <a:xfrm rot="10800000" flipH="1">
              <a:off x="1426311" y="1697029"/>
              <a:ext cx="2693400" cy="1243800"/>
            </a:xfrm>
            <a:prstGeom prst="rect">
              <a:avLst/>
            </a:prstGeom>
            <a:solidFill>
              <a:srgbClr val="92A8C8"/>
            </a:solidFill>
            <a:ln>
              <a:noFill/>
            </a:ln>
          </p:spPr>
          <p:txBody>
            <a:bodyPr lIns="91425" tIns="91425" rIns="91425" bIns="91425" anchor="ctr" anchorCtr="0">
              <a:noAutofit/>
            </a:bodyPr>
            <a:lstStyle/>
            <a:p>
              <a:pPr lvl="0" algn="ctr" rtl="0">
                <a:spcBef>
                  <a:spcPts val="0"/>
                </a:spcBef>
                <a:buNone/>
              </a:pPr>
              <a:r>
                <a:rPr lang="el-GR" sz="2000" dirty="0" smtClean="0">
                  <a:solidFill>
                    <a:srgbClr val="263248"/>
                  </a:solidFill>
                  <a:latin typeface="Calibri" charset="0"/>
                  <a:ea typeface="Calibri" charset="0"/>
                  <a:cs typeface="Calibri" charset="0"/>
                  <a:sym typeface="Roboto Condensed"/>
                </a:rPr>
                <a:t>Ανταλλαγή</a:t>
              </a:r>
              <a:endParaRPr lang="en" sz="2000" dirty="0">
                <a:solidFill>
                  <a:srgbClr val="263248"/>
                </a:solidFill>
                <a:latin typeface="Calibri" charset="0"/>
                <a:ea typeface="Calibri" charset="0"/>
                <a:cs typeface="Calibri" charset="0"/>
                <a:sym typeface="Roboto Condensed"/>
              </a:endParaRPr>
            </a:p>
          </p:txBody>
        </p:sp>
        <p:sp>
          <p:nvSpPr>
            <p:cNvPr id="427" name="Shape 427"/>
            <p:cNvSpPr/>
            <p:nvPr/>
          </p:nvSpPr>
          <p:spPr>
            <a:xfrm rot="10800000" flipH="1">
              <a:off x="4107640" y="1697042"/>
              <a:ext cx="1243800" cy="1243800"/>
            </a:xfrm>
            <a:prstGeom prst="rtTriangle">
              <a:avLst/>
            </a:prstGeom>
            <a:solidFill>
              <a:srgbClr val="92A8C8"/>
            </a:solidFill>
            <a:ln>
              <a:noFill/>
            </a:ln>
          </p:spPr>
          <p:txBody>
            <a:bodyPr lIns="91425" tIns="91425" rIns="91425" bIns="91425" anchor="ctr" anchorCtr="0">
              <a:noAutofit/>
            </a:bodyPr>
            <a:lstStyle/>
            <a:p>
              <a:pPr lvl="0" algn="ctr" rtl="0">
                <a:spcBef>
                  <a:spcPts val="0"/>
                </a:spcBef>
                <a:buNone/>
              </a:pPr>
              <a:endParaRPr sz="2400">
                <a:solidFill>
                  <a:srgbClr val="263248"/>
                </a:solidFill>
                <a:latin typeface="Roboto Condensed"/>
                <a:ea typeface="Roboto Condensed"/>
                <a:cs typeface="Roboto Condensed"/>
                <a:sym typeface="Roboto Condensed"/>
              </a:endParaRPr>
            </a:p>
          </p:txBody>
        </p:sp>
        <p:sp>
          <p:nvSpPr>
            <p:cNvPr id="428" name="Shape 428"/>
            <p:cNvSpPr/>
            <p:nvPr/>
          </p:nvSpPr>
          <p:spPr>
            <a:xfrm flipH="1">
              <a:off x="185742" y="1697042"/>
              <a:ext cx="1243800" cy="1243800"/>
            </a:xfrm>
            <a:prstGeom prst="rtTriangle">
              <a:avLst/>
            </a:prstGeom>
            <a:solidFill>
              <a:srgbClr val="92A8C8"/>
            </a:solidFill>
            <a:ln>
              <a:noFill/>
            </a:ln>
          </p:spPr>
          <p:txBody>
            <a:bodyPr lIns="91425" tIns="91425" rIns="91425" bIns="91425" anchor="ctr" anchorCtr="0">
              <a:noAutofit/>
            </a:bodyPr>
            <a:lstStyle/>
            <a:p>
              <a:pPr lvl="0" algn="ctr" rtl="0">
                <a:spcBef>
                  <a:spcPts val="0"/>
                </a:spcBef>
                <a:buNone/>
              </a:pPr>
              <a:endParaRPr sz="2400">
                <a:solidFill>
                  <a:srgbClr val="263248"/>
                </a:solidFill>
                <a:latin typeface="Roboto Condensed"/>
                <a:ea typeface="Roboto Condensed"/>
                <a:cs typeface="Roboto Condensed"/>
                <a:sym typeface="Roboto Condensed"/>
              </a:endParaRPr>
            </a:p>
          </p:txBody>
        </p:sp>
        <p:sp>
          <p:nvSpPr>
            <p:cNvPr id="429" name="Shape 429"/>
            <p:cNvSpPr/>
            <p:nvPr/>
          </p:nvSpPr>
          <p:spPr>
            <a:xfrm rot="10800000">
              <a:off x="185747" y="2940859"/>
              <a:ext cx="1243800" cy="414300"/>
            </a:xfrm>
            <a:prstGeom prst="triangle">
              <a:avLst>
                <a:gd name="adj" fmla="val 0"/>
              </a:avLst>
            </a:prstGeom>
            <a:solidFill>
              <a:srgbClr val="3F5378"/>
            </a:solidFill>
            <a:ln>
              <a:noFill/>
            </a:ln>
          </p:spPr>
          <p:txBody>
            <a:bodyPr lIns="91425" tIns="91425" rIns="91425" bIns="91425" anchor="ctr" anchorCtr="0">
              <a:noAutofit/>
            </a:bodyPr>
            <a:lstStyle/>
            <a:p>
              <a:pPr lvl="0" algn="ctr" rtl="0">
                <a:spcBef>
                  <a:spcPts val="0"/>
                </a:spcBef>
                <a:buNone/>
              </a:pPr>
              <a:endParaRPr sz="2400">
                <a:solidFill>
                  <a:srgbClr val="263248"/>
                </a:solidFill>
                <a:latin typeface="Roboto Condensed"/>
                <a:ea typeface="Roboto Condensed"/>
                <a:cs typeface="Roboto Condensed"/>
                <a:sym typeface="Roboto Condensed"/>
              </a:endParaRPr>
            </a:p>
          </p:txBody>
        </p:sp>
      </p:grpSp>
      <p:grpSp>
        <p:nvGrpSpPr>
          <p:cNvPr id="430" name="Shape 430"/>
          <p:cNvGrpSpPr/>
          <p:nvPr/>
        </p:nvGrpSpPr>
        <p:grpSpPr>
          <a:xfrm rot="10800000">
            <a:off x="5148064" y="2139702"/>
            <a:ext cx="2834110" cy="1021688"/>
            <a:chOff x="185742" y="1697029"/>
            <a:chExt cx="5165697" cy="1658129"/>
          </a:xfrm>
        </p:grpSpPr>
        <p:sp>
          <p:nvSpPr>
            <p:cNvPr id="431" name="Shape 431"/>
            <p:cNvSpPr/>
            <p:nvPr/>
          </p:nvSpPr>
          <p:spPr>
            <a:xfrm rot="10800000" flipH="1">
              <a:off x="1426311" y="1697029"/>
              <a:ext cx="2693400" cy="1243800"/>
            </a:xfrm>
            <a:prstGeom prst="rect">
              <a:avLst/>
            </a:prstGeom>
            <a:solidFill>
              <a:srgbClr val="3F5378"/>
            </a:solidFill>
            <a:ln>
              <a:noFill/>
            </a:ln>
          </p:spPr>
          <p:txBody>
            <a:bodyPr lIns="91425" tIns="91425" rIns="91425" bIns="91425" anchor="ctr" anchorCtr="0">
              <a:noAutofit/>
            </a:bodyPr>
            <a:lstStyle/>
            <a:p>
              <a:pPr lvl="0" algn="ctr" rtl="0">
                <a:spcBef>
                  <a:spcPts val="0"/>
                </a:spcBef>
                <a:buNone/>
              </a:pPr>
              <a:r>
                <a:rPr lang="el-GR" sz="2000" dirty="0" smtClean="0">
                  <a:solidFill>
                    <a:srgbClr val="FFFFFF"/>
                  </a:solidFill>
                  <a:latin typeface="Calibri" charset="0"/>
                  <a:ea typeface="Calibri" charset="0"/>
                  <a:cs typeface="Calibri" charset="0"/>
                  <a:sym typeface="Roboto Condensed"/>
                </a:rPr>
                <a:t>Συμφωνία</a:t>
              </a:r>
              <a:endParaRPr lang="en" sz="2000" dirty="0">
                <a:solidFill>
                  <a:srgbClr val="FFFFFF"/>
                </a:solidFill>
                <a:latin typeface="Calibri" charset="0"/>
                <a:ea typeface="Calibri" charset="0"/>
                <a:cs typeface="Calibri" charset="0"/>
                <a:sym typeface="Roboto Condensed"/>
              </a:endParaRPr>
            </a:p>
          </p:txBody>
        </p:sp>
        <p:sp>
          <p:nvSpPr>
            <p:cNvPr id="432" name="Shape 432"/>
            <p:cNvSpPr/>
            <p:nvPr/>
          </p:nvSpPr>
          <p:spPr>
            <a:xfrm rot="10800000" flipH="1">
              <a:off x="4107640" y="1697042"/>
              <a:ext cx="1243800" cy="1243800"/>
            </a:xfrm>
            <a:prstGeom prst="rtTriangle">
              <a:avLst/>
            </a:prstGeom>
            <a:solidFill>
              <a:srgbClr val="3F5378"/>
            </a:solidFill>
            <a:ln>
              <a:noFill/>
            </a:ln>
          </p:spPr>
          <p:txBody>
            <a:bodyPr lIns="91425" tIns="91425" rIns="91425" bIns="91425" anchor="ctr" anchorCtr="0">
              <a:noAutofit/>
            </a:bodyPr>
            <a:lstStyle/>
            <a:p>
              <a:pPr lvl="0" algn="ctr" rtl="0">
                <a:spcBef>
                  <a:spcPts val="0"/>
                </a:spcBef>
                <a:buNone/>
              </a:pPr>
              <a:endParaRPr sz="2400">
                <a:solidFill>
                  <a:srgbClr val="FFFFFF"/>
                </a:solidFill>
                <a:latin typeface="Roboto Condensed"/>
                <a:ea typeface="Roboto Condensed"/>
                <a:cs typeface="Roboto Condensed"/>
                <a:sym typeface="Roboto Condensed"/>
              </a:endParaRPr>
            </a:p>
          </p:txBody>
        </p:sp>
        <p:sp>
          <p:nvSpPr>
            <p:cNvPr id="433" name="Shape 433"/>
            <p:cNvSpPr/>
            <p:nvPr/>
          </p:nvSpPr>
          <p:spPr>
            <a:xfrm flipH="1">
              <a:off x="185742" y="1697042"/>
              <a:ext cx="1243800" cy="1243800"/>
            </a:xfrm>
            <a:prstGeom prst="rtTriangle">
              <a:avLst/>
            </a:prstGeom>
            <a:solidFill>
              <a:srgbClr val="3F5378"/>
            </a:solidFill>
            <a:ln>
              <a:noFill/>
            </a:ln>
          </p:spPr>
          <p:txBody>
            <a:bodyPr lIns="91425" tIns="91425" rIns="91425" bIns="91425" anchor="ctr" anchorCtr="0">
              <a:noAutofit/>
            </a:bodyPr>
            <a:lstStyle/>
            <a:p>
              <a:pPr lvl="0" algn="ctr" rtl="0">
                <a:spcBef>
                  <a:spcPts val="0"/>
                </a:spcBef>
                <a:buNone/>
              </a:pPr>
              <a:endParaRPr sz="2400">
                <a:solidFill>
                  <a:srgbClr val="FFFFFF"/>
                </a:solidFill>
                <a:latin typeface="Roboto Condensed"/>
                <a:ea typeface="Roboto Condensed"/>
                <a:cs typeface="Roboto Condensed"/>
                <a:sym typeface="Roboto Condensed"/>
              </a:endParaRPr>
            </a:p>
          </p:txBody>
        </p:sp>
        <p:sp>
          <p:nvSpPr>
            <p:cNvPr id="434" name="Shape 434"/>
            <p:cNvSpPr/>
            <p:nvPr/>
          </p:nvSpPr>
          <p:spPr>
            <a:xfrm rot="10800000">
              <a:off x="185747" y="2940859"/>
              <a:ext cx="1243800" cy="414300"/>
            </a:xfrm>
            <a:prstGeom prst="triangle">
              <a:avLst>
                <a:gd name="adj" fmla="val 0"/>
              </a:avLst>
            </a:prstGeom>
            <a:solidFill>
              <a:srgbClr val="263248"/>
            </a:solidFill>
            <a:ln>
              <a:noFill/>
            </a:ln>
          </p:spPr>
          <p:txBody>
            <a:bodyPr lIns="91425" tIns="91425" rIns="91425" bIns="91425" anchor="ctr" anchorCtr="0">
              <a:noAutofit/>
            </a:bodyPr>
            <a:lstStyle/>
            <a:p>
              <a:pPr lvl="0" algn="ctr" rtl="0">
                <a:spcBef>
                  <a:spcPts val="0"/>
                </a:spcBef>
                <a:buNone/>
              </a:pPr>
              <a:endParaRPr sz="2400">
                <a:solidFill>
                  <a:srgbClr val="FFFFFF"/>
                </a:solidFill>
                <a:latin typeface="Roboto Condensed"/>
                <a:ea typeface="Roboto Condensed"/>
                <a:cs typeface="Roboto Condensed"/>
                <a:sym typeface="Roboto Condensed"/>
              </a:endParaRPr>
            </a:p>
          </p:txBody>
        </p:sp>
      </p:grpSp>
      <p:grpSp>
        <p:nvGrpSpPr>
          <p:cNvPr id="435" name="Shape 435"/>
          <p:cNvGrpSpPr/>
          <p:nvPr/>
        </p:nvGrpSpPr>
        <p:grpSpPr>
          <a:xfrm>
            <a:off x="270943" y="629920"/>
            <a:ext cx="392063" cy="291504"/>
            <a:chOff x="5247525" y="3007275"/>
            <a:chExt cx="517575" cy="384825"/>
          </a:xfrm>
        </p:grpSpPr>
        <p:sp>
          <p:nvSpPr>
            <p:cNvPr id="436" name="Shape 436"/>
            <p:cNvSpPr/>
            <p:nvPr/>
          </p:nvSpPr>
          <p:spPr>
            <a:xfrm>
              <a:off x="5247525" y="3007275"/>
              <a:ext cx="348900" cy="348900"/>
            </a:xfrm>
            <a:custGeom>
              <a:avLst/>
              <a:gdLst/>
              <a:ahLst/>
              <a:cxnLst/>
              <a:rect l="0" t="0" r="0" b="0"/>
              <a:pathLst>
                <a:path w="13956" h="13956" fill="none" extrusionOk="0">
                  <a:moveTo>
                    <a:pt x="13323" y="5772"/>
                  </a:moveTo>
                  <a:lnTo>
                    <a:pt x="11861" y="5626"/>
                  </a:lnTo>
                  <a:lnTo>
                    <a:pt x="11861" y="5626"/>
                  </a:lnTo>
                  <a:lnTo>
                    <a:pt x="11788" y="5334"/>
                  </a:lnTo>
                  <a:lnTo>
                    <a:pt x="11667" y="5042"/>
                  </a:lnTo>
                  <a:lnTo>
                    <a:pt x="11545" y="4750"/>
                  </a:lnTo>
                  <a:lnTo>
                    <a:pt x="11399" y="4482"/>
                  </a:lnTo>
                  <a:lnTo>
                    <a:pt x="12300" y="3337"/>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475" y="2558"/>
                  </a:lnTo>
                  <a:lnTo>
                    <a:pt x="9207" y="2411"/>
                  </a:lnTo>
                  <a:lnTo>
                    <a:pt x="8914" y="2290"/>
                  </a:lnTo>
                  <a:lnTo>
                    <a:pt x="8622" y="2168"/>
                  </a:lnTo>
                  <a:lnTo>
                    <a:pt x="8330" y="2070"/>
                  </a:lnTo>
                  <a:lnTo>
                    <a:pt x="8159" y="634"/>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602" y="2070"/>
                  </a:lnTo>
                  <a:lnTo>
                    <a:pt x="5310" y="2168"/>
                  </a:lnTo>
                  <a:lnTo>
                    <a:pt x="5018" y="2290"/>
                  </a:lnTo>
                  <a:lnTo>
                    <a:pt x="4750" y="2411"/>
                  </a:lnTo>
                  <a:lnTo>
                    <a:pt x="4482" y="2558"/>
                  </a:lnTo>
                  <a:lnTo>
                    <a:pt x="3337" y="1656"/>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533" y="4482"/>
                  </a:lnTo>
                  <a:lnTo>
                    <a:pt x="2387" y="4750"/>
                  </a:lnTo>
                  <a:lnTo>
                    <a:pt x="2266" y="5042"/>
                  </a:lnTo>
                  <a:lnTo>
                    <a:pt x="2168" y="5334"/>
                  </a:lnTo>
                  <a:lnTo>
                    <a:pt x="2071" y="5626"/>
                  </a:lnTo>
                  <a:lnTo>
                    <a:pt x="634" y="5772"/>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071" y="8354"/>
                  </a:lnTo>
                  <a:lnTo>
                    <a:pt x="2168" y="8646"/>
                  </a:lnTo>
                  <a:lnTo>
                    <a:pt x="2266" y="8914"/>
                  </a:lnTo>
                  <a:lnTo>
                    <a:pt x="2387" y="9206"/>
                  </a:lnTo>
                  <a:lnTo>
                    <a:pt x="2533" y="9474"/>
                  </a:lnTo>
                  <a:lnTo>
                    <a:pt x="1632" y="10619"/>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482" y="11423"/>
                  </a:lnTo>
                  <a:lnTo>
                    <a:pt x="4750" y="11545"/>
                  </a:lnTo>
                  <a:lnTo>
                    <a:pt x="5018" y="11691"/>
                  </a:lnTo>
                  <a:lnTo>
                    <a:pt x="5310" y="11788"/>
                  </a:lnTo>
                  <a:lnTo>
                    <a:pt x="5602" y="11886"/>
                  </a:lnTo>
                  <a:lnTo>
                    <a:pt x="5773" y="13322"/>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330" y="11886"/>
                  </a:lnTo>
                  <a:lnTo>
                    <a:pt x="8622" y="11788"/>
                  </a:lnTo>
                  <a:lnTo>
                    <a:pt x="8914" y="11691"/>
                  </a:lnTo>
                  <a:lnTo>
                    <a:pt x="9207" y="11545"/>
                  </a:lnTo>
                  <a:lnTo>
                    <a:pt x="9475" y="11423"/>
                  </a:lnTo>
                  <a:lnTo>
                    <a:pt x="10619" y="12324"/>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399" y="9474"/>
                  </a:lnTo>
                  <a:lnTo>
                    <a:pt x="11545" y="9206"/>
                  </a:lnTo>
                  <a:lnTo>
                    <a:pt x="11667" y="8914"/>
                  </a:lnTo>
                  <a:lnTo>
                    <a:pt x="11788" y="8646"/>
                  </a:lnTo>
                  <a:lnTo>
                    <a:pt x="11861" y="8354"/>
                  </a:lnTo>
                  <a:lnTo>
                    <a:pt x="13323" y="818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56" y="6503"/>
                  </a:lnTo>
                  <a:lnTo>
                    <a:pt x="13932" y="6381"/>
                  </a:lnTo>
                  <a:lnTo>
                    <a:pt x="13907" y="6235"/>
                  </a:lnTo>
                  <a:lnTo>
                    <a:pt x="13834" y="6138"/>
                  </a:lnTo>
                  <a:lnTo>
                    <a:pt x="13761" y="6016"/>
                  </a:lnTo>
                  <a:lnTo>
                    <a:pt x="13664" y="5943"/>
                  </a:lnTo>
                  <a:lnTo>
                    <a:pt x="13566" y="5870"/>
                  </a:lnTo>
                  <a:lnTo>
                    <a:pt x="13444" y="5821"/>
                  </a:lnTo>
                  <a:lnTo>
                    <a:pt x="13323" y="5772"/>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lnTo>
                    <a:pt x="8573" y="8598"/>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37" name="Shape 437"/>
            <p:cNvSpPr/>
            <p:nvPr/>
          </p:nvSpPr>
          <p:spPr>
            <a:xfrm>
              <a:off x="5566575" y="3193575"/>
              <a:ext cx="198525" cy="198525"/>
            </a:xfrm>
            <a:custGeom>
              <a:avLst/>
              <a:gdLst/>
              <a:ahLst/>
              <a:cxnLst/>
              <a:rect l="0" t="0" r="0" b="0"/>
              <a:pathLst>
                <a:path w="7941" h="7941" fill="none" extrusionOk="0">
                  <a:moveTo>
                    <a:pt x="7258" y="2144"/>
                  </a:moveTo>
                  <a:lnTo>
                    <a:pt x="6138" y="2388"/>
                  </a:lnTo>
                  <a:lnTo>
                    <a:pt x="6138" y="2388"/>
                  </a:lnTo>
                  <a:lnTo>
                    <a:pt x="6016" y="2217"/>
                  </a:lnTo>
                  <a:lnTo>
                    <a:pt x="5870" y="2071"/>
                  </a:lnTo>
                  <a:lnTo>
                    <a:pt x="6260" y="975"/>
                  </a:lnTo>
                  <a:lnTo>
                    <a:pt x="6260" y="975"/>
                  </a:lnTo>
                  <a:lnTo>
                    <a:pt x="6284" y="902"/>
                  </a:lnTo>
                  <a:lnTo>
                    <a:pt x="6284" y="829"/>
                  </a:lnTo>
                  <a:lnTo>
                    <a:pt x="6260" y="683"/>
                  </a:lnTo>
                  <a:lnTo>
                    <a:pt x="6162" y="561"/>
                  </a:lnTo>
                  <a:lnTo>
                    <a:pt x="6114" y="488"/>
                  </a:lnTo>
                  <a:lnTo>
                    <a:pt x="6065" y="464"/>
                  </a:lnTo>
                  <a:lnTo>
                    <a:pt x="5553" y="196"/>
                  </a:lnTo>
                  <a:lnTo>
                    <a:pt x="5553" y="196"/>
                  </a:lnTo>
                  <a:lnTo>
                    <a:pt x="5480" y="171"/>
                  </a:lnTo>
                  <a:lnTo>
                    <a:pt x="5407" y="171"/>
                  </a:lnTo>
                  <a:lnTo>
                    <a:pt x="5261" y="171"/>
                  </a:lnTo>
                  <a:lnTo>
                    <a:pt x="5115" y="244"/>
                  </a:lnTo>
                  <a:lnTo>
                    <a:pt x="5066" y="293"/>
                  </a:lnTo>
                  <a:lnTo>
                    <a:pt x="5018" y="342"/>
                  </a:lnTo>
                  <a:lnTo>
                    <a:pt x="4384" y="1316"/>
                  </a:lnTo>
                  <a:lnTo>
                    <a:pt x="4384" y="1316"/>
                  </a:lnTo>
                  <a:lnTo>
                    <a:pt x="4165" y="1292"/>
                  </a:lnTo>
                  <a:lnTo>
                    <a:pt x="3970" y="1292"/>
                  </a:lnTo>
                  <a:lnTo>
                    <a:pt x="3483" y="244"/>
                  </a:lnTo>
                  <a:lnTo>
                    <a:pt x="3483" y="244"/>
                  </a:lnTo>
                  <a:lnTo>
                    <a:pt x="3435" y="171"/>
                  </a:lnTo>
                  <a:lnTo>
                    <a:pt x="3386" y="123"/>
                  </a:lnTo>
                  <a:lnTo>
                    <a:pt x="3264" y="50"/>
                  </a:lnTo>
                  <a:lnTo>
                    <a:pt x="3118" y="1"/>
                  </a:lnTo>
                  <a:lnTo>
                    <a:pt x="3045" y="1"/>
                  </a:lnTo>
                  <a:lnTo>
                    <a:pt x="2972" y="25"/>
                  </a:lnTo>
                  <a:lnTo>
                    <a:pt x="2436" y="196"/>
                  </a:lnTo>
                  <a:lnTo>
                    <a:pt x="2436" y="196"/>
                  </a:lnTo>
                  <a:lnTo>
                    <a:pt x="2363" y="220"/>
                  </a:lnTo>
                  <a:lnTo>
                    <a:pt x="2290" y="269"/>
                  </a:lnTo>
                  <a:lnTo>
                    <a:pt x="2192" y="391"/>
                  </a:lnTo>
                  <a:lnTo>
                    <a:pt x="2144" y="537"/>
                  </a:lnTo>
                  <a:lnTo>
                    <a:pt x="2144" y="610"/>
                  </a:lnTo>
                  <a:lnTo>
                    <a:pt x="2144" y="683"/>
                  </a:lnTo>
                  <a:lnTo>
                    <a:pt x="2387" y="1828"/>
                  </a:lnTo>
                  <a:lnTo>
                    <a:pt x="2387" y="1828"/>
                  </a:lnTo>
                  <a:lnTo>
                    <a:pt x="2217" y="1949"/>
                  </a:lnTo>
                  <a:lnTo>
                    <a:pt x="2071" y="2095"/>
                  </a:lnTo>
                  <a:lnTo>
                    <a:pt x="999" y="1681"/>
                  </a:lnTo>
                  <a:lnTo>
                    <a:pt x="999" y="1681"/>
                  </a:lnTo>
                  <a:lnTo>
                    <a:pt x="926" y="1681"/>
                  </a:lnTo>
                  <a:lnTo>
                    <a:pt x="829" y="1657"/>
                  </a:lnTo>
                  <a:lnTo>
                    <a:pt x="682" y="1706"/>
                  </a:lnTo>
                  <a:lnTo>
                    <a:pt x="561" y="1779"/>
                  </a:lnTo>
                  <a:lnTo>
                    <a:pt x="512" y="1828"/>
                  </a:lnTo>
                  <a:lnTo>
                    <a:pt x="463" y="1901"/>
                  </a:lnTo>
                  <a:lnTo>
                    <a:pt x="220" y="2388"/>
                  </a:lnTo>
                  <a:lnTo>
                    <a:pt x="220" y="2388"/>
                  </a:lnTo>
                  <a:lnTo>
                    <a:pt x="195" y="2461"/>
                  </a:lnTo>
                  <a:lnTo>
                    <a:pt x="171" y="2534"/>
                  </a:lnTo>
                  <a:lnTo>
                    <a:pt x="195" y="2704"/>
                  </a:lnTo>
                  <a:lnTo>
                    <a:pt x="244" y="2826"/>
                  </a:lnTo>
                  <a:lnTo>
                    <a:pt x="293" y="2899"/>
                  </a:lnTo>
                  <a:lnTo>
                    <a:pt x="366" y="2948"/>
                  </a:lnTo>
                  <a:lnTo>
                    <a:pt x="1340" y="3581"/>
                  </a:lnTo>
                  <a:lnTo>
                    <a:pt x="1340" y="3581"/>
                  </a:lnTo>
                  <a:lnTo>
                    <a:pt x="1316" y="3776"/>
                  </a:lnTo>
                  <a:lnTo>
                    <a:pt x="1291" y="3995"/>
                  </a:lnTo>
                  <a:lnTo>
                    <a:pt x="244" y="4482"/>
                  </a:lnTo>
                  <a:lnTo>
                    <a:pt x="244" y="4482"/>
                  </a:lnTo>
                  <a:lnTo>
                    <a:pt x="195" y="4507"/>
                  </a:lnTo>
                  <a:lnTo>
                    <a:pt x="122" y="4555"/>
                  </a:lnTo>
                  <a:lnTo>
                    <a:pt x="49" y="4701"/>
                  </a:lnTo>
                  <a:lnTo>
                    <a:pt x="0" y="4848"/>
                  </a:lnTo>
                  <a:lnTo>
                    <a:pt x="25" y="4921"/>
                  </a:lnTo>
                  <a:lnTo>
                    <a:pt x="25" y="4994"/>
                  </a:lnTo>
                  <a:lnTo>
                    <a:pt x="220" y="5530"/>
                  </a:lnTo>
                  <a:lnTo>
                    <a:pt x="220" y="5530"/>
                  </a:lnTo>
                  <a:lnTo>
                    <a:pt x="244" y="5578"/>
                  </a:lnTo>
                  <a:lnTo>
                    <a:pt x="293" y="5651"/>
                  </a:lnTo>
                  <a:lnTo>
                    <a:pt x="390" y="5749"/>
                  </a:lnTo>
                  <a:lnTo>
                    <a:pt x="536" y="5797"/>
                  </a:lnTo>
                  <a:lnTo>
                    <a:pt x="609" y="5797"/>
                  </a:lnTo>
                  <a:lnTo>
                    <a:pt x="682" y="5797"/>
                  </a:lnTo>
                  <a:lnTo>
                    <a:pt x="1827" y="5554"/>
                  </a:lnTo>
                  <a:lnTo>
                    <a:pt x="1827" y="5554"/>
                  </a:lnTo>
                  <a:lnTo>
                    <a:pt x="1949" y="5724"/>
                  </a:lnTo>
                  <a:lnTo>
                    <a:pt x="2095" y="5870"/>
                  </a:lnTo>
                  <a:lnTo>
                    <a:pt x="1705" y="6966"/>
                  </a:lnTo>
                  <a:lnTo>
                    <a:pt x="1705" y="6966"/>
                  </a:lnTo>
                  <a:lnTo>
                    <a:pt x="1681" y="7040"/>
                  </a:lnTo>
                  <a:lnTo>
                    <a:pt x="1681" y="7113"/>
                  </a:lnTo>
                  <a:lnTo>
                    <a:pt x="1705" y="7259"/>
                  </a:lnTo>
                  <a:lnTo>
                    <a:pt x="1778" y="7380"/>
                  </a:lnTo>
                  <a:lnTo>
                    <a:pt x="1851" y="7429"/>
                  </a:lnTo>
                  <a:lnTo>
                    <a:pt x="1900" y="7478"/>
                  </a:lnTo>
                  <a:lnTo>
                    <a:pt x="2412" y="7721"/>
                  </a:lnTo>
                  <a:lnTo>
                    <a:pt x="2412" y="7721"/>
                  </a:lnTo>
                  <a:lnTo>
                    <a:pt x="2485" y="7770"/>
                  </a:lnTo>
                  <a:lnTo>
                    <a:pt x="2558" y="7770"/>
                  </a:lnTo>
                  <a:lnTo>
                    <a:pt x="2704" y="7770"/>
                  </a:lnTo>
                  <a:lnTo>
                    <a:pt x="2850" y="7697"/>
                  </a:lnTo>
                  <a:lnTo>
                    <a:pt x="2899" y="7648"/>
                  </a:lnTo>
                  <a:lnTo>
                    <a:pt x="2947" y="7600"/>
                  </a:lnTo>
                  <a:lnTo>
                    <a:pt x="3581" y="6625"/>
                  </a:lnTo>
                  <a:lnTo>
                    <a:pt x="3581" y="6625"/>
                  </a:lnTo>
                  <a:lnTo>
                    <a:pt x="3800" y="6650"/>
                  </a:lnTo>
                  <a:lnTo>
                    <a:pt x="3995" y="6650"/>
                  </a:lnTo>
                  <a:lnTo>
                    <a:pt x="4482" y="7697"/>
                  </a:lnTo>
                  <a:lnTo>
                    <a:pt x="4482" y="7697"/>
                  </a:lnTo>
                  <a:lnTo>
                    <a:pt x="4531" y="7770"/>
                  </a:lnTo>
                  <a:lnTo>
                    <a:pt x="4579" y="7819"/>
                  </a:lnTo>
                  <a:lnTo>
                    <a:pt x="4701" y="7892"/>
                  </a:lnTo>
                  <a:lnTo>
                    <a:pt x="4847" y="7941"/>
                  </a:lnTo>
                  <a:lnTo>
                    <a:pt x="4920" y="7941"/>
                  </a:lnTo>
                  <a:lnTo>
                    <a:pt x="4993" y="7916"/>
                  </a:lnTo>
                  <a:lnTo>
                    <a:pt x="5529" y="7746"/>
                  </a:lnTo>
                  <a:lnTo>
                    <a:pt x="5529" y="7746"/>
                  </a:lnTo>
                  <a:lnTo>
                    <a:pt x="5602" y="7721"/>
                  </a:lnTo>
                  <a:lnTo>
                    <a:pt x="5651" y="7673"/>
                  </a:lnTo>
                  <a:lnTo>
                    <a:pt x="5748" y="7551"/>
                  </a:lnTo>
                  <a:lnTo>
                    <a:pt x="5821" y="7405"/>
                  </a:lnTo>
                  <a:lnTo>
                    <a:pt x="5821" y="7332"/>
                  </a:lnTo>
                  <a:lnTo>
                    <a:pt x="5821" y="7259"/>
                  </a:lnTo>
                  <a:lnTo>
                    <a:pt x="5578" y="6114"/>
                  </a:lnTo>
                  <a:lnTo>
                    <a:pt x="5578" y="6114"/>
                  </a:lnTo>
                  <a:lnTo>
                    <a:pt x="5724" y="5992"/>
                  </a:lnTo>
                  <a:lnTo>
                    <a:pt x="5894" y="5846"/>
                  </a:lnTo>
                  <a:lnTo>
                    <a:pt x="6966" y="6260"/>
                  </a:lnTo>
                  <a:lnTo>
                    <a:pt x="6966" y="6260"/>
                  </a:lnTo>
                  <a:lnTo>
                    <a:pt x="7039" y="6260"/>
                  </a:lnTo>
                  <a:lnTo>
                    <a:pt x="7112" y="6285"/>
                  </a:lnTo>
                  <a:lnTo>
                    <a:pt x="7258" y="6236"/>
                  </a:lnTo>
                  <a:lnTo>
                    <a:pt x="7404" y="6163"/>
                  </a:lnTo>
                  <a:lnTo>
                    <a:pt x="7453" y="6114"/>
                  </a:lnTo>
                  <a:lnTo>
                    <a:pt x="7502" y="6041"/>
                  </a:lnTo>
                  <a:lnTo>
                    <a:pt x="7745" y="5530"/>
                  </a:lnTo>
                  <a:lnTo>
                    <a:pt x="7745" y="5530"/>
                  </a:lnTo>
                  <a:lnTo>
                    <a:pt x="7770" y="5481"/>
                  </a:lnTo>
                  <a:lnTo>
                    <a:pt x="7794" y="5383"/>
                  </a:lnTo>
                  <a:lnTo>
                    <a:pt x="7770" y="5237"/>
                  </a:lnTo>
                  <a:lnTo>
                    <a:pt x="7697" y="5115"/>
                  </a:lnTo>
                  <a:lnTo>
                    <a:pt x="7648" y="5042"/>
                  </a:lnTo>
                  <a:lnTo>
                    <a:pt x="7599" y="4994"/>
                  </a:lnTo>
                  <a:lnTo>
                    <a:pt x="6625" y="4360"/>
                  </a:lnTo>
                  <a:lnTo>
                    <a:pt x="6625" y="4360"/>
                  </a:lnTo>
                  <a:lnTo>
                    <a:pt x="6649" y="4166"/>
                  </a:lnTo>
                  <a:lnTo>
                    <a:pt x="6649" y="3946"/>
                  </a:lnTo>
                  <a:lnTo>
                    <a:pt x="7697" y="3459"/>
                  </a:lnTo>
                  <a:lnTo>
                    <a:pt x="7697" y="3459"/>
                  </a:lnTo>
                  <a:lnTo>
                    <a:pt x="7770" y="3435"/>
                  </a:lnTo>
                  <a:lnTo>
                    <a:pt x="7843" y="3386"/>
                  </a:lnTo>
                  <a:lnTo>
                    <a:pt x="7916" y="3240"/>
                  </a:lnTo>
                  <a:lnTo>
                    <a:pt x="7940" y="3094"/>
                  </a:lnTo>
                  <a:lnTo>
                    <a:pt x="7940" y="3021"/>
                  </a:lnTo>
                  <a:lnTo>
                    <a:pt x="7940" y="2948"/>
                  </a:lnTo>
                  <a:lnTo>
                    <a:pt x="7745" y="2412"/>
                  </a:lnTo>
                  <a:lnTo>
                    <a:pt x="7745" y="2412"/>
                  </a:lnTo>
                  <a:lnTo>
                    <a:pt x="7721" y="2339"/>
                  </a:lnTo>
                  <a:lnTo>
                    <a:pt x="7672" y="2290"/>
                  </a:lnTo>
                  <a:lnTo>
                    <a:pt x="7551" y="2193"/>
                  </a:lnTo>
                  <a:lnTo>
                    <a:pt x="7429" y="2144"/>
                  </a:lnTo>
                  <a:lnTo>
                    <a:pt x="7356" y="2144"/>
                  </a:lnTo>
                  <a:lnTo>
                    <a:pt x="7258"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lnTo>
                    <a:pt x="5480" y="4726"/>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grpSp>
        <p:nvGrpSpPr>
          <p:cNvPr id="389" name="Shape 389"/>
          <p:cNvGrpSpPr/>
          <p:nvPr/>
        </p:nvGrpSpPr>
        <p:grpSpPr>
          <a:xfrm>
            <a:off x="2053392" y="2059370"/>
            <a:ext cx="5043756" cy="907707"/>
            <a:chOff x="-1535283" y="1287959"/>
            <a:chExt cx="11486579" cy="2067200"/>
          </a:xfrm>
        </p:grpSpPr>
        <p:sp>
          <p:nvSpPr>
            <p:cNvPr id="390" name="Shape 390"/>
            <p:cNvSpPr/>
            <p:nvPr/>
          </p:nvSpPr>
          <p:spPr>
            <a:xfrm>
              <a:off x="8699476" y="1287959"/>
              <a:ext cx="1243800" cy="414299"/>
            </a:xfrm>
            <a:prstGeom prst="triangle">
              <a:avLst>
                <a:gd name="adj" fmla="val 0"/>
              </a:avLst>
            </a:prstGeom>
            <a:solidFill>
              <a:srgbClr val="D26F00"/>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391" name="Shape 391"/>
            <p:cNvSpPr/>
            <p:nvPr/>
          </p:nvSpPr>
          <p:spPr>
            <a:xfrm rot="10800000" flipH="1">
              <a:off x="-308909" y="1697038"/>
              <a:ext cx="9030600" cy="1243800"/>
            </a:xfrm>
            <a:prstGeom prst="rect">
              <a:avLst/>
            </a:prstGeom>
            <a:solidFill>
              <a:srgbClr val="FF9800"/>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392" name="Shape 392"/>
            <p:cNvSpPr/>
            <p:nvPr/>
          </p:nvSpPr>
          <p:spPr>
            <a:xfrm rot="10800000" flipH="1">
              <a:off x="8707495" y="1697042"/>
              <a:ext cx="1243800" cy="1243800"/>
            </a:xfrm>
            <a:prstGeom prst="rtTriangle">
              <a:avLst/>
            </a:prstGeom>
            <a:solidFill>
              <a:srgbClr val="FF9800"/>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393" name="Shape 393"/>
            <p:cNvSpPr/>
            <p:nvPr/>
          </p:nvSpPr>
          <p:spPr>
            <a:xfrm flipH="1">
              <a:off x="-1535283" y="1697042"/>
              <a:ext cx="1243800" cy="1243800"/>
            </a:xfrm>
            <a:prstGeom prst="rtTriangle">
              <a:avLst/>
            </a:prstGeom>
            <a:solidFill>
              <a:srgbClr val="FF9800"/>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394" name="Shape 394"/>
            <p:cNvSpPr/>
            <p:nvPr/>
          </p:nvSpPr>
          <p:spPr>
            <a:xfrm rot="10800000">
              <a:off x="-1535278" y="2940859"/>
              <a:ext cx="1243800" cy="414300"/>
            </a:xfrm>
            <a:prstGeom prst="triangle">
              <a:avLst>
                <a:gd name="adj" fmla="val 0"/>
              </a:avLst>
            </a:prstGeom>
            <a:solidFill>
              <a:srgbClr val="D26F00"/>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395" name="Shape 395"/>
          <p:cNvGrpSpPr/>
          <p:nvPr/>
        </p:nvGrpSpPr>
        <p:grpSpPr>
          <a:xfrm>
            <a:off x="2053392" y="3507170"/>
            <a:ext cx="5043756" cy="907707"/>
            <a:chOff x="-1535283" y="1287959"/>
            <a:chExt cx="11486579" cy="2067200"/>
          </a:xfrm>
        </p:grpSpPr>
        <p:sp>
          <p:nvSpPr>
            <p:cNvPr id="396" name="Shape 396"/>
            <p:cNvSpPr/>
            <p:nvPr/>
          </p:nvSpPr>
          <p:spPr>
            <a:xfrm>
              <a:off x="8699476" y="1287959"/>
              <a:ext cx="1243800" cy="414299"/>
            </a:xfrm>
            <a:prstGeom prst="triangle">
              <a:avLst>
                <a:gd name="adj" fmla="val 0"/>
              </a:avLst>
            </a:prstGeom>
            <a:solidFill>
              <a:srgbClr val="D26F00"/>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397" name="Shape 397"/>
            <p:cNvSpPr/>
            <p:nvPr/>
          </p:nvSpPr>
          <p:spPr>
            <a:xfrm rot="10800000" flipH="1">
              <a:off x="-308909" y="1697038"/>
              <a:ext cx="9030600" cy="1243800"/>
            </a:xfrm>
            <a:prstGeom prst="rect">
              <a:avLst/>
            </a:prstGeom>
            <a:solidFill>
              <a:srgbClr val="FF9800"/>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398" name="Shape 398"/>
            <p:cNvSpPr/>
            <p:nvPr/>
          </p:nvSpPr>
          <p:spPr>
            <a:xfrm rot="10800000" flipH="1">
              <a:off x="8707495" y="1697042"/>
              <a:ext cx="1243800" cy="1243800"/>
            </a:xfrm>
            <a:prstGeom prst="rtTriangle">
              <a:avLst/>
            </a:prstGeom>
            <a:solidFill>
              <a:srgbClr val="FF9800"/>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399" name="Shape 399"/>
            <p:cNvSpPr/>
            <p:nvPr/>
          </p:nvSpPr>
          <p:spPr>
            <a:xfrm flipH="1">
              <a:off x="-1535283" y="1697042"/>
              <a:ext cx="1243800" cy="1243800"/>
            </a:xfrm>
            <a:prstGeom prst="rtTriangle">
              <a:avLst/>
            </a:prstGeom>
            <a:solidFill>
              <a:srgbClr val="FF9800"/>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400" name="Shape 400"/>
            <p:cNvSpPr/>
            <p:nvPr/>
          </p:nvSpPr>
          <p:spPr>
            <a:xfrm rot="10800000">
              <a:off x="-1535278" y="2940859"/>
              <a:ext cx="1243800" cy="414300"/>
            </a:xfrm>
            <a:prstGeom prst="triangle">
              <a:avLst>
                <a:gd name="adj" fmla="val 0"/>
              </a:avLst>
            </a:prstGeom>
            <a:solidFill>
              <a:srgbClr val="D26F00"/>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grpSp>
        <p:nvGrpSpPr>
          <p:cNvPr id="401" name="Shape 401"/>
          <p:cNvGrpSpPr/>
          <p:nvPr/>
        </p:nvGrpSpPr>
        <p:grpSpPr>
          <a:xfrm>
            <a:off x="2053392" y="611570"/>
            <a:ext cx="5043756" cy="907707"/>
            <a:chOff x="-1535283" y="1287959"/>
            <a:chExt cx="11486579" cy="2067200"/>
          </a:xfrm>
        </p:grpSpPr>
        <p:sp>
          <p:nvSpPr>
            <p:cNvPr id="402" name="Shape 402"/>
            <p:cNvSpPr/>
            <p:nvPr/>
          </p:nvSpPr>
          <p:spPr>
            <a:xfrm>
              <a:off x="8699476" y="1287959"/>
              <a:ext cx="1243800" cy="414299"/>
            </a:xfrm>
            <a:prstGeom prst="triangle">
              <a:avLst>
                <a:gd name="adj" fmla="val 0"/>
              </a:avLst>
            </a:prstGeom>
            <a:solidFill>
              <a:srgbClr val="D26F00"/>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403" name="Shape 403"/>
            <p:cNvSpPr/>
            <p:nvPr/>
          </p:nvSpPr>
          <p:spPr>
            <a:xfrm rot="10800000" flipH="1">
              <a:off x="-308909" y="1697038"/>
              <a:ext cx="9030600" cy="1243800"/>
            </a:xfrm>
            <a:prstGeom prst="rect">
              <a:avLst/>
            </a:prstGeom>
            <a:solidFill>
              <a:srgbClr val="FF9800"/>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404" name="Shape 404"/>
            <p:cNvSpPr/>
            <p:nvPr/>
          </p:nvSpPr>
          <p:spPr>
            <a:xfrm rot="10800000" flipH="1">
              <a:off x="8707495" y="1697042"/>
              <a:ext cx="1243800" cy="1243800"/>
            </a:xfrm>
            <a:prstGeom prst="rtTriangle">
              <a:avLst/>
            </a:prstGeom>
            <a:solidFill>
              <a:srgbClr val="FF9800"/>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405" name="Shape 405"/>
            <p:cNvSpPr/>
            <p:nvPr/>
          </p:nvSpPr>
          <p:spPr>
            <a:xfrm flipH="1">
              <a:off x="-1535283" y="1697042"/>
              <a:ext cx="1243800" cy="1243800"/>
            </a:xfrm>
            <a:prstGeom prst="rtTriangle">
              <a:avLst/>
            </a:prstGeom>
            <a:solidFill>
              <a:srgbClr val="FF9800"/>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sp>
          <p:nvSpPr>
            <p:cNvPr id="406" name="Shape 406"/>
            <p:cNvSpPr/>
            <p:nvPr/>
          </p:nvSpPr>
          <p:spPr>
            <a:xfrm rot="10800000">
              <a:off x="-1535278" y="2940859"/>
              <a:ext cx="1243800" cy="414300"/>
            </a:xfrm>
            <a:prstGeom prst="triangle">
              <a:avLst>
                <a:gd name="adj" fmla="val 0"/>
              </a:avLst>
            </a:prstGeom>
            <a:solidFill>
              <a:srgbClr val="D26F00"/>
            </a:solidFill>
            <a:ln>
              <a:noFill/>
            </a:ln>
          </p:spPr>
          <p:txBody>
            <a:bodyPr lIns="91425" tIns="91425" rIns="91425" bIns="91425" anchor="ctr" anchorCtr="0">
              <a:noAutofit/>
            </a:bodyPr>
            <a:lstStyle/>
            <a:p>
              <a:pPr lvl="0" rtl="0">
                <a:spcBef>
                  <a:spcPts val="0"/>
                </a:spcBef>
                <a:buNone/>
              </a:pPr>
              <a:endParaRPr>
                <a:latin typeface="Arvo"/>
                <a:ea typeface="Arvo"/>
                <a:cs typeface="Arvo"/>
                <a:sym typeface="Arvo"/>
              </a:endParaRPr>
            </a:p>
          </p:txBody>
        </p:sp>
      </p:grpSp>
      <p:sp>
        <p:nvSpPr>
          <p:cNvPr id="407" name="Shape 407"/>
          <p:cNvSpPr txBox="1">
            <a:spLocks noGrp="1"/>
          </p:cNvSpPr>
          <p:nvPr>
            <p:ph type="ctrTitle" idx="4294967295"/>
          </p:nvPr>
        </p:nvSpPr>
        <p:spPr>
          <a:xfrm>
            <a:off x="2613475" y="800400"/>
            <a:ext cx="3917100" cy="534600"/>
          </a:xfrm>
          <a:prstGeom prst="rect">
            <a:avLst/>
          </a:prstGeom>
        </p:spPr>
        <p:txBody>
          <a:bodyPr lIns="91425" tIns="91425" rIns="91425" bIns="91425" anchor="ctr" anchorCtr="0">
            <a:noAutofit/>
          </a:bodyPr>
          <a:lstStyle/>
          <a:p>
            <a:pPr lvl="0" algn="ctr" rtl="0">
              <a:spcBef>
                <a:spcPts val="0"/>
              </a:spcBef>
              <a:buNone/>
            </a:pPr>
            <a:r>
              <a:rPr lang="el-GR" sz="3000" dirty="0" smtClean="0">
                <a:latin typeface="Calibri" charset="0"/>
                <a:ea typeface="Calibri" charset="0"/>
                <a:cs typeface="Calibri" charset="0"/>
              </a:rPr>
              <a:t>Έναρξη</a:t>
            </a:r>
            <a:endParaRPr lang="en" sz="3000" dirty="0">
              <a:latin typeface="Calibri" charset="0"/>
              <a:ea typeface="Calibri" charset="0"/>
              <a:cs typeface="Calibri" charset="0"/>
            </a:endParaRPr>
          </a:p>
        </p:txBody>
      </p:sp>
      <p:sp>
        <p:nvSpPr>
          <p:cNvPr id="408" name="Shape 408"/>
          <p:cNvSpPr txBox="1">
            <a:spLocks noGrp="1"/>
          </p:cNvSpPr>
          <p:nvPr>
            <p:ph type="subTitle" idx="4294967295"/>
          </p:nvPr>
        </p:nvSpPr>
        <p:spPr>
          <a:xfrm>
            <a:off x="2613475" y="1335107"/>
            <a:ext cx="3917100" cy="463200"/>
          </a:xfrm>
          <a:prstGeom prst="rect">
            <a:avLst/>
          </a:prstGeom>
        </p:spPr>
        <p:txBody>
          <a:bodyPr lIns="91425" tIns="91425" rIns="91425" bIns="91425" anchor="ctr" anchorCtr="0">
            <a:noAutofit/>
          </a:bodyPr>
          <a:lstStyle/>
          <a:p>
            <a:pPr lvl="0" algn="ctr" rtl="0">
              <a:spcBef>
                <a:spcPts val="0"/>
              </a:spcBef>
              <a:buNone/>
            </a:pPr>
            <a:r>
              <a:rPr lang="el-GR" sz="1800" dirty="0" smtClean="0">
                <a:solidFill>
                  <a:srgbClr val="3F5378"/>
                </a:solidFill>
                <a:latin typeface="Calibri" charset="0"/>
                <a:ea typeface="Calibri" charset="0"/>
                <a:cs typeface="Calibri" charset="0"/>
              </a:rPr>
              <a:t>Πληρότητα αιτήσεως</a:t>
            </a:r>
            <a:endParaRPr lang="en" sz="1800" dirty="0">
              <a:solidFill>
                <a:srgbClr val="3F5378"/>
              </a:solidFill>
              <a:latin typeface="Calibri" charset="0"/>
              <a:ea typeface="Calibri" charset="0"/>
              <a:cs typeface="Calibri" charset="0"/>
            </a:endParaRPr>
          </a:p>
        </p:txBody>
      </p:sp>
      <p:sp>
        <p:nvSpPr>
          <p:cNvPr id="409" name="Shape 409"/>
          <p:cNvSpPr txBox="1">
            <a:spLocks noGrp="1"/>
          </p:cNvSpPr>
          <p:nvPr>
            <p:ph type="ctrTitle" idx="4294967295"/>
          </p:nvPr>
        </p:nvSpPr>
        <p:spPr>
          <a:xfrm>
            <a:off x="2613475" y="3693600"/>
            <a:ext cx="3917100" cy="534600"/>
          </a:xfrm>
          <a:prstGeom prst="rect">
            <a:avLst/>
          </a:prstGeom>
        </p:spPr>
        <p:txBody>
          <a:bodyPr lIns="91425" tIns="91425" rIns="91425" bIns="91425" anchor="ctr" anchorCtr="0">
            <a:noAutofit/>
          </a:bodyPr>
          <a:lstStyle/>
          <a:p>
            <a:pPr lvl="0" algn="ctr" rtl="0">
              <a:spcBef>
                <a:spcPts val="0"/>
              </a:spcBef>
              <a:buNone/>
            </a:pPr>
            <a:r>
              <a:rPr lang="el-GR" sz="3000" dirty="0" smtClean="0">
                <a:latin typeface="Calibri" charset="0"/>
                <a:ea typeface="Calibri" charset="0"/>
                <a:cs typeface="Calibri" charset="0"/>
              </a:rPr>
              <a:t>Νομική Δέσμευση</a:t>
            </a:r>
            <a:endParaRPr lang="en" sz="3000" dirty="0">
              <a:latin typeface="Calibri" charset="0"/>
              <a:ea typeface="Calibri" charset="0"/>
              <a:cs typeface="Calibri" charset="0"/>
            </a:endParaRPr>
          </a:p>
        </p:txBody>
      </p:sp>
      <p:sp>
        <p:nvSpPr>
          <p:cNvPr id="410" name="Shape 410"/>
          <p:cNvSpPr txBox="1">
            <a:spLocks noGrp="1"/>
          </p:cNvSpPr>
          <p:nvPr>
            <p:ph type="subTitle" idx="4294967295"/>
          </p:nvPr>
        </p:nvSpPr>
        <p:spPr>
          <a:xfrm>
            <a:off x="2613475" y="4243600"/>
            <a:ext cx="3917100" cy="412200"/>
          </a:xfrm>
          <a:prstGeom prst="rect">
            <a:avLst/>
          </a:prstGeom>
        </p:spPr>
        <p:txBody>
          <a:bodyPr lIns="91425" tIns="91425" rIns="91425" bIns="91425" anchor="ctr" anchorCtr="0">
            <a:noAutofit/>
          </a:bodyPr>
          <a:lstStyle/>
          <a:p>
            <a:pPr lvl="0" algn="ctr" rtl="0">
              <a:spcBef>
                <a:spcPts val="0"/>
              </a:spcBef>
              <a:buNone/>
            </a:pPr>
            <a:r>
              <a:rPr lang="el-GR" sz="1800" dirty="0" smtClean="0">
                <a:solidFill>
                  <a:srgbClr val="3F5378"/>
                </a:solidFill>
                <a:latin typeface="Calibri" charset="0"/>
                <a:ea typeface="Calibri" charset="0"/>
                <a:cs typeface="Calibri" charset="0"/>
              </a:rPr>
              <a:t>Κατάρτιση συμφωνίας</a:t>
            </a:r>
            <a:endParaRPr lang="en" sz="1800" dirty="0">
              <a:solidFill>
                <a:srgbClr val="3F5378"/>
              </a:solidFill>
              <a:latin typeface="Calibri" charset="0"/>
              <a:ea typeface="Calibri" charset="0"/>
              <a:cs typeface="Calibri" charset="0"/>
            </a:endParaRPr>
          </a:p>
        </p:txBody>
      </p:sp>
      <p:sp>
        <p:nvSpPr>
          <p:cNvPr id="411" name="Shape 411"/>
          <p:cNvSpPr txBox="1">
            <a:spLocks noGrp="1"/>
          </p:cNvSpPr>
          <p:nvPr>
            <p:ph type="ctrTitle" idx="4294967295"/>
          </p:nvPr>
        </p:nvSpPr>
        <p:spPr>
          <a:xfrm>
            <a:off x="2613475" y="2242058"/>
            <a:ext cx="3917100" cy="534600"/>
          </a:xfrm>
          <a:prstGeom prst="rect">
            <a:avLst/>
          </a:prstGeom>
        </p:spPr>
        <p:txBody>
          <a:bodyPr lIns="91425" tIns="91425" rIns="91425" bIns="91425" anchor="ctr" anchorCtr="0">
            <a:noAutofit/>
          </a:bodyPr>
          <a:lstStyle/>
          <a:p>
            <a:pPr lvl="0" algn="ctr" rtl="0">
              <a:spcBef>
                <a:spcPts val="0"/>
              </a:spcBef>
              <a:buNone/>
            </a:pPr>
            <a:r>
              <a:rPr lang="el-GR" sz="3000" dirty="0" smtClean="0">
                <a:latin typeface="Calibri" charset="0"/>
                <a:ea typeface="Calibri" charset="0"/>
                <a:cs typeface="Calibri" charset="0"/>
              </a:rPr>
              <a:t>Διαπραγμάτευση</a:t>
            </a:r>
            <a:endParaRPr lang="en" sz="3000" dirty="0">
              <a:latin typeface="Calibri" charset="0"/>
              <a:ea typeface="Calibri" charset="0"/>
              <a:cs typeface="Calibri" charset="0"/>
            </a:endParaRPr>
          </a:p>
        </p:txBody>
      </p:sp>
      <p:sp>
        <p:nvSpPr>
          <p:cNvPr id="412" name="Shape 412"/>
          <p:cNvSpPr txBox="1">
            <a:spLocks noGrp="1"/>
          </p:cNvSpPr>
          <p:nvPr>
            <p:ph type="subTitle" idx="4294967295"/>
          </p:nvPr>
        </p:nvSpPr>
        <p:spPr>
          <a:xfrm>
            <a:off x="2613475" y="2776650"/>
            <a:ext cx="3917100" cy="412200"/>
          </a:xfrm>
          <a:prstGeom prst="rect">
            <a:avLst/>
          </a:prstGeom>
        </p:spPr>
        <p:txBody>
          <a:bodyPr lIns="91425" tIns="91425" rIns="91425" bIns="91425" anchor="ctr" anchorCtr="0">
            <a:noAutofit/>
          </a:bodyPr>
          <a:lstStyle/>
          <a:p>
            <a:pPr lvl="0" algn="ctr" rtl="0">
              <a:spcBef>
                <a:spcPts val="0"/>
              </a:spcBef>
              <a:buNone/>
            </a:pPr>
            <a:r>
              <a:rPr lang="el-GR" sz="1800" dirty="0" smtClean="0">
                <a:solidFill>
                  <a:srgbClr val="3F5378"/>
                </a:solidFill>
                <a:latin typeface="Calibri" charset="0"/>
                <a:ea typeface="Calibri" charset="0"/>
                <a:cs typeface="Calibri" charset="0"/>
              </a:rPr>
              <a:t>Ανταλλαγή προτάσεων</a:t>
            </a:r>
            <a:endParaRPr lang="en" sz="1800" dirty="0">
              <a:solidFill>
                <a:srgbClr val="3F5378"/>
              </a:solidFill>
              <a:latin typeface="Calibri" charset="0"/>
              <a:ea typeface="Calibri" charset="0"/>
              <a:cs typeface="Calibri" charset="0"/>
            </a:endParaRPr>
          </a:p>
        </p:txBody>
      </p:sp>
      <p:sp>
        <p:nvSpPr>
          <p:cNvPr id="413" name="Shape 413"/>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15</a:t>
            </a:fld>
            <a:endParaRPr lang="en"/>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11"/>
        <p:cNvGrpSpPr/>
        <p:nvPr/>
      </p:nvGrpSpPr>
      <p:grpSpPr>
        <a:xfrm>
          <a:off x="0" y="0"/>
          <a:ext cx="0" cy="0"/>
          <a:chOff x="0" y="0"/>
          <a:chExt cx="0" cy="0"/>
        </a:xfrm>
      </p:grpSpPr>
      <p:sp>
        <p:nvSpPr>
          <p:cNvPr id="512" name="Shape 512"/>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rtl="0">
              <a:spcBef>
                <a:spcPts val="0"/>
              </a:spcBef>
              <a:buNone/>
            </a:pPr>
            <a:r>
              <a:rPr lang="el-GR" sz="2300" dirty="0" smtClean="0">
                <a:latin typeface="Calibri" charset="0"/>
                <a:ea typeface="Calibri" charset="0"/>
                <a:cs typeface="Calibri" charset="0"/>
              </a:rPr>
              <a:t>Συντονιστής και διαπραγμάτευση</a:t>
            </a:r>
            <a:endParaRPr lang="en" sz="2300" dirty="0">
              <a:latin typeface="Calibri" charset="0"/>
              <a:ea typeface="Calibri" charset="0"/>
              <a:cs typeface="Calibri" charset="0"/>
            </a:endParaRPr>
          </a:p>
        </p:txBody>
      </p:sp>
      <p:sp>
        <p:nvSpPr>
          <p:cNvPr id="513" name="Shape 513"/>
          <p:cNvSpPr txBox="1">
            <a:spLocks noGrp="1"/>
          </p:cNvSpPr>
          <p:nvPr>
            <p:ph type="body" idx="1"/>
          </p:nvPr>
        </p:nvSpPr>
        <p:spPr>
          <a:xfrm>
            <a:off x="814275" y="1327350"/>
            <a:ext cx="6132600" cy="3145500"/>
          </a:xfrm>
          <a:prstGeom prst="rect">
            <a:avLst/>
          </a:prstGeom>
        </p:spPr>
        <p:txBody>
          <a:bodyPr lIns="91425" tIns="91425" rIns="91425" bIns="91425" anchor="ctr" anchorCtr="0">
            <a:noAutofit/>
          </a:bodyPr>
          <a:lstStyle/>
          <a:p>
            <a:pPr lvl="0">
              <a:buNone/>
            </a:pPr>
            <a:endParaRPr lang="el-GR" sz="2000" dirty="0" smtClean="0"/>
          </a:p>
          <a:p>
            <a:pPr marL="342900" lvl="0" indent="-342900">
              <a:buFont typeface="Wingdings" charset="2"/>
              <a:buChar char="v"/>
            </a:pPr>
            <a:r>
              <a:rPr lang="el-GR" sz="2000" dirty="0" smtClean="0">
                <a:latin typeface="Calibri" charset="0"/>
                <a:ea typeface="Calibri" charset="0"/>
                <a:cs typeface="Calibri" charset="0"/>
              </a:rPr>
              <a:t>Διεύθυνση διαδικασίας </a:t>
            </a:r>
          </a:p>
          <a:p>
            <a:pPr marL="342900" lvl="0" indent="-342900">
              <a:buFont typeface="Wingdings" charset="2"/>
              <a:buChar char="v"/>
            </a:pPr>
            <a:r>
              <a:rPr lang="el-GR" sz="2000" dirty="0" smtClean="0">
                <a:latin typeface="Calibri" charset="0"/>
                <a:ea typeface="Calibri" charset="0"/>
                <a:cs typeface="Calibri" charset="0"/>
              </a:rPr>
              <a:t>Συντονισμός ηλεκτρονικής και φυσικής επικοινωνίας</a:t>
            </a:r>
          </a:p>
          <a:p>
            <a:pPr marL="342900" lvl="0" indent="-342900">
              <a:buFont typeface="Wingdings" charset="2"/>
              <a:buChar char="v"/>
            </a:pPr>
            <a:r>
              <a:rPr lang="el-GR" sz="2000" dirty="0" smtClean="0">
                <a:latin typeface="Calibri" charset="0"/>
                <a:ea typeface="Calibri" charset="0"/>
                <a:cs typeface="Calibri" charset="0"/>
              </a:rPr>
              <a:t>Συνεχής ενημέρωση και πληροφόρηση των μερών</a:t>
            </a:r>
          </a:p>
          <a:p>
            <a:pPr marL="342900" lvl="0" indent="-342900">
              <a:buFont typeface="Wingdings" charset="2"/>
              <a:buChar char="v"/>
            </a:pPr>
            <a:r>
              <a:rPr lang="el-GR" sz="2000" dirty="0" smtClean="0">
                <a:latin typeface="Calibri" charset="0"/>
                <a:ea typeface="Calibri" charset="0"/>
                <a:cs typeface="Calibri" charset="0"/>
              </a:rPr>
              <a:t>Επιμέλεια προσήκουσας διεξαγωγής διαδικασίας</a:t>
            </a:r>
          </a:p>
          <a:p>
            <a:pPr marL="342900" lvl="0" indent="-342900">
              <a:buFont typeface="Wingdings" charset="2"/>
              <a:buChar char="v"/>
            </a:pPr>
            <a:r>
              <a:rPr lang="el-GR" sz="2000" dirty="0" smtClean="0">
                <a:latin typeface="Calibri" charset="0"/>
                <a:ea typeface="Calibri" charset="0"/>
                <a:cs typeface="Calibri" charset="0"/>
              </a:rPr>
              <a:t>Κατάρτιση πρακτικού </a:t>
            </a:r>
            <a:endParaRPr lang="el-GR" sz="2000" dirty="0" smtClean="0">
              <a:latin typeface="Calibri" charset="0"/>
              <a:ea typeface="Calibri" charset="0"/>
              <a:cs typeface="Calibri" charset="0"/>
            </a:endParaRPr>
          </a:p>
          <a:p>
            <a:pPr lvl="0">
              <a:buNone/>
            </a:pPr>
            <a:r>
              <a:rPr lang="el-GR" sz="2000" dirty="0">
                <a:latin typeface="Calibri" charset="0"/>
                <a:ea typeface="Calibri" charset="0"/>
                <a:cs typeface="Calibri" charset="0"/>
              </a:rPr>
              <a:t>	</a:t>
            </a:r>
            <a:endParaRPr lang="el-GR" sz="2000" dirty="0" smtClean="0"/>
          </a:p>
        </p:txBody>
      </p:sp>
      <p:sp>
        <p:nvSpPr>
          <p:cNvPr id="514" name="Shape 514"/>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16</a:t>
            </a:fld>
            <a:endParaRPr lang="en"/>
          </a:p>
        </p:txBody>
      </p:sp>
      <p:grpSp>
        <p:nvGrpSpPr>
          <p:cNvPr id="7" name="Shape 700"/>
          <p:cNvGrpSpPr/>
          <p:nvPr/>
        </p:nvGrpSpPr>
        <p:grpSpPr>
          <a:xfrm>
            <a:off x="346210" y="547932"/>
            <a:ext cx="432048" cy="432048"/>
            <a:chOff x="3951850" y="2985350"/>
            <a:chExt cx="407950" cy="416500"/>
          </a:xfrm>
        </p:grpSpPr>
        <p:sp>
          <p:nvSpPr>
            <p:cNvPr id="8" name="Shape 701"/>
            <p:cNvSpPr/>
            <p:nvPr/>
          </p:nvSpPr>
          <p:spPr>
            <a:xfrm>
              <a:off x="3951850" y="2985350"/>
              <a:ext cx="314800" cy="314825"/>
            </a:xfrm>
            <a:custGeom>
              <a:avLst/>
              <a:gdLst/>
              <a:ahLst/>
              <a:cxnLst/>
              <a:rect l="0" t="0" r="0" b="0"/>
              <a:pathLst>
                <a:path w="12592" h="12593" fill="none" extrusionOk="0">
                  <a:moveTo>
                    <a:pt x="6284" y="1"/>
                  </a:moveTo>
                  <a:lnTo>
                    <a:pt x="6284" y="1"/>
                  </a:lnTo>
                  <a:lnTo>
                    <a:pt x="5967" y="25"/>
                  </a:lnTo>
                  <a:lnTo>
                    <a:pt x="5651" y="49"/>
                  </a:lnTo>
                  <a:lnTo>
                    <a:pt x="5334" y="74"/>
                  </a:lnTo>
                  <a:lnTo>
                    <a:pt x="5017" y="147"/>
                  </a:lnTo>
                  <a:lnTo>
                    <a:pt x="4725" y="220"/>
                  </a:lnTo>
                  <a:lnTo>
                    <a:pt x="4433" y="293"/>
                  </a:lnTo>
                  <a:lnTo>
                    <a:pt x="4141" y="390"/>
                  </a:lnTo>
                  <a:lnTo>
                    <a:pt x="3848" y="512"/>
                  </a:lnTo>
                  <a:lnTo>
                    <a:pt x="3556" y="634"/>
                  </a:lnTo>
                  <a:lnTo>
                    <a:pt x="3288" y="780"/>
                  </a:lnTo>
                  <a:lnTo>
                    <a:pt x="3020" y="926"/>
                  </a:lnTo>
                  <a:lnTo>
                    <a:pt x="2777" y="1072"/>
                  </a:lnTo>
                  <a:lnTo>
                    <a:pt x="2290" y="1437"/>
                  </a:lnTo>
                  <a:lnTo>
                    <a:pt x="1851" y="1852"/>
                  </a:lnTo>
                  <a:lnTo>
                    <a:pt x="1437" y="2290"/>
                  </a:lnTo>
                  <a:lnTo>
                    <a:pt x="1072" y="2777"/>
                  </a:lnTo>
                  <a:lnTo>
                    <a:pt x="901" y="3045"/>
                  </a:lnTo>
                  <a:lnTo>
                    <a:pt x="755" y="3313"/>
                  </a:lnTo>
                  <a:lnTo>
                    <a:pt x="609" y="3581"/>
                  </a:lnTo>
                  <a:lnTo>
                    <a:pt x="487" y="3849"/>
                  </a:lnTo>
                  <a:lnTo>
                    <a:pt x="390" y="4141"/>
                  </a:lnTo>
                  <a:lnTo>
                    <a:pt x="292" y="4433"/>
                  </a:lnTo>
                  <a:lnTo>
                    <a:pt x="195" y="4725"/>
                  </a:lnTo>
                  <a:lnTo>
                    <a:pt x="122" y="5042"/>
                  </a:lnTo>
                  <a:lnTo>
                    <a:pt x="73" y="5334"/>
                  </a:lnTo>
                  <a:lnTo>
                    <a:pt x="25" y="5651"/>
                  </a:lnTo>
                  <a:lnTo>
                    <a:pt x="0" y="5968"/>
                  </a:lnTo>
                  <a:lnTo>
                    <a:pt x="0" y="6308"/>
                  </a:lnTo>
                  <a:lnTo>
                    <a:pt x="0" y="6308"/>
                  </a:lnTo>
                  <a:lnTo>
                    <a:pt x="0" y="6625"/>
                  </a:lnTo>
                  <a:lnTo>
                    <a:pt x="25" y="6942"/>
                  </a:lnTo>
                  <a:lnTo>
                    <a:pt x="73" y="7258"/>
                  </a:lnTo>
                  <a:lnTo>
                    <a:pt x="122" y="7575"/>
                  </a:lnTo>
                  <a:lnTo>
                    <a:pt x="195" y="7867"/>
                  </a:lnTo>
                  <a:lnTo>
                    <a:pt x="292" y="8184"/>
                  </a:lnTo>
                  <a:lnTo>
                    <a:pt x="390" y="8476"/>
                  </a:lnTo>
                  <a:lnTo>
                    <a:pt x="487" y="8744"/>
                  </a:lnTo>
                  <a:lnTo>
                    <a:pt x="609" y="9036"/>
                  </a:lnTo>
                  <a:lnTo>
                    <a:pt x="755" y="9304"/>
                  </a:lnTo>
                  <a:lnTo>
                    <a:pt x="901" y="9572"/>
                  </a:lnTo>
                  <a:lnTo>
                    <a:pt x="1072" y="9816"/>
                  </a:lnTo>
                  <a:lnTo>
                    <a:pt x="1437" y="10303"/>
                  </a:lnTo>
                  <a:lnTo>
                    <a:pt x="1851" y="10741"/>
                  </a:lnTo>
                  <a:lnTo>
                    <a:pt x="2290" y="11155"/>
                  </a:lnTo>
                  <a:lnTo>
                    <a:pt x="2777" y="11520"/>
                  </a:lnTo>
                  <a:lnTo>
                    <a:pt x="3020" y="11691"/>
                  </a:lnTo>
                  <a:lnTo>
                    <a:pt x="3288" y="11837"/>
                  </a:lnTo>
                  <a:lnTo>
                    <a:pt x="3556" y="11983"/>
                  </a:lnTo>
                  <a:lnTo>
                    <a:pt x="3848" y="12105"/>
                  </a:lnTo>
                  <a:lnTo>
                    <a:pt x="4141" y="12202"/>
                  </a:lnTo>
                  <a:lnTo>
                    <a:pt x="4433" y="12300"/>
                  </a:lnTo>
                  <a:lnTo>
                    <a:pt x="4725" y="12397"/>
                  </a:lnTo>
                  <a:lnTo>
                    <a:pt x="5017" y="12470"/>
                  </a:lnTo>
                  <a:lnTo>
                    <a:pt x="5334" y="12519"/>
                  </a:lnTo>
                  <a:lnTo>
                    <a:pt x="5651" y="12568"/>
                  </a:lnTo>
                  <a:lnTo>
                    <a:pt x="5967" y="12592"/>
                  </a:lnTo>
                  <a:lnTo>
                    <a:pt x="6284" y="12592"/>
                  </a:lnTo>
                  <a:lnTo>
                    <a:pt x="6284" y="12592"/>
                  </a:lnTo>
                  <a:lnTo>
                    <a:pt x="6625" y="12592"/>
                  </a:lnTo>
                  <a:lnTo>
                    <a:pt x="6941" y="12568"/>
                  </a:lnTo>
                  <a:lnTo>
                    <a:pt x="7258" y="12519"/>
                  </a:lnTo>
                  <a:lnTo>
                    <a:pt x="7550" y="12470"/>
                  </a:lnTo>
                  <a:lnTo>
                    <a:pt x="7867" y="12397"/>
                  </a:lnTo>
                  <a:lnTo>
                    <a:pt x="8159" y="12300"/>
                  </a:lnTo>
                  <a:lnTo>
                    <a:pt x="8451" y="12202"/>
                  </a:lnTo>
                  <a:lnTo>
                    <a:pt x="8744" y="12105"/>
                  </a:lnTo>
                  <a:lnTo>
                    <a:pt x="9012" y="11983"/>
                  </a:lnTo>
                  <a:lnTo>
                    <a:pt x="9279" y="11837"/>
                  </a:lnTo>
                  <a:lnTo>
                    <a:pt x="9547" y="11691"/>
                  </a:lnTo>
                  <a:lnTo>
                    <a:pt x="9815" y="11520"/>
                  </a:lnTo>
                  <a:lnTo>
                    <a:pt x="10302" y="11155"/>
                  </a:lnTo>
                  <a:lnTo>
                    <a:pt x="10741" y="10741"/>
                  </a:lnTo>
                  <a:lnTo>
                    <a:pt x="11155" y="10303"/>
                  </a:lnTo>
                  <a:lnTo>
                    <a:pt x="11520" y="9816"/>
                  </a:lnTo>
                  <a:lnTo>
                    <a:pt x="11666" y="9572"/>
                  </a:lnTo>
                  <a:lnTo>
                    <a:pt x="11812" y="9304"/>
                  </a:lnTo>
                  <a:lnTo>
                    <a:pt x="11958" y="9036"/>
                  </a:lnTo>
                  <a:lnTo>
                    <a:pt x="12080" y="8744"/>
                  </a:lnTo>
                  <a:lnTo>
                    <a:pt x="12202" y="8476"/>
                  </a:lnTo>
                  <a:lnTo>
                    <a:pt x="12299" y="8184"/>
                  </a:lnTo>
                  <a:lnTo>
                    <a:pt x="12397" y="7867"/>
                  </a:lnTo>
                  <a:lnTo>
                    <a:pt x="12446" y="7575"/>
                  </a:lnTo>
                  <a:lnTo>
                    <a:pt x="12519" y="7258"/>
                  </a:lnTo>
                  <a:lnTo>
                    <a:pt x="12543" y="6942"/>
                  </a:lnTo>
                  <a:lnTo>
                    <a:pt x="12567" y="6625"/>
                  </a:lnTo>
                  <a:lnTo>
                    <a:pt x="12592" y="6308"/>
                  </a:lnTo>
                  <a:lnTo>
                    <a:pt x="12592" y="6308"/>
                  </a:lnTo>
                  <a:lnTo>
                    <a:pt x="12567" y="5968"/>
                  </a:lnTo>
                  <a:lnTo>
                    <a:pt x="12543" y="5651"/>
                  </a:lnTo>
                  <a:lnTo>
                    <a:pt x="12519" y="5334"/>
                  </a:lnTo>
                  <a:lnTo>
                    <a:pt x="12446" y="5042"/>
                  </a:lnTo>
                  <a:lnTo>
                    <a:pt x="12397" y="4725"/>
                  </a:lnTo>
                  <a:lnTo>
                    <a:pt x="12299" y="4433"/>
                  </a:lnTo>
                  <a:lnTo>
                    <a:pt x="12202" y="4141"/>
                  </a:lnTo>
                  <a:lnTo>
                    <a:pt x="12080" y="3849"/>
                  </a:lnTo>
                  <a:lnTo>
                    <a:pt x="11958" y="3581"/>
                  </a:lnTo>
                  <a:lnTo>
                    <a:pt x="11812" y="3313"/>
                  </a:lnTo>
                  <a:lnTo>
                    <a:pt x="11666" y="3045"/>
                  </a:lnTo>
                  <a:lnTo>
                    <a:pt x="11520" y="2777"/>
                  </a:lnTo>
                  <a:lnTo>
                    <a:pt x="11155" y="2290"/>
                  </a:lnTo>
                  <a:lnTo>
                    <a:pt x="10741" y="1852"/>
                  </a:lnTo>
                  <a:lnTo>
                    <a:pt x="10302" y="1437"/>
                  </a:lnTo>
                  <a:lnTo>
                    <a:pt x="9815" y="1072"/>
                  </a:lnTo>
                  <a:lnTo>
                    <a:pt x="9547" y="926"/>
                  </a:lnTo>
                  <a:lnTo>
                    <a:pt x="9279" y="780"/>
                  </a:lnTo>
                  <a:lnTo>
                    <a:pt x="9012" y="634"/>
                  </a:lnTo>
                  <a:lnTo>
                    <a:pt x="8744" y="512"/>
                  </a:lnTo>
                  <a:lnTo>
                    <a:pt x="8451" y="390"/>
                  </a:lnTo>
                  <a:lnTo>
                    <a:pt x="8159" y="293"/>
                  </a:lnTo>
                  <a:lnTo>
                    <a:pt x="7867" y="220"/>
                  </a:lnTo>
                  <a:lnTo>
                    <a:pt x="7550" y="147"/>
                  </a:lnTo>
                  <a:lnTo>
                    <a:pt x="7258" y="74"/>
                  </a:lnTo>
                  <a:lnTo>
                    <a:pt x="6941" y="49"/>
                  </a:lnTo>
                  <a:lnTo>
                    <a:pt x="6625" y="25"/>
                  </a:lnTo>
                  <a:lnTo>
                    <a:pt x="6284" y="1"/>
                  </a:lnTo>
                  <a:lnTo>
                    <a:pt x="6284" y="1"/>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 name="Shape 702"/>
            <p:cNvSpPr/>
            <p:nvPr/>
          </p:nvSpPr>
          <p:spPr>
            <a:xfrm>
              <a:off x="3988375" y="3021875"/>
              <a:ext cx="241750" cy="241750"/>
            </a:xfrm>
            <a:custGeom>
              <a:avLst/>
              <a:gdLst/>
              <a:ahLst/>
              <a:cxnLst/>
              <a:rect l="0" t="0" r="0" b="0"/>
              <a:pathLst>
                <a:path w="9670" h="9670" fill="none" extrusionOk="0">
                  <a:moveTo>
                    <a:pt x="4823" y="1"/>
                  </a:moveTo>
                  <a:lnTo>
                    <a:pt x="4823" y="1"/>
                  </a:lnTo>
                  <a:lnTo>
                    <a:pt x="4336" y="25"/>
                  </a:lnTo>
                  <a:lnTo>
                    <a:pt x="3849" y="98"/>
                  </a:lnTo>
                  <a:lnTo>
                    <a:pt x="3386" y="220"/>
                  </a:lnTo>
                  <a:lnTo>
                    <a:pt x="2947" y="391"/>
                  </a:lnTo>
                  <a:lnTo>
                    <a:pt x="2533" y="585"/>
                  </a:lnTo>
                  <a:lnTo>
                    <a:pt x="2144" y="829"/>
                  </a:lnTo>
                  <a:lnTo>
                    <a:pt x="1754" y="1121"/>
                  </a:lnTo>
                  <a:lnTo>
                    <a:pt x="1413" y="1438"/>
                  </a:lnTo>
                  <a:lnTo>
                    <a:pt x="1096" y="1779"/>
                  </a:lnTo>
                  <a:lnTo>
                    <a:pt x="829" y="2144"/>
                  </a:lnTo>
                  <a:lnTo>
                    <a:pt x="585" y="2534"/>
                  </a:lnTo>
                  <a:lnTo>
                    <a:pt x="390" y="2972"/>
                  </a:lnTo>
                  <a:lnTo>
                    <a:pt x="220" y="3411"/>
                  </a:lnTo>
                  <a:lnTo>
                    <a:pt x="98" y="3873"/>
                  </a:lnTo>
                  <a:lnTo>
                    <a:pt x="25" y="4336"/>
                  </a:lnTo>
                  <a:lnTo>
                    <a:pt x="1" y="4847"/>
                  </a:lnTo>
                  <a:lnTo>
                    <a:pt x="1" y="4847"/>
                  </a:lnTo>
                  <a:lnTo>
                    <a:pt x="25" y="5335"/>
                  </a:lnTo>
                  <a:lnTo>
                    <a:pt x="98" y="5822"/>
                  </a:lnTo>
                  <a:lnTo>
                    <a:pt x="220" y="6284"/>
                  </a:lnTo>
                  <a:lnTo>
                    <a:pt x="390" y="6723"/>
                  </a:lnTo>
                  <a:lnTo>
                    <a:pt x="585" y="7137"/>
                  </a:lnTo>
                  <a:lnTo>
                    <a:pt x="829" y="7527"/>
                  </a:lnTo>
                  <a:lnTo>
                    <a:pt x="1096" y="7916"/>
                  </a:lnTo>
                  <a:lnTo>
                    <a:pt x="1413" y="8257"/>
                  </a:lnTo>
                  <a:lnTo>
                    <a:pt x="1754" y="8574"/>
                  </a:lnTo>
                  <a:lnTo>
                    <a:pt x="2144" y="8842"/>
                  </a:lnTo>
                  <a:lnTo>
                    <a:pt x="2533" y="9085"/>
                  </a:lnTo>
                  <a:lnTo>
                    <a:pt x="2947" y="9280"/>
                  </a:lnTo>
                  <a:lnTo>
                    <a:pt x="3386" y="9451"/>
                  </a:lnTo>
                  <a:lnTo>
                    <a:pt x="3849" y="9572"/>
                  </a:lnTo>
                  <a:lnTo>
                    <a:pt x="4336" y="9645"/>
                  </a:lnTo>
                  <a:lnTo>
                    <a:pt x="4823" y="9670"/>
                  </a:lnTo>
                  <a:lnTo>
                    <a:pt x="4823" y="9670"/>
                  </a:lnTo>
                  <a:lnTo>
                    <a:pt x="5334" y="9645"/>
                  </a:lnTo>
                  <a:lnTo>
                    <a:pt x="5797" y="9572"/>
                  </a:lnTo>
                  <a:lnTo>
                    <a:pt x="6260" y="9451"/>
                  </a:lnTo>
                  <a:lnTo>
                    <a:pt x="6698" y="9280"/>
                  </a:lnTo>
                  <a:lnTo>
                    <a:pt x="7136" y="9085"/>
                  </a:lnTo>
                  <a:lnTo>
                    <a:pt x="7526" y="8842"/>
                  </a:lnTo>
                  <a:lnTo>
                    <a:pt x="7892" y="8574"/>
                  </a:lnTo>
                  <a:lnTo>
                    <a:pt x="8232" y="8257"/>
                  </a:lnTo>
                  <a:lnTo>
                    <a:pt x="8549" y="7916"/>
                  </a:lnTo>
                  <a:lnTo>
                    <a:pt x="8841" y="7527"/>
                  </a:lnTo>
                  <a:lnTo>
                    <a:pt x="9085" y="7137"/>
                  </a:lnTo>
                  <a:lnTo>
                    <a:pt x="9280" y="6723"/>
                  </a:lnTo>
                  <a:lnTo>
                    <a:pt x="9450" y="6284"/>
                  </a:lnTo>
                  <a:lnTo>
                    <a:pt x="9572" y="5822"/>
                  </a:lnTo>
                  <a:lnTo>
                    <a:pt x="9645" y="5335"/>
                  </a:lnTo>
                  <a:lnTo>
                    <a:pt x="9669" y="4847"/>
                  </a:lnTo>
                  <a:lnTo>
                    <a:pt x="9669" y="4847"/>
                  </a:lnTo>
                  <a:lnTo>
                    <a:pt x="9645" y="4336"/>
                  </a:lnTo>
                  <a:lnTo>
                    <a:pt x="9572" y="3873"/>
                  </a:lnTo>
                  <a:lnTo>
                    <a:pt x="9450" y="3411"/>
                  </a:lnTo>
                  <a:lnTo>
                    <a:pt x="9280" y="2972"/>
                  </a:lnTo>
                  <a:lnTo>
                    <a:pt x="9085" y="2534"/>
                  </a:lnTo>
                  <a:lnTo>
                    <a:pt x="8841" y="2144"/>
                  </a:lnTo>
                  <a:lnTo>
                    <a:pt x="8549" y="1779"/>
                  </a:lnTo>
                  <a:lnTo>
                    <a:pt x="8232" y="1438"/>
                  </a:lnTo>
                  <a:lnTo>
                    <a:pt x="7892" y="1121"/>
                  </a:lnTo>
                  <a:lnTo>
                    <a:pt x="7526" y="829"/>
                  </a:lnTo>
                  <a:lnTo>
                    <a:pt x="7136" y="585"/>
                  </a:lnTo>
                  <a:lnTo>
                    <a:pt x="6698" y="391"/>
                  </a:lnTo>
                  <a:lnTo>
                    <a:pt x="6260" y="220"/>
                  </a:lnTo>
                  <a:lnTo>
                    <a:pt x="5797" y="98"/>
                  </a:lnTo>
                  <a:lnTo>
                    <a:pt x="5334" y="25"/>
                  </a:lnTo>
                  <a:lnTo>
                    <a:pt x="4823" y="1"/>
                  </a:lnTo>
                  <a:lnTo>
                    <a:pt x="4823"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0" name="Shape 703"/>
            <p:cNvSpPr/>
            <p:nvPr/>
          </p:nvSpPr>
          <p:spPr>
            <a:xfrm>
              <a:off x="4024300" y="3058425"/>
              <a:ext cx="84650" cy="84650"/>
            </a:xfrm>
            <a:custGeom>
              <a:avLst/>
              <a:gdLst/>
              <a:ahLst/>
              <a:cxnLst/>
              <a:rect l="0" t="0" r="0" b="0"/>
              <a:pathLst>
                <a:path w="3386" h="3386" fill="none" extrusionOk="0">
                  <a:moveTo>
                    <a:pt x="0" y="3385"/>
                  </a:moveTo>
                  <a:lnTo>
                    <a:pt x="0" y="3385"/>
                  </a:lnTo>
                  <a:lnTo>
                    <a:pt x="25" y="3020"/>
                  </a:lnTo>
                  <a:lnTo>
                    <a:pt x="74" y="2704"/>
                  </a:lnTo>
                  <a:lnTo>
                    <a:pt x="147" y="2363"/>
                  </a:lnTo>
                  <a:lnTo>
                    <a:pt x="268" y="2070"/>
                  </a:lnTo>
                  <a:lnTo>
                    <a:pt x="414" y="1754"/>
                  </a:lnTo>
                  <a:lnTo>
                    <a:pt x="585" y="1486"/>
                  </a:lnTo>
                  <a:lnTo>
                    <a:pt x="780" y="1218"/>
                  </a:lnTo>
                  <a:lnTo>
                    <a:pt x="999" y="974"/>
                  </a:lnTo>
                  <a:lnTo>
                    <a:pt x="1243" y="755"/>
                  </a:lnTo>
                  <a:lnTo>
                    <a:pt x="1510" y="560"/>
                  </a:lnTo>
                  <a:lnTo>
                    <a:pt x="1778" y="390"/>
                  </a:lnTo>
                  <a:lnTo>
                    <a:pt x="2071" y="244"/>
                  </a:lnTo>
                  <a:lnTo>
                    <a:pt x="2387" y="146"/>
                  </a:lnTo>
                  <a:lnTo>
                    <a:pt x="2704" y="49"/>
                  </a:lnTo>
                  <a:lnTo>
                    <a:pt x="3045" y="0"/>
                  </a:lnTo>
                  <a:lnTo>
                    <a:pt x="3386"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 name="Shape 704"/>
            <p:cNvSpPr/>
            <p:nvPr/>
          </p:nvSpPr>
          <p:spPr>
            <a:xfrm>
              <a:off x="4205750" y="3248375"/>
              <a:ext cx="154050" cy="153475"/>
            </a:xfrm>
            <a:custGeom>
              <a:avLst/>
              <a:gdLst/>
              <a:ahLst/>
              <a:cxnLst/>
              <a:rect l="0" t="0" r="0" b="0"/>
              <a:pathLst>
                <a:path w="6162" h="6139" fill="none" extrusionOk="0">
                  <a:moveTo>
                    <a:pt x="0" y="1024"/>
                  </a:moveTo>
                  <a:lnTo>
                    <a:pt x="4969" y="5992"/>
                  </a:lnTo>
                  <a:lnTo>
                    <a:pt x="4969" y="5992"/>
                  </a:lnTo>
                  <a:lnTo>
                    <a:pt x="5042" y="6041"/>
                  </a:lnTo>
                  <a:lnTo>
                    <a:pt x="5115" y="6090"/>
                  </a:lnTo>
                  <a:lnTo>
                    <a:pt x="5212" y="6114"/>
                  </a:lnTo>
                  <a:lnTo>
                    <a:pt x="5310" y="6138"/>
                  </a:lnTo>
                  <a:lnTo>
                    <a:pt x="5407" y="6114"/>
                  </a:lnTo>
                  <a:lnTo>
                    <a:pt x="5480" y="6090"/>
                  </a:lnTo>
                  <a:lnTo>
                    <a:pt x="5577" y="6041"/>
                  </a:lnTo>
                  <a:lnTo>
                    <a:pt x="5651" y="5992"/>
                  </a:lnTo>
                  <a:lnTo>
                    <a:pt x="6016" y="5627"/>
                  </a:lnTo>
                  <a:lnTo>
                    <a:pt x="6016" y="5627"/>
                  </a:lnTo>
                  <a:lnTo>
                    <a:pt x="6089" y="5554"/>
                  </a:lnTo>
                  <a:lnTo>
                    <a:pt x="6138" y="5456"/>
                  </a:lnTo>
                  <a:lnTo>
                    <a:pt x="6162" y="5359"/>
                  </a:lnTo>
                  <a:lnTo>
                    <a:pt x="6162" y="5286"/>
                  </a:lnTo>
                  <a:lnTo>
                    <a:pt x="6162" y="5188"/>
                  </a:lnTo>
                  <a:lnTo>
                    <a:pt x="6138" y="5091"/>
                  </a:lnTo>
                  <a:lnTo>
                    <a:pt x="6089" y="5018"/>
                  </a:lnTo>
                  <a:lnTo>
                    <a:pt x="6016" y="4921"/>
                  </a:lnTo>
                  <a:lnTo>
                    <a:pt x="1072"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995218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19"/>
        <p:cNvGrpSpPr/>
        <p:nvPr/>
      </p:nvGrpSpPr>
      <p:grpSpPr>
        <a:xfrm>
          <a:off x="0" y="0"/>
          <a:ext cx="0" cy="0"/>
          <a:chOff x="0" y="0"/>
          <a:chExt cx="0" cy="0"/>
        </a:xfrm>
      </p:grpSpPr>
      <p:sp>
        <p:nvSpPr>
          <p:cNvPr id="520" name="Shape 520"/>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rtl="0">
              <a:spcBef>
                <a:spcPts val="0"/>
              </a:spcBef>
              <a:buNone/>
            </a:pPr>
            <a:r>
              <a:rPr lang="el-GR" sz="2400" dirty="0" smtClean="0">
                <a:latin typeface="Calibri" charset="0"/>
                <a:ea typeface="Calibri" charset="0"/>
                <a:cs typeface="Calibri" charset="0"/>
              </a:rPr>
              <a:t>Δεοντολογία Συντονιστών</a:t>
            </a:r>
            <a:endParaRPr lang="en" sz="2400" dirty="0">
              <a:latin typeface="Calibri" charset="0"/>
              <a:ea typeface="Calibri" charset="0"/>
              <a:cs typeface="Calibri" charset="0"/>
            </a:endParaRPr>
          </a:p>
        </p:txBody>
      </p:sp>
      <p:sp>
        <p:nvSpPr>
          <p:cNvPr id="521" name="Shape 521"/>
          <p:cNvSpPr txBox="1">
            <a:spLocks noGrp="1"/>
          </p:cNvSpPr>
          <p:nvPr>
            <p:ph type="body" idx="1"/>
          </p:nvPr>
        </p:nvSpPr>
        <p:spPr>
          <a:xfrm>
            <a:off x="283551" y="2499742"/>
            <a:ext cx="7776864" cy="1800200"/>
          </a:xfrm>
          <a:prstGeom prst="rect">
            <a:avLst/>
          </a:prstGeom>
        </p:spPr>
        <p:txBody>
          <a:bodyPr lIns="91425" tIns="91425" rIns="91425" bIns="91425" anchor="ctr" anchorCtr="0">
            <a:noAutofit/>
          </a:bodyPr>
          <a:lstStyle/>
          <a:p>
            <a:pPr lvl="0" rtl="0">
              <a:spcBef>
                <a:spcPts val="0"/>
              </a:spcBef>
              <a:spcAft>
                <a:spcPts val="0"/>
              </a:spcAft>
              <a:buNone/>
            </a:pPr>
            <a:r>
              <a:rPr lang="el-GR" sz="2000" b="1" dirty="0" smtClean="0">
                <a:solidFill>
                  <a:schemeClr val="accent2">
                    <a:lumMod val="75000"/>
                  </a:schemeClr>
                </a:solidFill>
                <a:latin typeface="Calibri" charset="0"/>
                <a:ea typeface="Calibri" charset="0"/>
                <a:cs typeface="Calibri" charset="0"/>
              </a:rPr>
              <a:t>Βασικές Υποχρεώσεις Δεοντολογίας</a:t>
            </a:r>
          </a:p>
          <a:p>
            <a:pPr lvl="0" rtl="0">
              <a:spcBef>
                <a:spcPts val="0"/>
              </a:spcBef>
              <a:spcAft>
                <a:spcPts val="0"/>
              </a:spcAft>
              <a:buNone/>
            </a:pPr>
            <a:endParaRPr lang="el-GR" sz="2000" b="1" dirty="0" smtClean="0">
              <a:solidFill>
                <a:schemeClr val="accent2">
                  <a:lumMod val="75000"/>
                </a:schemeClr>
              </a:solidFill>
              <a:latin typeface="Calibri" charset="0"/>
              <a:ea typeface="Calibri" charset="0"/>
              <a:cs typeface="Calibri" charset="0"/>
            </a:endParaRPr>
          </a:p>
          <a:p>
            <a:pPr marL="342900" lvl="0" indent="-342900" rtl="0">
              <a:spcBef>
                <a:spcPts val="0"/>
              </a:spcBef>
              <a:spcAft>
                <a:spcPts val="0"/>
              </a:spcAft>
              <a:buFont typeface="Wingdings" charset="2"/>
              <a:buChar char="ü"/>
            </a:pPr>
            <a:r>
              <a:rPr lang="el-GR" sz="2000" dirty="0" smtClean="0">
                <a:solidFill>
                  <a:schemeClr val="tx1"/>
                </a:solidFill>
                <a:latin typeface="Calibri" charset="0"/>
                <a:ea typeface="Calibri" charset="0"/>
                <a:cs typeface="Calibri" charset="0"/>
              </a:rPr>
              <a:t>Γνώση του Νόμου</a:t>
            </a:r>
          </a:p>
          <a:p>
            <a:pPr marL="342900" lvl="0" indent="-342900" rtl="0">
              <a:spcBef>
                <a:spcPts val="0"/>
              </a:spcBef>
              <a:spcAft>
                <a:spcPts val="0"/>
              </a:spcAft>
              <a:buFont typeface="Wingdings" charset="2"/>
              <a:buChar char="ü"/>
            </a:pPr>
            <a:r>
              <a:rPr lang="el-GR" sz="2000" dirty="0" smtClean="0">
                <a:solidFill>
                  <a:schemeClr val="tx1"/>
                </a:solidFill>
                <a:latin typeface="Calibri" charset="0"/>
                <a:ea typeface="Calibri" charset="0"/>
                <a:cs typeface="Calibri" charset="0"/>
              </a:rPr>
              <a:t>Έλεγχος ουδετερότητας και </a:t>
            </a:r>
            <a:r>
              <a:rPr lang="el-GR" sz="2000" dirty="0" err="1" smtClean="0">
                <a:solidFill>
                  <a:schemeClr val="tx1"/>
                </a:solidFill>
                <a:latin typeface="Calibri" charset="0"/>
                <a:ea typeface="Calibri" charset="0"/>
                <a:cs typeface="Calibri" charset="0"/>
              </a:rPr>
              <a:t>καταλληλότητας</a:t>
            </a:r>
            <a:r>
              <a:rPr lang="el-GR" sz="2000" dirty="0" smtClean="0">
                <a:solidFill>
                  <a:schemeClr val="tx1"/>
                </a:solidFill>
                <a:latin typeface="Calibri" charset="0"/>
                <a:ea typeface="Calibri" charset="0"/>
                <a:cs typeface="Calibri" charset="0"/>
              </a:rPr>
              <a:t> (κωλυμάτων και συγκρούσεων συμφερόντων)</a:t>
            </a:r>
          </a:p>
          <a:p>
            <a:pPr marL="342900" lvl="0" indent="-342900" rtl="0">
              <a:spcBef>
                <a:spcPts val="0"/>
              </a:spcBef>
              <a:spcAft>
                <a:spcPts val="0"/>
              </a:spcAft>
              <a:buFont typeface="Wingdings" charset="2"/>
              <a:buChar char="ü"/>
            </a:pPr>
            <a:r>
              <a:rPr lang="el-GR" sz="2000" dirty="0" smtClean="0">
                <a:solidFill>
                  <a:schemeClr val="tx1"/>
                </a:solidFill>
                <a:latin typeface="Calibri" charset="0"/>
                <a:ea typeface="Calibri" charset="0"/>
                <a:cs typeface="Calibri" charset="0"/>
              </a:rPr>
              <a:t>Επιμέλεια και τήρηση προθεσμιών</a:t>
            </a:r>
          </a:p>
          <a:p>
            <a:pPr marL="342900" lvl="0" indent="-342900" rtl="0">
              <a:spcBef>
                <a:spcPts val="0"/>
              </a:spcBef>
              <a:spcAft>
                <a:spcPts val="0"/>
              </a:spcAft>
              <a:buFont typeface="Wingdings" charset="2"/>
              <a:buChar char="ü"/>
            </a:pPr>
            <a:r>
              <a:rPr lang="el-GR" sz="2000" dirty="0" smtClean="0">
                <a:solidFill>
                  <a:schemeClr val="tx1"/>
                </a:solidFill>
                <a:latin typeface="Calibri" charset="0"/>
                <a:ea typeface="Calibri" charset="0"/>
                <a:cs typeface="Calibri" charset="0"/>
              </a:rPr>
              <a:t>Διαφύλαξη εχεμύθειας και απορρήτου επικοινωνιών</a:t>
            </a:r>
          </a:p>
          <a:p>
            <a:pPr marL="342900" lvl="0" indent="-342900" rtl="0">
              <a:spcBef>
                <a:spcPts val="0"/>
              </a:spcBef>
              <a:spcAft>
                <a:spcPts val="0"/>
              </a:spcAft>
              <a:buFont typeface="Wingdings" charset="2"/>
              <a:buChar char="ü"/>
            </a:pPr>
            <a:r>
              <a:rPr lang="el-GR" sz="2000" dirty="0" smtClean="0">
                <a:solidFill>
                  <a:schemeClr val="tx1"/>
                </a:solidFill>
                <a:latin typeface="Calibri" charset="0"/>
                <a:ea typeface="Calibri" charset="0"/>
                <a:cs typeface="Calibri" charset="0"/>
              </a:rPr>
              <a:t>Ενθάρρυνση εξωδικαστικής ρύθμισης</a:t>
            </a:r>
          </a:p>
          <a:p>
            <a:pPr marL="342900" lvl="0" indent="-342900" rtl="0">
              <a:spcBef>
                <a:spcPts val="0"/>
              </a:spcBef>
              <a:spcAft>
                <a:spcPts val="0"/>
              </a:spcAft>
              <a:buFont typeface="Wingdings" charset="2"/>
              <a:buChar char="ü"/>
            </a:pPr>
            <a:r>
              <a:rPr lang="el-GR" sz="2000" dirty="0" smtClean="0">
                <a:solidFill>
                  <a:schemeClr val="tx1"/>
                </a:solidFill>
                <a:latin typeface="Calibri" charset="0"/>
                <a:ea typeface="Calibri" charset="0"/>
                <a:cs typeface="Calibri" charset="0"/>
              </a:rPr>
              <a:t>Γνωστοποίηση περιστατικών καταστρατήγησης του Νόμου</a:t>
            </a:r>
            <a:endParaRPr lang="el-GR" sz="2000" dirty="0">
              <a:solidFill>
                <a:schemeClr val="tx1"/>
              </a:solidFill>
              <a:latin typeface="Calibri" charset="0"/>
              <a:ea typeface="Calibri" charset="0"/>
              <a:cs typeface="Calibri" charset="0"/>
            </a:endParaRPr>
          </a:p>
          <a:p>
            <a:pPr lvl="0" rtl="0">
              <a:spcBef>
                <a:spcPts val="0"/>
              </a:spcBef>
              <a:spcAft>
                <a:spcPts val="0"/>
              </a:spcAft>
              <a:buNone/>
            </a:pPr>
            <a:endParaRPr lang="el-GR" sz="2000" b="1" dirty="0" smtClean="0">
              <a:solidFill>
                <a:schemeClr val="accent2">
                  <a:lumMod val="75000"/>
                </a:schemeClr>
              </a:solidFill>
              <a:latin typeface="Calibri" charset="0"/>
              <a:ea typeface="Calibri" charset="0"/>
              <a:cs typeface="Calibri" charset="0"/>
            </a:endParaRPr>
          </a:p>
          <a:p>
            <a:pPr lvl="0" rtl="0">
              <a:spcBef>
                <a:spcPts val="0"/>
              </a:spcBef>
              <a:spcAft>
                <a:spcPts val="0"/>
              </a:spcAft>
              <a:buNone/>
            </a:pPr>
            <a:endParaRPr lang="el-GR" sz="2000" dirty="0">
              <a:latin typeface="Calibri" charset="0"/>
              <a:ea typeface="Calibri" charset="0"/>
              <a:cs typeface="Calibri" charset="0"/>
            </a:endParaRPr>
          </a:p>
          <a:p>
            <a:pPr lvl="0" rtl="0">
              <a:spcBef>
                <a:spcPts val="0"/>
              </a:spcBef>
              <a:spcAft>
                <a:spcPts val="0"/>
              </a:spcAft>
              <a:buNone/>
            </a:pPr>
            <a:endParaRPr lang="el-GR" sz="2200" dirty="0">
              <a:latin typeface="Calibri" charset="0"/>
              <a:ea typeface="Calibri" charset="0"/>
              <a:cs typeface="Calibri" charset="0"/>
            </a:endParaRPr>
          </a:p>
          <a:p>
            <a:pPr>
              <a:spcAft>
                <a:spcPts val="0"/>
              </a:spcAft>
              <a:buNone/>
            </a:pPr>
            <a:endParaRPr lang="el-GR" sz="1800" dirty="0" smtClean="0">
              <a:latin typeface="Calibri" charset="0"/>
              <a:ea typeface="Calibri" charset="0"/>
              <a:cs typeface="Calibri" charset="0"/>
            </a:endParaRPr>
          </a:p>
        </p:txBody>
      </p:sp>
      <p:sp>
        <p:nvSpPr>
          <p:cNvPr id="523" name="Shape 523"/>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17</a:t>
            </a:fld>
            <a:endParaRPr lang="en"/>
          </a:p>
        </p:txBody>
      </p:sp>
      <p:grpSp>
        <p:nvGrpSpPr>
          <p:cNvPr id="524" name="Shape 524"/>
          <p:cNvGrpSpPr/>
          <p:nvPr/>
        </p:nvGrpSpPr>
        <p:grpSpPr>
          <a:xfrm>
            <a:off x="283551" y="610549"/>
            <a:ext cx="330270" cy="330251"/>
            <a:chOff x="1923675" y="1633650"/>
            <a:chExt cx="436000" cy="435975"/>
          </a:xfrm>
        </p:grpSpPr>
        <p:sp>
          <p:nvSpPr>
            <p:cNvPr id="525" name="Shape 525"/>
            <p:cNvSpPr/>
            <p:nvPr/>
          </p:nvSpPr>
          <p:spPr>
            <a:xfrm>
              <a:off x="2209250" y="1633650"/>
              <a:ext cx="150425" cy="150425"/>
            </a:xfrm>
            <a:custGeom>
              <a:avLst/>
              <a:gdLst/>
              <a:ahLst/>
              <a:cxnLst/>
              <a:rect l="0" t="0" r="0" b="0"/>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526" name="Shape 526"/>
            <p:cNvSpPr/>
            <p:nvPr/>
          </p:nvSpPr>
          <p:spPr>
            <a:xfrm>
              <a:off x="2019900" y="1757250"/>
              <a:ext cx="261825" cy="261850"/>
            </a:xfrm>
            <a:custGeom>
              <a:avLst/>
              <a:gdLst/>
              <a:ahLst/>
              <a:cxnLst/>
              <a:rect l="0" t="0" r="0" b="0"/>
              <a:pathLst>
                <a:path w="10473" h="10474" fill="none" extrusionOk="0">
                  <a:moveTo>
                    <a:pt x="10473" y="1"/>
                  </a:moveTo>
                  <a:lnTo>
                    <a:pt x="0" y="1047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527" name="Shape 527"/>
            <p:cNvSpPr/>
            <p:nvPr/>
          </p:nvSpPr>
          <p:spPr>
            <a:xfrm>
              <a:off x="1923675" y="1681150"/>
              <a:ext cx="388500" cy="388475"/>
            </a:xfrm>
            <a:custGeom>
              <a:avLst/>
              <a:gdLst/>
              <a:ahLst/>
              <a:cxnLst/>
              <a:rect l="0" t="0" r="0" b="0"/>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528" name="Shape 528"/>
            <p:cNvSpPr/>
            <p:nvPr/>
          </p:nvSpPr>
          <p:spPr>
            <a:xfrm>
              <a:off x="1974225" y="1711575"/>
              <a:ext cx="261825" cy="261850"/>
            </a:xfrm>
            <a:custGeom>
              <a:avLst/>
              <a:gdLst/>
              <a:ahLst/>
              <a:cxnLst/>
              <a:rect l="0" t="0" r="0" b="0"/>
              <a:pathLst>
                <a:path w="10473" h="10474" fill="none" extrusionOk="0">
                  <a:moveTo>
                    <a:pt x="0" y="10474"/>
                  </a:moveTo>
                  <a:lnTo>
                    <a:pt x="10473"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529" name="Shape 529"/>
            <p:cNvSpPr/>
            <p:nvPr/>
          </p:nvSpPr>
          <p:spPr>
            <a:xfrm>
              <a:off x="1934650" y="2014200"/>
              <a:ext cx="44475" cy="44475"/>
            </a:xfrm>
            <a:custGeom>
              <a:avLst/>
              <a:gdLst/>
              <a:ahLst/>
              <a:cxnLst/>
              <a:rect l="0" t="0" r="0" b="0"/>
              <a:pathLst>
                <a:path w="1779" h="1779" fill="none" extrusionOk="0">
                  <a:moveTo>
                    <a:pt x="1778" y="1778"/>
                  </a:moveTo>
                  <a:lnTo>
                    <a:pt x="0"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530" name="Shape 530"/>
            <p:cNvSpPr/>
            <p:nvPr/>
          </p:nvSpPr>
          <p:spPr>
            <a:xfrm>
              <a:off x="1944375" y="1947225"/>
              <a:ext cx="101725" cy="101700"/>
            </a:xfrm>
            <a:custGeom>
              <a:avLst/>
              <a:gdLst/>
              <a:ahLst/>
              <a:cxnLst/>
              <a:rect l="0" t="0" r="0" b="0"/>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40724341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519"/>
        <p:cNvGrpSpPr/>
        <p:nvPr/>
      </p:nvGrpSpPr>
      <p:grpSpPr>
        <a:xfrm>
          <a:off x="0" y="0"/>
          <a:ext cx="0" cy="0"/>
          <a:chOff x="0" y="0"/>
          <a:chExt cx="0" cy="0"/>
        </a:xfrm>
      </p:grpSpPr>
      <p:sp>
        <p:nvSpPr>
          <p:cNvPr id="520" name="Shape 520"/>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rtl="0">
              <a:spcBef>
                <a:spcPts val="0"/>
              </a:spcBef>
              <a:buNone/>
            </a:pPr>
            <a:r>
              <a:rPr lang="el-GR" sz="2400" dirty="0" smtClean="0">
                <a:latin typeface="Calibri" charset="0"/>
                <a:ea typeface="Calibri" charset="0"/>
                <a:cs typeface="Calibri" charset="0"/>
              </a:rPr>
              <a:t>Αμοιβή Συντονιστών</a:t>
            </a:r>
            <a:endParaRPr lang="en" sz="2400" dirty="0">
              <a:latin typeface="Calibri" charset="0"/>
              <a:ea typeface="Calibri" charset="0"/>
              <a:cs typeface="Calibri" charset="0"/>
            </a:endParaRPr>
          </a:p>
        </p:txBody>
      </p:sp>
      <p:sp>
        <p:nvSpPr>
          <p:cNvPr id="521" name="Shape 521"/>
          <p:cNvSpPr txBox="1">
            <a:spLocks noGrp="1"/>
          </p:cNvSpPr>
          <p:nvPr>
            <p:ph type="body" idx="1"/>
          </p:nvPr>
        </p:nvSpPr>
        <p:spPr>
          <a:xfrm>
            <a:off x="283551" y="2499742"/>
            <a:ext cx="7776864" cy="1800200"/>
          </a:xfrm>
          <a:prstGeom prst="rect">
            <a:avLst/>
          </a:prstGeom>
        </p:spPr>
        <p:txBody>
          <a:bodyPr lIns="91425" tIns="91425" rIns="91425" bIns="91425" anchor="ctr" anchorCtr="0">
            <a:noAutofit/>
          </a:bodyPr>
          <a:lstStyle/>
          <a:p>
            <a:pPr lvl="0" rtl="0">
              <a:spcBef>
                <a:spcPts val="0"/>
              </a:spcBef>
              <a:spcAft>
                <a:spcPts val="0"/>
              </a:spcAft>
              <a:buNone/>
            </a:pPr>
            <a:r>
              <a:rPr lang="el-GR" sz="2000" b="1" dirty="0" smtClean="0">
                <a:solidFill>
                  <a:schemeClr val="accent2">
                    <a:lumMod val="75000"/>
                  </a:schemeClr>
                </a:solidFill>
                <a:latin typeface="Calibri" charset="0"/>
                <a:ea typeface="Calibri" charset="0"/>
                <a:cs typeface="Calibri" charset="0"/>
              </a:rPr>
              <a:t>Κανόνας</a:t>
            </a:r>
          </a:p>
          <a:p>
            <a:pPr lvl="0" rtl="0">
              <a:spcBef>
                <a:spcPts val="0"/>
              </a:spcBef>
              <a:spcAft>
                <a:spcPts val="0"/>
              </a:spcAft>
              <a:buNone/>
            </a:pPr>
            <a:endParaRPr lang="el-GR" sz="2000" b="1" dirty="0" smtClean="0">
              <a:solidFill>
                <a:schemeClr val="accent2">
                  <a:lumMod val="75000"/>
                </a:schemeClr>
              </a:solidFill>
              <a:latin typeface="Calibri" charset="0"/>
              <a:ea typeface="Calibri" charset="0"/>
              <a:cs typeface="Calibri" charset="0"/>
            </a:endParaRPr>
          </a:p>
          <a:p>
            <a:pPr marL="342900" lvl="0" indent="-342900" rtl="0">
              <a:spcBef>
                <a:spcPts val="0"/>
              </a:spcBef>
              <a:spcAft>
                <a:spcPts val="0"/>
              </a:spcAft>
              <a:buFont typeface="Wingdings" charset="2"/>
              <a:buChar char="ü"/>
            </a:pPr>
            <a:r>
              <a:rPr lang="el-GR" sz="2000" dirty="0" smtClean="0">
                <a:solidFill>
                  <a:schemeClr val="tx1"/>
                </a:solidFill>
                <a:latin typeface="Calibri" charset="0"/>
                <a:ea typeface="Calibri" charset="0"/>
                <a:cs typeface="Calibri" charset="0"/>
              </a:rPr>
              <a:t>200 ή 400 ευρώ </a:t>
            </a:r>
            <a:r>
              <a:rPr lang="el-GR" sz="1800" dirty="0" smtClean="0">
                <a:solidFill>
                  <a:schemeClr val="tx1"/>
                </a:solidFill>
                <a:latin typeface="Calibri" charset="0"/>
                <a:ea typeface="Calibri" charset="0"/>
                <a:cs typeface="Calibri" charset="0"/>
              </a:rPr>
              <a:t>(ανάλογα με το μέγεθος της οφειλής και της επιχείρησης)</a:t>
            </a:r>
          </a:p>
          <a:p>
            <a:pPr marL="342900" lvl="0" indent="-342900" rtl="0">
              <a:spcBef>
                <a:spcPts val="0"/>
              </a:spcBef>
              <a:spcAft>
                <a:spcPts val="0"/>
              </a:spcAft>
              <a:buFont typeface="Wingdings" charset="2"/>
              <a:buChar char="ü"/>
            </a:pPr>
            <a:endParaRPr lang="el-GR" sz="2000" dirty="0" smtClean="0">
              <a:solidFill>
                <a:schemeClr val="tx1"/>
              </a:solidFill>
              <a:latin typeface="Calibri" charset="0"/>
              <a:ea typeface="Calibri" charset="0"/>
              <a:cs typeface="Calibri" charset="0"/>
            </a:endParaRPr>
          </a:p>
          <a:p>
            <a:pPr marL="342900" lvl="0" indent="-342900" rtl="0">
              <a:spcBef>
                <a:spcPts val="0"/>
              </a:spcBef>
              <a:spcAft>
                <a:spcPts val="0"/>
              </a:spcAft>
              <a:buFont typeface="Wingdings" charset="2"/>
              <a:buChar char="ü"/>
            </a:pPr>
            <a:r>
              <a:rPr lang="el-GR" sz="2000" dirty="0" smtClean="0">
                <a:solidFill>
                  <a:schemeClr val="tx1"/>
                </a:solidFill>
                <a:latin typeface="Calibri" charset="0"/>
                <a:ea typeface="Calibri" charset="0"/>
                <a:cs typeface="Calibri" charset="0"/>
              </a:rPr>
              <a:t>Καταβαλλόμενη από τον </a:t>
            </a:r>
            <a:r>
              <a:rPr lang="el-GR" sz="2000" dirty="0" err="1" smtClean="0">
                <a:solidFill>
                  <a:schemeClr val="tx1"/>
                </a:solidFill>
                <a:latin typeface="Calibri" charset="0"/>
                <a:ea typeface="Calibri" charset="0"/>
                <a:cs typeface="Calibri" charset="0"/>
              </a:rPr>
              <a:t>εκκινήσαντα</a:t>
            </a:r>
            <a:r>
              <a:rPr lang="el-GR" sz="2000" dirty="0" smtClean="0">
                <a:solidFill>
                  <a:schemeClr val="tx1"/>
                </a:solidFill>
                <a:latin typeface="Calibri" charset="0"/>
                <a:ea typeface="Calibri" charset="0"/>
                <a:cs typeface="Calibri" charset="0"/>
              </a:rPr>
              <a:t> τη διαδικασία</a:t>
            </a:r>
          </a:p>
          <a:p>
            <a:pPr marL="342900" lvl="0" indent="-342900" rtl="0">
              <a:spcBef>
                <a:spcPts val="0"/>
              </a:spcBef>
              <a:spcAft>
                <a:spcPts val="0"/>
              </a:spcAft>
              <a:buFont typeface="Wingdings" charset="2"/>
              <a:buChar char="ü"/>
            </a:pPr>
            <a:endParaRPr lang="el-GR" sz="2000" dirty="0">
              <a:solidFill>
                <a:schemeClr val="tx1"/>
              </a:solidFill>
              <a:latin typeface="Calibri" charset="0"/>
              <a:ea typeface="Calibri" charset="0"/>
              <a:cs typeface="Calibri" charset="0"/>
            </a:endParaRPr>
          </a:p>
          <a:p>
            <a:pPr lvl="0" rtl="0">
              <a:spcBef>
                <a:spcPts val="0"/>
              </a:spcBef>
              <a:spcAft>
                <a:spcPts val="0"/>
              </a:spcAft>
              <a:buNone/>
            </a:pPr>
            <a:endParaRPr lang="el-GR" sz="2000" dirty="0" smtClean="0">
              <a:solidFill>
                <a:schemeClr val="tx1"/>
              </a:solidFill>
              <a:latin typeface="Calibri" charset="0"/>
              <a:ea typeface="Calibri" charset="0"/>
              <a:cs typeface="Calibri" charset="0"/>
            </a:endParaRPr>
          </a:p>
          <a:p>
            <a:pPr lvl="2">
              <a:spcAft>
                <a:spcPts val="0"/>
              </a:spcAft>
              <a:buNone/>
            </a:pPr>
            <a:r>
              <a:rPr lang="el-GR" sz="2000" dirty="0" smtClean="0">
                <a:solidFill>
                  <a:schemeClr val="tx1"/>
                </a:solidFill>
                <a:latin typeface="Calibri" charset="0"/>
                <a:ea typeface="Calibri" charset="0"/>
                <a:cs typeface="Calibri" charset="0"/>
              </a:rPr>
              <a:t>Αντικείμενο διαπραγμάτευσης και συμφωνίας με τα μέρη</a:t>
            </a:r>
          </a:p>
          <a:p>
            <a:pPr lvl="2">
              <a:spcAft>
                <a:spcPts val="0"/>
              </a:spcAft>
              <a:buNone/>
            </a:pPr>
            <a:endParaRPr lang="el-GR" sz="2000" dirty="0">
              <a:solidFill>
                <a:schemeClr val="tx1"/>
              </a:solidFill>
              <a:latin typeface="Calibri" charset="0"/>
              <a:ea typeface="Calibri" charset="0"/>
              <a:cs typeface="Calibri" charset="0"/>
            </a:endParaRPr>
          </a:p>
          <a:p>
            <a:pPr lvl="0" rtl="0">
              <a:spcBef>
                <a:spcPts val="0"/>
              </a:spcBef>
              <a:spcAft>
                <a:spcPts val="0"/>
              </a:spcAft>
              <a:buNone/>
            </a:pPr>
            <a:endParaRPr lang="el-GR" sz="2000" b="1" dirty="0" smtClean="0">
              <a:solidFill>
                <a:schemeClr val="accent2">
                  <a:lumMod val="75000"/>
                </a:schemeClr>
              </a:solidFill>
              <a:latin typeface="Calibri" charset="0"/>
              <a:ea typeface="Calibri" charset="0"/>
              <a:cs typeface="Calibri" charset="0"/>
            </a:endParaRPr>
          </a:p>
          <a:p>
            <a:pPr lvl="0" rtl="0">
              <a:spcBef>
                <a:spcPts val="0"/>
              </a:spcBef>
              <a:spcAft>
                <a:spcPts val="0"/>
              </a:spcAft>
              <a:buNone/>
            </a:pPr>
            <a:endParaRPr lang="el-GR" sz="2000" dirty="0">
              <a:latin typeface="Calibri" charset="0"/>
              <a:ea typeface="Calibri" charset="0"/>
              <a:cs typeface="Calibri" charset="0"/>
            </a:endParaRPr>
          </a:p>
          <a:p>
            <a:pPr lvl="0" rtl="0">
              <a:spcBef>
                <a:spcPts val="0"/>
              </a:spcBef>
              <a:spcAft>
                <a:spcPts val="0"/>
              </a:spcAft>
              <a:buNone/>
            </a:pPr>
            <a:endParaRPr lang="el-GR" sz="2200" dirty="0">
              <a:latin typeface="Calibri" charset="0"/>
              <a:ea typeface="Calibri" charset="0"/>
              <a:cs typeface="Calibri" charset="0"/>
            </a:endParaRPr>
          </a:p>
          <a:p>
            <a:pPr>
              <a:spcAft>
                <a:spcPts val="0"/>
              </a:spcAft>
              <a:buNone/>
            </a:pPr>
            <a:endParaRPr lang="el-GR" sz="1800" dirty="0" smtClean="0">
              <a:latin typeface="Calibri" charset="0"/>
              <a:ea typeface="Calibri" charset="0"/>
              <a:cs typeface="Calibri" charset="0"/>
            </a:endParaRPr>
          </a:p>
        </p:txBody>
      </p:sp>
      <p:sp>
        <p:nvSpPr>
          <p:cNvPr id="523" name="Shape 523"/>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18</a:t>
            </a:fld>
            <a:endParaRPr lang="en"/>
          </a:p>
        </p:txBody>
      </p:sp>
      <p:grpSp>
        <p:nvGrpSpPr>
          <p:cNvPr id="524" name="Shape 524"/>
          <p:cNvGrpSpPr/>
          <p:nvPr/>
        </p:nvGrpSpPr>
        <p:grpSpPr>
          <a:xfrm>
            <a:off x="283551" y="610549"/>
            <a:ext cx="330270" cy="330251"/>
            <a:chOff x="1923675" y="1633650"/>
            <a:chExt cx="436000" cy="435975"/>
          </a:xfrm>
        </p:grpSpPr>
        <p:sp>
          <p:nvSpPr>
            <p:cNvPr id="525" name="Shape 525"/>
            <p:cNvSpPr/>
            <p:nvPr/>
          </p:nvSpPr>
          <p:spPr>
            <a:xfrm>
              <a:off x="2209250" y="1633650"/>
              <a:ext cx="150425" cy="150425"/>
            </a:xfrm>
            <a:custGeom>
              <a:avLst/>
              <a:gdLst/>
              <a:ahLst/>
              <a:cxnLst/>
              <a:rect l="0" t="0" r="0" b="0"/>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526" name="Shape 526"/>
            <p:cNvSpPr/>
            <p:nvPr/>
          </p:nvSpPr>
          <p:spPr>
            <a:xfrm>
              <a:off x="2019900" y="1757250"/>
              <a:ext cx="261825" cy="261850"/>
            </a:xfrm>
            <a:custGeom>
              <a:avLst/>
              <a:gdLst/>
              <a:ahLst/>
              <a:cxnLst/>
              <a:rect l="0" t="0" r="0" b="0"/>
              <a:pathLst>
                <a:path w="10473" h="10474" fill="none" extrusionOk="0">
                  <a:moveTo>
                    <a:pt x="10473" y="1"/>
                  </a:moveTo>
                  <a:lnTo>
                    <a:pt x="0" y="1047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527" name="Shape 527"/>
            <p:cNvSpPr/>
            <p:nvPr/>
          </p:nvSpPr>
          <p:spPr>
            <a:xfrm>
              <a:off x="1923675" y="1681150"/>
              <a:ext cx="388500" cy="388475"/>
            </a:xfrm>
            <a:custGeom>
              <a:avLst/>
              <a:gdLst/>
              <a:ahLst/>
              <a:cxnLst/>
              <a:rect l="0" t="0" r="0" b="0"/>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528" name="Shape 528"/>
            <p:cNvSpPr/>
            <p:nvPr/>
          </p:nvSpPr>
          <p:spPr>
            <a:xfrm>
              <a:off x="1974225" y="1711575"/>
              <a:ext cx="261825" cy="261850"/>
            </a:xfrm>
            <a:custGeom>
              <a:avLst/>
              <a:gdLst/>
              <a:ahLst/>
              <a:cxnLst/>
              <a:rect l="0" t="0" r="0" b="0"/>
              <a:pathLst>
                <a:path w="10473" h="10474" fill="none" extrusionOk="0">
                  <a:moveTo>
                    <a:pt x="0" y="10474"/>
                  </a:moveTo>
                  <a:lnTo>
                    <a:pt x="10473"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529" name="Shape 529"/>
            <p:cNvSpPr/>
            <p:nvPr/>
          </p:nvSpPr>
          <p:spPr>
            <a:xfrm>
              <a:off x="1934650" y="2014200"/>
              <a:ext cx="44475" cy="44475"/>
            </a:xfrm>
            <a:custGeom>
              <a:avLst/>
              <a:gdLst/>
              <a:ahLst/>
              <a:cxnLst/>
              <a:rect l="0" t="0" r="0" b="0"/>
              <a:pathLst>
                <a:path w="1779" h="1779" fill="none" extrusionOk="0">
                  <a:moveTo>
                    <a:pt x="1778" y="1778"/>
                  </a:moveTo>
                  <a:lnTo>
                    <a:pt x="0"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530" name="Shape 530"/>
            <p:cNvSpPr/>
            <p:nvPr/>
          </p:nvSpPr>
          <p:spPr>
            <a:xfrm>
              <a:off x="1944375" y="1947225"/>
              <a:ext cx="101725" cy="101700"/>
            </a:xfrm>
            <a:custGeom>
              <a:avLst/>
              <a:gdLst/>
              <a:ahLst/>
              <a:cxnLst/>
              <a:rect l="0" t="0" r="0" b="0"/>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4123508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519"/>
        <p:cNvGrpSpPr/>
        <p:nvPr/>
      </p:nvGrpSpPr>
      <p:grpSpPr>
        <a:xfrm>
          <a:off x="0" y="0"/>
          <a:ext cx="0" cy="0"/>
          <a:chOff x="0" y="0"/>
          <a:chExt cx="0" cy="0"/>
        </a:xfrm>
      </p:grpSpPr>
      <p:sp>
        <p:nvSpPr>
          <p:cNvPr id="520" name="Shape 520"/>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rtl="0">
              <a:spcBef>
                <a:spcPts val="0"/>
              </a:spcBef>
              <a:buNone/>
            </a:pPr>
            <a:r>
              <a:rPr lang="el-GR" sz="2400" dirty="0" smtClean="0">
                <a:latin typeface="Calibri" charset="0"/>
                <a:ea typeface="Calibri" charset="0"/>
                <a:cs typeface="Calibri" charset="0"/>
              </a:rPr>
              <a:t>«Συντονισμός» και Διαμεσολάβηση</a:t>
            </a:r>
            <a:endParaRPr lang="en" sz="2400" dirty="0">
              <a:latin typeface="Calibri" charset="0"/>
              <a:ea typeface="Calibri" charset="0"/>
              <a:cs typeface="Calibri" charset="0"/>
            </a:endParaRPr>
          </a:p>
        </p:txBody>
      </p:sp>
      <p:sp>
        <p:nvSpPr>
          <p:cNvPr id="521" name="Shape 521"/>
          <p:cNvSpPr txBox="1">
            <a:spLocks noGrp="1"/>
          </p:cNvSpPr>
          <p:nvPr>
            <p:ph type="body" idx="1"/>
          </p:nvPr>
        </p:nvSpPr>
        <p:spPr>
          <a:xfrm>
            <a:off x="814274" y="1327350"/>
            <a:ext cx="6422021" cy="3145500"/>
          </a:xfrm>
          <a:prstGeom prst="rect">
            <a:avLst/>
          </a:prstGeom>
        </p:spPr>
        <p:txBody>
          <a:bodyPr lIns="91425" tIns="91425" rIns="91425" bIns="91425" anchor="ctr" anchorCtr="0">
            <a:noAutofit/>
          </a:bodyPr>
          <a:lstStyle/>
          <a:p>
            <a:pPr lvl="0" rtl="0">
              <a:spcBef>
                <a:spcPts val="0"/>
              </a:spcBef>
              <a:spcAft>
                <a:spcPts val="0"/>
              </a:spcAft>
              <a:buNone/>
            </a:pPr>
            <a:endParaRPr lang="el-GR" sz="2200" dirty="0" smtClean="0"/>
          </a:p>
          <a:p>
            <a:pPr lvl="0" algn="ctr" rtl="0">
              <a:spcBef>
                <a:spcPts val="0"/>
              </a:spcBef>
              <a:spcAft>
                <a:spcPts val="0"/>
              </a:spcAft>
              <a:buNone/>
            </a:pPr>
            <a:r>
              <a:rPr lang="el-GR" sz="3000" dirty="0" smtClean="0">
                <a:latin typeface="Calibri" charset="0"/>
                <a:ea typeface="Calibri" charset="0"/>
                <a:cs typeface="Calibri" charset="0"/>
              </a:rPr>
              <a:t>Είναι όλο αυτ</a:t>
            </a:r>
            <a:r>
              <a:rPr lang="el-GR" sz="3000" dirty="0" smtClean="0">
                <a:latin typeface="Calibri" charset="0"/>
                <a:ea typeface="Calibri" charset="0"/>
                <a:cs typeface="Calibri" charset="0"/>
              </a:rPr>
              <a:t>ό Διαμεσολάβηση</a:t>
            </a:r>
            <a:r>
              <a:rPr lang="el-GR" sz="3000" dirty="0" smtClean="0">
                <a:latin typeface="Calibri" charset="0"/>
                <a:ea typeface="Calibri" charset="0"/>
                <a:cs typeface="Calibri" charset="0"/>
              </a:rPr>
              <a:t>;</a:t>
            </a:r>
          </a:p>
          <a:p>
            <a:pPr lvl="0" algn="ctr" rtl="0">
              <a:spcBef>
                <a:spcPts val="0"/>
              </a:spcBef>
              <a:spcAft>
                <a:spcPts val="0"/>
              </a:spcAft>
              <a:buNone/>
            </a:pPr>
            <a:endParaRPr lang="el-GR" sz="3000" dirty="0">
              <a:latin typeface="Calibri" charset="0"/>
              <a:ea typeface="Calibri" charset="0"/>
              <a:cs typeface="Calibri" charset="0"/>
            </a:endParaRPr>
          </a:p>
          <a:p>
            <a:pPr lvl="0" algn="ctr" rtl="0">
              <a:spcBef>
                <a:spcPts val="0"/>
              </a:spcBef>
              <a:spcAft>
                <a:spcPts val="0"/>
              </a:spcAft>
              <a:buNone/>
            </a:pPr>
            <a:r>
              <a:rPr lang="el-GR" sz="3000" dirty="0" smtClean="0">
                <a:latin typeface="Calibri" charset="0"/>
                <a:ea typeface="Calibri" charset="0"/>
                <a:cs typeface="Calibri" charset="0"/>
              </a:rPr>
              <a:t>Ασφαλώς, </a:t>
            </a:r>
            <a:r>
              <a:rPr lang="el-GR" sz="3000" b="1" dirty="0" smtClean="0">
                <a:solidFill>
                  <a:schemeClr val="accent2">
                    <a:lumMod val="75000"/>
                  </a:schemeClr>
                </a:solidFill>
                <a:latin typeface="Calibri" charset="0"/>
                <a:ea typeface="Calibri" charset="0"/>
                <a:cs typeface="Calibri" charset="0"/>
              </a:rPr>
              <a:t>ΟΧΙ</a:t>
            </a:r>
            <a:endParaRPr lang="el-GR" sz="3000" b="1" dirty="0">
              <a:solidFill>
                <a:schemeClr val="accent2">
                  <a:lumMod val="75000"/>
                </a:schemeClr>
              </a:solidFill>
              <a:latin typeface="Calibri" charset="0"/>
              <a:ea typeface="Calibri" charset="0"/>
              <a:cs typeface="Calibri" charset="0"/>
            </a:endParaRPr>
          </a:p>
          <a:p>
            <a:pPr lvl="0" rtl="0">
              <a:spcBef>
                <a:spcPts val="0"/>
              </a:spcBef>
              <a:spcAft>
                <a:spcPts val="0"/>
              </a:spcAft>
              <a:buNone/>
            </a:pPr>
            <a:endParaRPr lang="el-GR" sz="2200" dirty="0">
              <a:latin typeface="Calibri" charset="0"/>
              <a:ea typeface="Calibri" charset="0"/>
              <a:cs typeface="Calibri" charset="0"/>
            </a:endParaRPr>
          </a:p>
          <a:p>
            <a:pPr>
              <a:spcAft>
                <a:spcPts val="0"/>
              </a:spcAft>
              <a:buNone/>
            </a:pPr>
            <a:endParaRPr lang="el-GR" sz="1800" dirty="0" smtClean="0">
              <a:latin typeface="Calibri" charset="0"/>
              <a:ea typeface="Calibri" charset="0"/>
              <a:cs typeface="Calibri" charset="0"/>
            </a:endParaRPr>
          </a:p>
        </p:txBody>
      </p:sp>
      <p:sp>
        <p:nvSpPr>
          <p:cNvPr id="523" name="Shape 523"/>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19</a:t>
            </a:fld>
            <a:endParaRPr lang="en"/>
          </a:p>
        </p:txBody>
      </p:sp>
      <p:grpSp>
        <p:nvGrpSpPr>
          <p:cNvPr id="524" name="Shape 524"/>
          <p:cNvGrpSpPr/>
          <p:nvPr/>
        </p:nvGrpSpPr>
        <p:grpSpPr>
          <a:xfrm>
            <a:off x="283551" y="610549"/>
            <a:ext cx="330270" cy="330251"/>
            <a:chOff x="1923675" y="1633650"/>
            <a:chExt cx="436000" cy="435975"/>
          </a:xfrm>
        </p:grpSpPr>
        <p:sp>
          <p:nvSpPr>
            <p:cNvPr id="525" name="Shape 525"/>
            <p:cNvSpPr/>
            <p:nvPr/>
          </p:nvSpPr>
          <p:spPr>
            <a:xfrm>
              <a:off x="2209250" y="1633650"/>
              <a:ext cx="150425" cy="150425"/>
            </a:xfrm>
            <a:custGeom>
              <a:avLst/>
              <a:gdLst/>
              <a:ahLst/>
              <a:cxnLst/>
              <a:rect l="0" t="0" r="0" b="0"/>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526" name="Shape 526"/>
            <p:cNvSpPr/>
            <p:nvPr/>
          </p:nvSpPr>
          <p:spPr>
            <a:xfrm>
              <a:off x="2019900" y="1757250"/>
              <a:ext cx="261825" cy="261850"/>
            </a:xfrm>
            <a:custGeom>
              <a:avLst/>
              <a:gdLst/>
              <a:ahLst/>
              <a:cxnLst/>
              <a:rect l="0" t="0" r="0" b="0"/>
              <a:pathLst>
                <a:path w="10473" h="10474" fill="none" extrusionOk="0">
                  <a:moveTo>
                    <a:pt x="10473" y="1"/>
                  </a:moveTo>
                  <a:lnTo>
                    <a:pt x="0" y="1047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527" name="Shape 527"/>
            <p:cNvSpPr/>
            <p:nvPr/>
          </p:nvSpPr>
          <p:spPr>
            <a:xfrm>
              <a:off x="1923675" y="1681150"/>
              <a:ext cx="388500" cy="388475"/>
            </a:xfrm>
            <a:custGeom>
              <a:avLst/>
              <a:gdLst/>
              <a:ahLst/>
              <a:cxnLst/>
              <a:rect l="0" t="0" r="0" b="0"/>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528" name="Shape 528"/>
            <p:cNvSpPr/>
            <p:nvPr/>
          </p:nvSpPr>
          <p:spPr>
            <a:xfrm>
              <a:off x="1974225" y="1711575"/>
              <a:ext cx="261825" cy="261850"/>
            </a:xfrm>
            <a:custGeom>
              <a:avLst/>
              <a:gdLst/>
              <a:ahLst/>
              <a:cxnLst/>
              <a:rect l="0" t="0" r="0" b="0"/>
              <a:pathLst>
                <a:path w="10473" h="10474" fill="none" extrusionOk="0">
                  <a:moveTo>
                    <a:pt x="0" y="10474"/>
                  </a:moveTo>
                  <a:lnTo>
                    <a:pt x="10473"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529" name="Shape 529"/>
            <p:cNvSpPr/>
            <p:nvPr/>
          </p:nvSpPr>
          <p:spPr>
            <a:xfrm>
              <a:off x="1934650" y="2014200"/>
              <a:ext cx="44475" cy="44475"/>
            </a:xfrm>
            <a:custGeom>
              <a:avLst/>
              <a:gdLst/>
              <a:ahLst/>
              <a:cxnLst/>
              <a:rect l="0" t="0" r="0" b="0"/>
              <a:pathLst>
                <a:path w="1779" h="1779" fill="none" extrusionOk="0">
                  <a:moveTo>
                    <a:pt x="1778" y="1778"/>
                  </a:moveTo>
                  <a:lnTo>
                    <a:pt x="0"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530" name="Shape 530"/>
            <p:cNvSpPr/>
            <p:nvPr/>
          </p:nvSpPr>
          <p:spPr>
            <a:xfrm>
              <a:off x="1944375" y="1947225"/>
              <a:ext cx="101725" cy="101700"/>
            </a:xfrm>
            <a:custGeom>
              <a:avLst/>
              <a:gdLst/>
              <a:ahLst/>
              <a:cxnLst/>
              <a:rect l="0" t="0" r="0" b="0"/>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1684493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Shape 248"/>
          <p:cNvSpPr txBox="1">
            <a:spLocks noGrp="1"/>
          </p:cNvSpPr>
          <p:nvPr>
            <p:ph type="ctrTitle" idx="4294967295"/>
          </p:nvPr>
        </p:nvSpPr>
        <p:spPr>
          <a:xfrm>
            <a:off x="611560" y="1347614"/>
            <a:ext cx="5567700" cy="1159800"/>
          </a:xfrm>
          <a:prstGeom prst="rect">
            <a:avLst/>
          </a:prstGeom>
        </p:spPr>
        <p:txBody>
          <a:bodyPr lIns="91425" tIns="91425" rIns="91425" bIns="91425" anchor="ctr" anchorCtr="0">
            <a:noAutofit/>
          </a:bodyPr>
          <a:lstStyle/>
          <a:p>
            <a:pPr lvl="0" rtl="0">
              <a:spcBef>
                <a:spcPts val="0"/>
              </a:spcBef>
              <a:buNone/>
            </a:pPr>
            <a:r>
              <a:rPr lang="el-GR" sz="5000" dirty="0" smtClean="0">
                <a:solidFill>
                  <a:srgbClr val="FF9800"/>
                </a:solidFill>
                <a:latin typeface="Calibri" charset="0"/>
                <a:ea typeface="Calibri" charset="0"/>
                <a:cs typeface="Calibri" charset="0"/>
              </a:rPr>
              <a:t>Διαμεσολάβηση</a:t>
            </a:r>
            <a:endParaRPr lang="en" sz="5000" dirty="0">
              <a:solidFill>
                <a:srgbClr val="FF9800"/>
              </a:solidFill>
              <a:latin typeface="Calibri" charset="0"/>
              <a:ea typeface="Calibri" charset="0"/>
              <a:cs typeface="Calibri" charset="0"/>
            </a:endParaRPr>
          </a:p>
        </p:txBody>
      </p:sp>
      <p:sp>
        <p:nvSpPr>
          <p:cNvPr id="249" name="Shape 249"/>
          <p:cNvSpPr txBox="1">
            <a:spLocks noGrp="1"/>
          </p:cNvSpPr>
          <p:nvPr>
            <p:ph type="subTitle" idx="4294967295"/>
          </p:nvPr>
        </p:nvSpPr>
        <p:spPr>
          <a:xfrm>
            <a:off x="595700" y="2263357"/>
            <a:ext cx="6478488" cy="784800"/>
          </a:xfrm>
          <a:prstGeom prst="rect">
            <a:avLst/>
          </a:prstGeom>
        </p:spPr>
        <p:txBody>
          <a:bodyPr lIns="91425" tIns="91425" rIns="91425" bIns="91425" anchor="ctr" anchorCtr="0">
            <a:noAutofit/>
          </a:bodyPr>
          <a:lstStyle/>
          <a:p>
            <a:pPr lvl="0" rtl="0">
              <a:spcBef>
                <a:spcPts val="0"/>
              </a:spcBef>
              <a:buNone/>
            </a:pPr>
            <a:endParaRPr lang="el-GR" dirty="0" smtClean="0"/>
          </a:p>
          <a:p>
            <a:pPr lvl="0" rtl="0">
              <a:spcBef>
                <a:spcPts val="0"/>
              </a:spcBef>
              <a:buNone/>
            </a:pPr>
            <a:endParaRPr lang="el-GR" b="1" dirty="0"/>
          </a:p>
          <a:p>
            <a:pPr lvl="0" rtl="0">
              <a:spcBef>
                <a:spcPts val="0"/>
              </a:spcBef>
              <a:buNone/>
            </a:pPr>
            <a:r>
              <a:rPr lang="el-GR" sz="4000" b="1" dirty="0">
                <a:solidFill>
                  <a:schemeClr val="accent2">
                    <a:lumMod val="75000"/>
                  </a:schemeClr>
                </a:solidFill>
                <a:latin typeface="Calibri" charset="0"/>
                <a:ea typeface="Calibri" charset="0"/>
                <a:cs typeface="Calibri" charset="0"/>
              </a:rPr>
              <a:t>κ</a:t>
            </a:r>
            <a:r>
              <a:rPr lang="el-GR" sz="4000" b="1" dirty="0" smtClean="0">
                <a:solidFill>
                  <a:schemeClr val="accent2">
                    <a:lumMod val="75000"/>
                  </a:schemeClr>
                </a:solidFill>
                <a:latin typeface="Calibri" charset="0"/>
                <a:ea typeface="Calibri" charset="0"/>
                <a:cs typeface="Calibri" charset="0"/>
              </a:rPr>
              <a:t>αι Ρύθμιση Οφειλών</a:t>
            </a:r>
            <a:endParaRPr lang="el-GR" sz="4000" b="1" dirty="0" smtClean="0">
              <a:solidFill>
                <a:schemeClr val="accent2">
                  <a:lumMod val="75000"/>
                </a:schemeClr>
              </a:solidFill>
              <a:latin typeface="Calibri" charset="0"/>
              <a:ea typeface="Calibri" charset="0"/>
              <a:cs typeface="Calibri" charset="0"/>
            </a:endParaRPr>
          </a:p>
          <a:p>
            <a:pPr lvl="0" rtl="0">
              <a:spcBef>
                <a:spcPts val="0"/>
              </a:spcBef>
              <a:buNone/>
            </a:pPr>
            <a:endParaRPr lang="el-GR" sz="1000" dirty="0" smtClean="0"/>
          </a:p>
          <a:p>
            <a:pPr lvl="0" rtl="0">
              <a:spcBef>
                <a:spcPts val="0"/>
              </a:spcBef>
              <a:buNone/>
            </a:pPr>
            <a:endParaRPr lang="en" sz="2000" dirty="0"/>
          </a:p>
        </p:txBody>
      </p:sp>
      <p:sp>
        <p:nvSpPr>
          <p:cNvPr id="262" name="Shape 262"/>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2</a:t>
            </a:fld>
            <a:endParaRPr lang="en"/>
          </a:p>
        </p:txBody>
      </p:sp>
      <p:pic>
        <p:nvPicPr>
          <p:cNvPr id="2" name="Εικόνα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08104" y="282592"/>
            <a:ext cx="3194959" cy="1700543"/>
          </a:xfrm>
          <a:prstGeom prst="rect">
            <a:avLst/>
          </a:prstGeom>
        </p:spPr>
      </p:pic>
    </p:spTree>
    <p:extLst>
      <p:ext uri="{BB962C8B-B14F-4D97-AF65-F5344CB8AC3E}">
        <p14:creationId xmlns:p14="http://schemas.microsoft.com/office/powerpoint/2010/main" val="16375853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Shape 320"/>
          <p:cNvSpPr txBox="1">
            <a:spLocks noGrp="1"/>
          </p:cNvSpPr>
          <p:nvPr>
            <p:ph type="title"/>
          </p:nvPr>
        </p:nvSpPr>
        <p:spPr>
          <a:xfrm>
            <a:off x="814275" y="392575"/>
            <a:ext cx="5258400" cy="766200"/>
          </a:xfrm>
          <a:prstGeom prst="rect">
            <a:avLst/>
          </a:prstGeom>
        </p:spPr>
        <p:txBody>
          <a:bodyPr lIns="91425" tIns="91425" rIns="91425" bIns="91425" anchor="ctr" anchorCtr="0">
            <a:noAutofit/>
          </a:bodyPr>
          <a:lstStyle/>
          <a:p>
            <a:pPr lvl="0">
              <a:spcBef>
                <a:spcPts val="0"/>
              </a:spcBef>
              <a:buNone/>
            </a:pPr>
            <a:r>
              <a:rPr lang="el-GR" sz="2400" dirty="0" smtClean="0">
                <a:latin typeface="Calibri" charset="0"/>
                <a:ea typeface="Calibri" charset="0"/>
                <a:cs typeface="Calibri" charset="0"/>
              </a:rPr>
              <a:t>Αρχές Διαμεσολάβησης που ελλείπουν</a:t>
            </a:r>
            <a:endParaRPr lang="en" sz="2400" dirty="0">
              <a:latin typeface="Calibri" charset="0"/>
              <a:ea typeface="Calibri" charset="0"/>
              <a:cs typeface="Calibri" charset="0"/>
            </a:endParaRPr>
          </a:p>
        </p:txBody>
      </p:sp>
      <p:sp>
        <p:nvSpPr>
          <p:cNvPr id="321" name="Shape 321"/>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20</a:t>
            </a:fld>
            <a:endParaRPr lang="en"/>
          </a:p>
        </p:txBody>
      </p:sp>
      <p:sp>
        <p:nvSpPr>
          <p:cNvPr id="322" name="Shape 322"/>
          <p:cNvSpPr/>
          <p:nvPr/>
        </p:nvSpPr>
        <p:spPr>
          <a:xfrm>
            <a:off x="3378600" y="1888450"/>
            <a:ext cx="2386800" cy="2386800"/>
          </a:xfrm>
          <a:prstGeom prst="diamond">
            <a:avLst/>
          </a:prstGeom>
          <a:solidFill>
            <a:srgbClr val="C7D3E6"/>
          </a:solidFill>
          <a:ln w="38100" cap="flat" cmpd="sng">
            <a:solidFill>
              <a:srgbClr val="92A8C8"/>
            </a:solidFill>
            <a:prstDash val="solid"/>
            <a:miter/>
            <a:headEnd type="none" w="med" len="med"/>
            <a:tailEnd type="none" w="med" len="med"/>
          </a:ln>
        </p:spPr>
        <p:txBody>
          <a:bodyPr lIns="91425" tIns="91425" rIns="91425" bIns="91425" anchor="ctr" anchorCtr="0">
            <a:noAutofit/>
          </a:bodyPr>
          <a:lstStyle/>
          <a:p>
            <a:pPr lvl="0" algn="ctr">
              <a:spcBef>
                <a:spcPts val="0"/>
              </a:spcBef>
              <a:buNone/>
            </a:pPr>
            <a:r>
              <a:rPr lang="el-GR" sz="1700" dirty="0" smtClean="0">
                <a:solidFill>
                  <a:srgbClr val="263248"/>
                </a:solidFill>
                <a:latin typeface="Calibri" charset="0"/>
                <a:ea typeface="Calibri" charset="0"/>
                <a:cs typeface="Calibri" charset="0"/>
                <a:sym typeface="Roboto Condensed"/>
              </a:rPr>
              <a:t>Φυσική</a:t>
            </a:r>
          </a:p>
          <a:p>
            <a:pPr lvl="0" algn="ctr">
              <a:spcBef>
                <a:spcPts val="0"/>
              </a:spcBef>
              <a:buNone/>
            </a:pPr>
            <a:r>
              <a:rPr lang="el-GR" sz="1700" dirty="0" smtClean="0">
                <a:solidFill>
                  <a:srgbClr val="263248"/>
                </a:solidFill>
                <a:latin typeface="Calibri" charset="0"/>
                <a:ea typeface="Calibri" charset="0"/>
                <a:cs typeface="Calibri" charset="0"/>
                <a:sym typeface="Roboto Condensed"/>
              </a:rPr>
              <a:t>Συμμετοχή</a:t>
            </a:r>
            <a:endParaRPr lang="en" sz="1700" dirty="0">
              <a:solidFill>
                <a:srgbClr val="263248"/>
              </a:solidFill>
              <a:latin typeface="Calibri" charset="0"/>
              <a:ea typeface="Calibri" charset="0"/>
              <a:cs typeface="Calibri" charset="0"/>
              <a:sym typeface="Roboto Condensed"/>
            </a:endParaRPr>
          </a:p>
        </p:txBody>
      </p:sp>
      <p:sp>
        <p:nvSpPr>
          <p:cNvPr id="323" name="Shape 323"/>
          <p:cNvSpPr/>
          <p:nvPr/>
        </p:nvSpPr>
        <p:spPr>
          <a:xfrm>
            <a:off x="1601400" y="1888450"/>
            <a:ext cx="2386800" cy="2386800"/>
          </a:xfrm>
          <a:prstGeom prst="diamond">
            <a:avLst/>
          </a:prstGeom>
          <a:noFill/>
          <a:ln w="76200" cap="flat" cmpd="sng">
            <a:solidFill>
              <a:srgbClr val="FF9800"/>
            </a:solidFill>
            <a:prstDash val="solid"/>
            <a:miter/>
            <a:headEnd type="none" w="med" len="med"/>
            <a:tailEnd type="none" w="med" len="med"/>
          </a:ln>
        </p:spPr>
        <p:txBody>
          <a:bodyPr lIns="91425" tIns="91425" rIns="91425" bIns="91425" anchor="ctr" anchorCtr="0">
            <a:noAutofit/>
          </a:bodyPr>
          <a:lstStyle/>
          <a:p>
            <a:pPr lvl="0" algn="ctr">
              <a:spcBef>
                <a:spcPts val="0"/>
              </a:spcBef>
              <a:buNone/>
            </a:pPr>
            <a:r>
              <a:rPr lang="el-GR" sz="1700" dirty="0" smtClean="0">
                <a:solidFill>
                  <a:srgbClr val="D26F00"/>
                </a:solidFill>
                <a:latin typeface="Calibri" charset="0"/>
                <a:ea typeface="Calibri" charset="0"/>
                <a:cs typeface="Calibri" charset="0"/>
                <a:sym typeface="Roboto Condensed"/>
              </a:rPr>
              <a:t>Αμεσότητα</a:t>
            </a:r>
            <a:endParaRPr lang="en" sz="1700" dirty="0">
              <a:solidFill>
                <a:srgbClr val="D26F00"/>
              </a:solidFill>
              <a:latin typeface="Calibri" charset="0"/>
              <a:ea typeface="Calibri" charset="0"/>
              <a:cs typeface="Calibri" charset="0"/>
              <a:sym typeface="Roboto Condensed"/>
            </a:endParaRPr>
          </a:p>
        </p:txBody>
      </p:sp>
      <p:sp>
        <p:nvSpPr>
          <p:cNvPr id="324" name="Shape 324"/>
          <p:cNvSpPr/>
          <p:nvPr/>
        </p:nvSpPr>
        <p:spPr>
          <a:xfrm>
            <a:off x="5155800" y="1888450"/>
            <a:ext cx="2440536" cy="2386800"/>
          </a:xfrm>
          <a:prstGeom prst="diamond">
            <a:avLst/>
          </a:prstGeom>
          <a:noFill/>
          <a:ln w="76200" cap="flat" cmpd="sng">
            <a:solidFill>
              <a:srgbClr val="FF9800"/>
            </a:solidFill>
            <a:prstDash val="solid"/>
            <a:miter/>
            <a:headEnd type="none" w="med" len="med"/>
            <a:tailEnd type="none" w="med" len="med"/>
          </a:ln>
        </p:spPr>
        <p:txBody>
          <a:bodyPr lIns="91425" tIns="91425" rIns="91425" bIns="91425" anchor="ctr" anchorCtr="0">
            <a:noAutofit/>
          </a:bodyPr>
          <a:lstStyle/>
          <a:p>
            <a:pPr lvl="0" algn="ctr">
              <a:spcBef>
                <a:spcPts val="0"/>
              </a:spcBef>
              <a:buNone/>
            </a:pPr>
            <a:r>
              <a:rPr lang="el-GR" sz="1650" dirty="0" smtClean="0">
                <a:solidFill>
                  <a:srgbClr val="D26F00"/>
                </a:solidFill>
                <a:latin typeface="Calibri" charset="0"/>
                <a:ea typeface="Calibri" charset="0"/>
                <a:cs typeface="Calibri" charset="0"/>
                <a:sym typeface="Roboto Condensed"/>
              </a:rPr>
              <a:t>Διερεύνηση</a:t>
            </a:r>
            <a:endParaRPr lang="en" sz="1650" dirty="0">
              <a:solidFill>
                <a:srgbClr val="D26F00"/>
              </a:solidFill>
              <a:latin typeface="Calibri" charset="0"/>
              <a:ea typeface="Calibri" charset="0"/>
              <a:cs typeface="Calibri" charset="0"/>
              <a:sym typeface="Roboto Condensed"/>
            </a:endParaRPr>
          </a:p>
        </p:txBody>
      </p:sp>
      <p:grpSp>
        <p:nvGrpSpPr>
          <p:cNvPr id="325" name="Shape 325"/>
          <p:cNvGrpSpPr/>
          <p:nvPr/>
        </p:nvGrpSpPr>
        <p:grpSpPr>
          <a:xfrm>
            <a:off x="263100" y="580105"/>
            <a:ext cx="407743" cy="391135"/>
            <a:chOff x="5233525" y="4954450"/>
            <a:chExt cx="538275" cy="516350"/>
          </a:xfrm>
        </p:grpSpPr>
        <p:sp>
          <p:nvSpPr>
            <p:cNvPr id="326" name="Shape 326"/>
            <p:cNvSpPr/>
            <p:nvPr/>
          </p:nvSpPr>
          <p:spPr>
            <a:xfrm>
              <a:off x="5637825" y="4954450"/>
              <a:ext cx="89525" cy="89525"/>
            </a:xfrm>
            <a:custGeom>
              <a:avLst/>
              <a:gdLst/>
              <a:ahLst/>
              <a:cxnLst/>
              <a:rect l="0" t="0" r="0" b="0"/>
              <a:pathLst>
                <a:path w="3581" h="3581" fill="none" extrusionOk="0">
                  <a:moveTo>
                    <a:pt x="1023" y="3410"/>
                  </a:moveTo>
                  <a:lnTo>
                    <a:pt x="1023" y="3410"/>
                  </a:lnTo>
                  <a:lnTo>
                    <a:pt x="1193" y="3483"/>
                  </a:lnTo>
                  <a:lnTo>
                    <a:pt x="1388" y="3532"/>
                  </a:lnTo>
                  <a:lnTo>
                    <a:pt x="1583" y="3556"/>
                  </a:lnTo>
                  <a:lnTo>
                    <a:pt x="1778" y="3581"/>
                  </a:lnTo>
                  <a:lnTo>
                    <a:pt x="1778" y="3581"/>
                  </a:lnTo>
                  <a:lnTo>
                    <a:pt x="1973" y="3556"/>
                  </a:lnTo>
                  <a:lnTo>
                    <a:pt x="2143" y="3532"/>
                  </a:lnTo>
                  <a:lnTo>
                    <a:pt x="2314" y="3508"/>
                  </a:lnTo>
                  <a:lnTo>
                    <a:pt x="2484" y="3435"/>
                  </a:lnTo>
                  <a:lnTo>
                    <a:pt x="2630" y="3361"/>
                  </a:lnTo>
                  <a:lnTo>
                    <a:pt x="2776" y="3264"/>
                  </a:lnTo>
                  <a:lnTo>
                    <a:pt x="2923" y="3167"/>
                  </a:lnTo>
                  <a:lnTo>
                    <a:pt x="3044" y="3045"/>
                  </a:lnTo>
                  <a:lnTo>
                    <a:pt x="3166" y="2923"/>
                  </a:lnTo>
                  <a:lnTo>
                    <a:pt x="3264" y="2801"/>
                  </a:lnTo>
                  <a:lnTo>
                    <a:pt x="3361" y="2631"/>
                  </a:lnTo>
                  <a:lnTo>
                    <a:pt x="3434" y="2485"/>
                  </a:lnTo>
                  <a:lnTo>
                    <a:pt x="3483" y="2314"/>
                  </a:lnTo>
                  <a:lnTo>
                    <a:pt x="3531" y="2144"/>
                  </a:lnTo>
                  <a:lnTo>
                    <a:pt x="3556" y="1973"/>
                  </a:lnTo>
                  <a:lnTo>
                    <a:pt x="3580" y="1803"/>
                  </a:lnTo>
                  <a:lnTo>
                    <a:pt x="3580" y="1803"/>
                  </a:lnTo>
                  <a:lnTo>
                    <a:pt x="3556" y="1608"/>
                  </a:lnTo>
                  <a:lnTo>
                    <a:pt x="3531" y="1437"/>
                  </a:lnTo>
                  <a:lnTo>
                    <a:pt x="3483" y="1267"/>
                  </a:lnTo>
                  <a:lnTo>
                    <a:pt x="3434" y="1096"/>
                  </a:lnTo>
                  <a:lnTo>
                    <a:pt x="3361" y="950"/>
                  </a:lnTo>
                  <a:lnTo>
                    <a:pt x="3264" y="804"/>
                  </a:lnTo>
                  <a:lnTo>
                    <a:pt x="3166" y="658"/>
                  </a:lnTo>
                  <a:lnTo>
                    <a:pt x="3044" y="536"/>
                  </a:lnTo>
                  <a:lnTo>
                    <a:pt x="2923" y="414"/>
                  </a:lnTo>
                  <a:lnTo>
                    <a:pt x="2776" y="317"/>
                  </a:lnTo>
                  <a:lnTo>
                    <a:pt x="2630" y="220"/>
                  </a:lnTo>
                  <a:lnTo>
                    <a:pt x="2484" y="147"/>
                  </a:lnTo>
                  <a:lnTo>
                    <a:pt x="2314" y="98"/>
                  </a:lnTo>
                  <a:lnTo>
                    <a:pt x="2143" y="49"/>
                  </a:lnTo>
                  <a:lnTo>
                    <a:pt x="1973" y="25"/>
                  </a:lnTo>
                  <a:lnTo>
                    <a:pt x="1778" y="0"/>
                  </a:lnTo>
                  <a:lnTo>
                    <a:pt x="1778" y="0"/>
                  </a:lnTo>
                  <a:lnTo>
                    <a:pt x="1607" y="25"/>
                  </a:lnTo>
                  <a:lnTo>
                    <a:pt x="1437" y="49"/>
                  </a:lnTo>
                  <a:lnTo>
                    <a:pt x="1266" y="98"/>
                  </a:lnTo>
                  <a:lnTo>
                    <a:pt x="1096" y="147"/>
                  </a:lnTo>
                  <a:lnTo>
                    <a:pt x="925" y="220"/>
                  </a:lnTo>
                  <a:lnTo>
                    <a:pt x="779" y="317"/>
                  </a:lnTo>
                  <a:lnTo>
                    <a:pt x="658" y="414"/>
                  </a:lnTo>
                  <a:lnTo>
                    <a:pt x="536" y="536"/>
                  </a:lnTo>
                  <a:lnTo>
                    <a:pt x="414" y="658"/>
                  </a:lnTo>
                  <a:lnTo>
                    <a:pt x="317" y="804"/>
                  </a:lnTo>
                  <a:lnTo>
                    <a:pt x="219" y="950"/>
                  </a:lnTo>
                  <a:lnTo>
                    <a:pt x="146" y="1096"/>
                  </a:lnTo>
                  <a:lnTo>
                    <a:pt x="73" y="1267"/>
                  </a:lnTo>
                  <a:lnTo>
                    <a:pt x="49" y="1437"/>
                  </a:lnTo>
                  <a:lnTo>
                    <a:pt x="24" y="1608"/>
                  </a:lnTo>
                  <a:lnTo>
                    <a:pt x="0" y="1803"/>
                  </a:lnTo>
                  <a:lnTo>
                    <a:pt x="0" y="1803"/>
                  </a:lnTo>
                  <a:lnTo>
                    <a:pt x="24" y="2071"/>
                  </a:lnTo>
                  <a:lnTo>
                    <a:pt x="97" y="2339"/>
                  </a:lnTo>
                  <a:lnTo>
                    <a:pt x="195" y="2582"/>
                  </a:lnTo>
                  <a:lnTo>
                    <a:pt x="317" y="280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27" name="Shape 327"/>
            <p:cNvSpPr/>
            <p:nvPr/>
          </p:nvSpPr>
          <p:spPr>
            <a:xfrm>
              <a:off x="5323025" y="4980625"/>
              <a:ext cx="88925" cy="88925"/>
            </a:xfrm>
            <a:custGeom>
              <a:avLst/>
              <a:gdLst/>
              <a:ahLst/>
              <a:cxnLst/>
              <a:rect l="0" t="0" r="0" b="0"/>
              <a:pathLst>
                <a:path w="3557" h="3557" fill="none" extrusionOk="0">
                  <a:moveTo>
                    <a:pt x="3191" y="2850"/>
                  </a:moveTo>
                  <a:lnTo>
                    <a:pt x="3191" y="2850"/>
                  </a:lnTo>
                  <a:lnTo>
                    <a:pt x="3313" y="2680"/>
                  </a:lnTo>
                  <a:lnTo>
                    <a:pt x="3410" y="2509"/>
                  </a:lnTo>
                  <a:lnTo>
                    <a:pt x="3483" y="2314"/>
                  </a:lnTo>
                  <a:lnTo>
                    <a:pt x="3532" y="2095"/>
                  </a:lnTo>
                  <a:lnTo>
                    <a:pt x="3532" y="2095"/>
                  </a:lnTo>
                  <a:lnTo>
                    <a:pt x="3556" y="1925"/>
                  </a:lnTo>
                  <a:lnTo>
                    <a:pt x="3556" y="1730"/>
                  </a:lnTo>
                  <a:lnTo>
                    <a:pt x="3556" y="1559"/>
                  </a:lnTo>
                  <a:lnTo>
                    <a:pt x="3508" y="1389"/>
                  </a:lnTo>
                  <a:lnTo>
                    <a:pt x="3459" y="1218"/>
                  </a:lnTo>
                  <a:lnTo>
                    <a:pt x="3410" y="1072"/>
                  </a:lnTo>
                  <a:lnTo>
                    <a:pt x="3337" y="902"/>
                  </a:lnTo>
                  <a:lnTo>
                    <a:pt x="3240" y="756"/>
                  </a:lnTo>
                  <a:lnTo>
                    <a:pt x="3142" y="634"/>
                  </a:lnTo>
                  <a:lnTo>
                    <a:pt x="3021" y="512"/>
                  </a:lnTo>
                  <a:lnTo>
                    <a:pt x="2899" y="390"/>
                  </a:lnTo>
                  <a:lnTo>
                    <a:pt x="2753" y="293"/>
                  </a:lnTo>
                  <a:lnTo>
                    <a:pt x="2606" y="196"/>
                  </a:lnTo>
                  <a:lnTo>
                    <a:pt x="2436" y="122"/>
                  </a:lnTo>
                  <a:lnTo>
                    <a:pt x="2266" y="74"/>
                  </a:lnTo>
                  <a:lnTo>
                    <a:pt x="2095" y="25"/>
                  </a:lnTo>
                  <a:lnTo>
                    <a:pt x="2095" y="25"/>
                  </a:lnTo>
                  <a:lnTo>
                    <a:pt x="1925" y="1"/>
                  </a:lnTo>
                  <a:lnTo>
                    <a:pt x="1730" y="1"/>
                  </a:lnTo>
                  <a:lnTo>
                    <a:pt x="1559" y="1"/>
                  </a:lnTo>
                  <a:lnTo>
                    <a:pt x="1389" y="25"/>
                  </a:lnTo>
                  <a:lnTo>
                    <a:pt x="1218" y="74"/>
                  </a:lnTo>
                  <a:lnTo>
                    <a:pt x="1072" y="147"/>
                  </a:lnTo>
                  <a:lnTo>
                    <a:pt x="902" y="220"/>
                  </a:lnTo>
                  <a:lnTo>
                    <a:pt x="756" y="317"/>
                  </a:lnTo>
                  <a:lnTo>
                    <a:pt x="634" y="415"/>
                  </a:lnTo>
                  <a:lnTo>
                    <a:pt x="512" y="537"/>
                  </a:lnTo>
                  <a:lnTo>
                    <a:pt x="390" y="658"/>
                  </a:lnTo>
                  <a:lnTo>
                    <a:pt x="293" y="804"/>
                  </a:lnTo>
                  <a:lnTo>
                    <a:pt x="195" y="951"/>
                  </a:lnTo>
                  <a:lnTo>
                    <a:pt x="122" y="1097"/>
                  </a:lnTo>
                  <a:lnTo>
                    <a:pt x="74" y="1267"/>
                  </a:lnTo>
                  <a:lnTo>
                    <a:pt x="25" y="1462"/>
                  </a:lnTo>
                  <a:lnTo>
                    <a:pt x="25" y="1462"/>
                  </a:lnTo>
                  <a:lnTo>
                    <a:pt x="1" y="1633"/>
                  </a:lnTo>
                  <a:lnTo>
                    <a:pt x="1" y="1803"/>
                  </a:lnTo>
                  <a:lnTo>
                    <a:pt x="1" y="1998"/>
                  </a:lnTo>
                  <a:lnTo>
                    <a:pt x="25" y="2168"/>
                  </a:lnTo>
                  <a:lnTo>
                    <a:pt x="74" y="2339"/>
                  </a:lnTo>
                  <a:lnTo>
                    <a:pt x="147" y="2485"/>
                  </a:lnTo>
                  <a:lnTo>
                    <a:pt x="220" y="2655"/>
                  </a:lnTo>
                  <a:lnTo>
                    <a:pt x="317" y="2777"/>
                  </a:lnTo>
                  <a:lnTo>
                    <a:pt x="415" y="2923"/>
                  </a:lnTo>
                  <a:lnTo>
                    <a:pt x="536" y="3045"/>
                  </a:lnTo>
                  <a:lnTo>
                    <a:pt x="658" y="3167"/>
                  </a:lnTo>
                  <a:lnTo>
                    <a:pt x="804" y="3264"/>
                  </a:lnTo>
                  <a:lnTo>
                    <a:pt x="950" y="3362"/>
                  </a:lnTo>
                  <a:lnTo>
                    <a:pt x="1096" y="3435"/>
                  </a:lnTo>
                  <a:lnTo>
                    <a:pt x="1267" y="3483"/>
                  </a:lnTo>
                  <a:lnTo>
                    <a:pt x="1462" y="3532"/>
                  </a:lnTo>
                  <a:lnTo>
                    <a:pt x="1462" y="3532"/>
                  </a:lnTo>
                  <a:lnTo>
                    <a:pt x="1705" y="3557"/>
                  </a:lnTo>
                  <a:lnTo>
                    <a:pt x="1973" y="3557"/>
                  </a:lnTo>
                  <a:lnTo>
                    <a:pt x="2217" y="3508"/>
                  </a:lnTo>
                  <a:lnTo>
                    <a:pt x="2460" y="3435"/>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28" name="Shape 328"/>
            <p:cNvSpPr/>
            <p:nvPr/>
          </p:nvSpPr>
          <p:spPr>
            <a:xfrm>
              <a:off x="5233525" y="5255225"/>
              <a:ext cx="89525" cy="89525"/>
            </a:xfrm>
            <a:custGeom>
              <a:avLst/>
              <a:gdLst/>
              <a:ahLst/>
              <a:cxnLst/>
              <a:rect l="0" t="0" r="0" b="0"/>
              <a:pathLst>
                <a:path w="3581" h="3581" fill="none" extrusionOk="0">
                  <a:moveTo>
                    <a:pt x="3215" y="707"/>
                  </a:moveTo>
                  <a:lnTo>
                    <a:pt x="3215" y="707"/>
                  </a:lnTo>
                  <a:lnTo>
                    <a:pt x="3093" y="585"/>
                  </a:lnTo>
                  <a:lnTo>
                    <a:pt x="2972" y="464"/>
                  </a:lnTo>
                  <a:lnTo>
                    <a:pt x="2850" y="342"/>
                  </a:lnTo>
                  <a:lnTo>
                    <a:pt x="2679" y="244"/>
                  </a:lnTo>
                  <a:lnTo>
                    <a:pt x="2679" y="244"/>
                  </a:lnTo>
                  <a:lnTo>
                    <a:pt x="2533" y="171"/>
                  </a:lnTo>
                  <a:lnTo>
                    <a:pt x="2363" y="98"/>
                  </a:lnTo>
                  <a:lnTo>
                    <a:pt x="2192" y="50"/>
                  </a:lnTo>
                  <a:lnTo>
                    <a:pt x="2022" y="25"/>
                  </a:lnTo>
                  <a:lnTo>
                    <a:pt x="1851" y="1"/>
                  </a:lnTo>
                  <a:lnTo>
                    <a:pt x="1681" y="25"/>
                  </a:lnTo>
                  <a:lnTo>
                    <a:pt x="1510" y="25"/>
                  </a:lnTo>
                  <a:lnTo>
                    <a:pt x="1340" y="74"/>
                  </a:lnTo>
                  <a:lnTo>
                    <a:pt x="1169" y="123"/>
                  </a:lnTo>
                  <a:lnTo>
                    <a:pt x="1023" y="196"/>
                  </a:lnTo>
                  <a:lnTo>
                    <a:pt x="877" y="269"/>
                  </a:lnTo>
                  <a:lnTo>
                    <a:pt x="731" y="366"/>
                  </a:lnTo>
                  <a:lnTo>
                    <a:pt x="585" y="488"/>
                  </a:lnTo>
                  <a:lnTo>
                    <a:pt x="463" y="610"/>
                  </a:lnTo>
                  <a:lnTo>
                    <a:pt x="341" y="731"/>
                  </a:lnTo>
                  <a:lnTo>
                    <a:pt x="244" y="902"/>
                  </a:lnTo>
                  <a:lnTo>
                    <a:pt x="244" y="902"/>
                  </a:lnTo>
                  <a:lnTo>
                    <a:pt x="171" y="1048"/>
                  </a:lnTo>
                  <a:lnTo>
                    <a:pt x="98" y="1219"/>
                  </a:lnTo>
                  <a:lnTo>
                    <a:pt x="49" y="1389"/>
                  </a:lnTo>
                  <a:lnTo>
                    <a:pt x="25" y="1560"/>
                  </a:lnTo>
                  <a:lnTo>
                    <a:pt x="0" y="1730"/>
                  </a:lnTo>
                  <a:lnTo>
                    <a:pt x="0" y="1900"/>
                  </a:lnTo>
                  <a:lnTo>
                    <a:pt x="25" y="2071"/>
                  </a:lnTo>
                  <a:lnTo>
                    <a:pt x="73" y="2241"/>
                  </a:lnTo>
                  <a:lnTo>
                    <a:pt x="122" y="2412"/>
                  </a:lnTo>
                  <a:lnTo>
                    <a:pt x="195" y="2558"/>
                  </a:lnTo>
                  <a:lnTo>
                    <a:pt x="268" y="2729"/>
                  </a:lnTo>
                  <a:lnTo>
                    <a:pt x="366" y="2850"/>
                  </a:lnTo>
                  <a:lnTo>
                    <a:pt x="463" y="2996"/>
                  </a:lnTo>
                  <a:lnTo>
                    <a:pt x="609" y="3118"/>
                  </a:lnTo>
                  <a:lnTo>
                    <a:pt x="731" y="3240"/>
                  </a:lnTo>
                  <a:lnTo>
                    <a:pt x="901" y="3337"/>
                  </a:lnTo>
                  <a:lnTo>
                    <a:pt x="901" y="3337"/>
                  </a:lnTo>
                  <a:lnTo>
                    <a:pt x="1048" y="3410"/>
                  </a:lnTo>
                  <a:lnTo>
                    <a:pt x="1218" y="3484"/>
                  </a:lnTo>
                  <a:lnTo>
                    <a:pt x="1389" y="3532"/>
                  </a:lnTo>
                  <a:lnTo>
                    <a:pt x="1559" y="3557"/>
                  </a:lnTo>
                  <a:lnTo>
                    <a:pt x="1730" y="3581"/>
                  </a:lnTo>
                  <a:lnTo>
                    <a:pt x="1900" y="3581"/>
                  </a:lnTo>
                  <a:lnTo>
                    <a:pt x="2071" y="3557"/>
                  </a:lnTo>
                  <a:lnTo>
                    <a:pt x="2241" y="3508"/>
                  </a:lnTo>
                  <a:lnTo>
                    <a:pt x="2411" y="3459"/>
                  </a:lnTo>
                  <a:lnTo>
                    <a:pt x="2558" y="3410"/>
                  </a:lnTo>
                  <a:lnTo>
                    <a:pt x="2704" y="3313"/>
                  </a:lnTo>
                  <a:lnTo>
                    <a:pt x="2850" y="3216"/>
                  </a:lnTo>
                  <a:lnTo>
                    <a:pt x="2996" y="3118"/>
                  </a:lnTo>
                  <a:lnTo>
                    <a:pt x="3118" y="2996"/>
                  </a:lnTo>
                  <a:lnTo>
                    <a:pt x="3240" y="2850"/>
                  </a:lnTo>
                  <a:lnTo>
                    <a:pt x="3337" y="2704"/>
                  </a:lnTo>
                  <a:lnTo>
                    <a:pt x="3337" y="2704"/>
                  </a:lnTo>
                  <a:lnTo>
                    <a:pt x="3459" y="2412"/>
                  </a:lnTo>
                  <a:lnTo>
                    <a:pt x="3532" y="2144"/>
                  </a:lnTo>
                  <a:lnTo>
                    <a:pt x="3581" y="1852"/>
                  </a:lnTo>
                  <a:lnTo>
                    <a:pt x="3556" y="156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29" name="Shape 329"/>
            <p:cNvSpPr/>
            <p:nvPr/>
          </p:nvSpPr>
          <p:spPr>
            <a:xfrm>
              <a:off x="5453325" y="5382475"/>
              <a:ext cx="88925" cy="88325"/>
            </a:xfrm>
            <a:custGeom>
              <a:avLst/>
              <a:gdLst/>
              <a:ahLst/>
              <a:cxnLst/>
              <a:rect l="0" t="0" r="0" b="0"/>
              <a:pathLst>
                <a:path w="3557" h="3533" fill="none" extrusionOk="0">
                  <a:moveTo>
                    <a:pt x="1389" y="1"/>
                  </a:moveTo>
                  <a:lnTo>
                    <a:pt x="1389" y="1"/>
                  </a:lnTo>
                  <a:lnTo>
                    <a:pt x="1194" y="50"/>
                  </a:lnTo>
                  <a:lnTo>
                    <a:pt x="999" y="147"/>
                  </a:lnTo>
                  <a:lnTo>
                    <a:pt x="804" y="245"/>
                  </a:lnTo>
                  <a:lnTo>
                    <a:pt x="634" y="366"/>
                  </a:lnTo>
                  <a:lnTo>
                    <a:pt x="634" y="366"/>
                  </a:lnTo>
                  <a:lnTo>
                    <a:pt x="488" y="488"/>
                  </a:lnTo>
                  <a:lnTo>
                    <a:pt x="390" y="634"/>
                  </a:lnTo>
                  <a:lnTo>
                    <a:pt x="268" y="780"/>
                  </a:lnTo>
                  <a:lnTo>
                    <a:pt x="195" y="926"/>
                  </a:lnTo>
                  <a:lnTo>
                    <a:pt x="122" y="1073"/>
                  </a:lnTo>
                  <a:lnTo>
                    <a:pt x="74" y="1243"/>
                  </a:lnTo>
                  <a:lnTo>
                    <a:pt x="25" y="1414"/>
                  </a:lnTo>
                  <a:lnTo>
                    <a:pt x="0" y="1584"/>
                  </a:lnTo>
                  <a:lnTo>
                    <a:pt x="0" y="1755"/>
                  </a:lnTo>
                  <a:lnTo>
                    <a:pt x="0" y="1925"/>
                  </a:lnTo>
                  <a:lnTo>
                    <a:pt x="25" y="2096"/>
                  </a:lnTo>
                  <a:lnTo>
                    <a:pt x="74" y="2266"/>
                  </a:lnTo>
                  <a:lnTo>
                    <a:pt x="122" y="2412"/>
                  </a:lnTo>
                  <a:lnTo>
                    <a:pt x="195" y="2583"/>
                  </a:lnTo>
                  <a:lnTo>
                    <a:pt x="293" y="2729"/>
                  </a:lnTo>
                  <a:lnTo>
                    <a:pt x="415" y="2875"/>
                  </a:lnTo>
                  <a:lnTo>
                    <a:pt x="415" y="2875"/>
                  </a:lnTo>
                  <a:lnTo>
                    <a:pt x="536" y="3021"/>
                  </a:lnTo>
                  <a:lnTo>
                    <a:pt x="658" y="3143"/>
                  </a:lnTo>
                  <a:lnTo>
                    <a:pt x="804" y="3240"/>
                  </a:lnTo>
                  <a:lnTo>
                    <a:pt x="950" y="3313"/>
                  </a:lnTo>
                  <a:lnTo>
                    <a:pt x="1121" y="3386"/>
                  </a:lnTo>
                  <a:lnTo>
                    <a:pt x="1267" y="3459"/>
                  </a:lnTo>
                  <a:lnTo>
                    <a:pt x="1437" y="3484"/>
                  </a:lnTo>
                  <a:lnTo>
                    <a:pt x="1608" y="3508"/>
                  </a:lnTo>
                  <a:lnTo>
                    <a:pt x="1778" y="3532"/>
                  </a:lnTo>
                  <a:lnTo>
                    <a:pt x="1949" y="3508"/>
                  </a:lnTo>
                  <a:lnTo>
                    <a:pt x="2119" y="3484"/>
                  </a:lnTo>
                  <a:lnTo>
                    <a:pt x="2290" y="3435"/>
                  </a:lnTo>
                  <a:lnTo>
                    <a:pt x="2460" y="3386"/>
                  </a:lnTo>
                  <a:lnTo>
                    <a:pt x="2606" y="3313"/>
                  </a:lnTo>
                  <a:lnTo>
                    <a:pt x="2777" y="3216"/>
                  </a:lnTo>
                  <a:lnTo>
                    <a:pt x="2923" y="3118"/>
                  </a:lnTo>
                  <a:lnTo>
                    <a:pt x="2923" y="3118"/>
                  </a:lnTo>
                  <a:lnTo>
                    <a:pt x="3045" y="2997"/>
                  </a:lnTo>
                  <a:lnTo>
                    <a:pt x="3167" y="2851"/>
                  </a:lnTo>
                  <a:lnTo>
                    <a:pt x="3264" y="2704"/>
                  </a:lnTo>
                  <a:lnTo>
                    <a:pt x="3361" y="2558"/>
                  </a:lnTo>
                  <a:lnTo>
                    <a:pt x="3435" y="2412"/>
                  </a:lnTo>
                  <a:lnTo>
                    <a:pt x="3483" y="2242"/>
                  </a:lnTo>
                  <a:lnTo>
                    <a:pt x="3532" y="2071"/>
                  </a:lnTo>
                  <a:lnTo>
                    <a:pt x="3556" y="1901"/>
                  </a:lnTo>
                  <a:lnTo>
                    <a:pt x="3556" y="1730"/>
                  </a:lnTo>
                  <a:lnTo>
                    <a:pt x="3556" y="1560"/>
                  </a:lnTo>
                  <a:lnTo>
                    <a:pt x="3532" y="1389"/>
                  </a:lnTo>
                  <a:lnTo>
                    <a:pt x="3483" y="1219"/>
                  </a:lnTo>
                  <a:lnTo>
                    <a:pt x="3410" y="1048"/>
                  </a:lnTo>
                  <a:lnTo>
                    <a:pt x="3337" y="902"/>
                  </a:lnTo>
                  <a:lnTo>
                    <a:pt x="3264" y="756"/>
                  </a:lnTo>
                  <a:lnTo>
                    <a:pt x="3142" y="610"/>
                  </a:lnTo>
                  <a:lnTo>
                    <a:pt x="3142" y="610"/>
                  </a:lnTo>
                  <a:lnTo>
                    <a:pt x="2972" y="415"/>
                  </a:lnTo>
                  <a:lnTo>
                    <a:pt x="2753" y="245"/>
                  </a:lnTo>
                  <a:lnTo>
                    <a:pt x="2533" y="123"/>
                  </a:lnTo>
                  <a:lnTo>
                    <a:pt x="2314" y="5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30" name="Shape 330"/>
            <p:cNvSpPr/>
            <p:nvPr/>
          </p:nvSpPr>
          <p:spPr>
            <a:xfrm>
              <a:off x="5682875" y="5188875"/>
              <a:ext cx="88925" cy="89525"/>
            </a:xfrm>
            <a:custGeom>
              <a:avLst/>
              <a:gdLst/>
              <a:ahLst/>
              <a:cxnLst/>
              <a:rect l="0" t="0" r="0" b="0"/>
              <a:pathLst>
                <a:path w="3557" h="3581" fill="none" extrusionOk="0">
                  <a:moveTo>
                    <a:pt x="0" y="2022"/>
                  </a:moveTo>
                  <a:lnTo>
                    <a:pt x="0" y="2022"/>
                  </a:lnTo>
                  <a:lnTo>
                    <a:pt x="25" y="2216"/>
                  </a:lnTo>
                  <a:lnTo>
                    <a:pt x="98" y="2411"/>
                  </a:lnTo>
                  <a:lnTo>
                    <a:pt x="98" y="2411"/>
                  </a:lnTo>
                  <a:lnTo>
                    <a:pt x="171" y="2557"/>
                  </a:lnTo>
                  <a:lnTo>
                    <a:pt x="244" y="2728"/>
                  </a:lnTo>
                  <a:lnTo>
                    <a:pt x="341" y="2874"/>
                  </a:lnTo>
                  <a:lnTo>
                    <a:pt x="463" y="2996"/>
                  </a:lnTo>
                  <a:lnTo>
                    <a:pt x="585" y="3118"/>
                  </a:lnTo>
                  <a:lnTo>
                    <a:pt x="707" y="3239"/>
                  </a:lnTo>
                  <a:lnTo>
                    <a:pt x="853" y="3337"/>
                  </a:lnTo>
                  <a:lnTo>
                    <a:pt x="999" y="3410"/>
                  </a:lnTo>
                  <a:lnTo>
                    <a:pt x="1169" y="3483"/>
                  </a:lnTo>
                  <a:lnTo>
                    <a:pt x="1340" y="3532"/>
                  </a:lnTo>
                  <a:lnTo>
                    <a:pt x="1510" y="3556"/>
                  </a:lnTo>
                  <a:lnTo>
                    <a:pt x="1681" y="3580"/>
                  </a:lnTo>
                  <a:lnTo>
                    <a:pt x="1851" y="3580"/>
                  </a:lnTo>
                  <a:lnTo>
                    <a:pt x="2022" y="3556"/>
                  </a:lnTo>
                  <a:lnTo>
                    <a:pt x="2192" y="3532"/>
                  </a:lnTo>
                  <a:lnTo>
                    <a:pt x="2363" y="3459"/>
                  </a:lnTo>
                  <a:lnTo>
                    <a:pt x="2363" y="3459"/>
                  </a:lnTo>
                  <a:lnTo>
                    <a:pt x="2533" y="3410"/>
                  </a:lnTo>
                  <a:lnTo>
                    <a:pt x="2704" y="3312"/>
                  </a:lnTo>
                  <a:lnTo>
                    <a:pt x="2850" y="3215"/>
                  </a:lnTo>
                  <a:lnTo>
                    <a:pt x="2972" y="3093"/>
                  </a:lnTo>
                  <a:lnTo>
                    <a:pt x="3093" y="2971"/>
                  </a:lnTo>
                  <a:lnTo>
                    <a:pt x="3215" y="2850"/>
                  </a:lnTo>
                  <a:lnTo>
                    <a:pt x="3288" y="2704"/>
                  </a:lnTo>
                  <a:lnTo>
                    <a:pt x="3386" y="2557"/>
                  </a:lnTo>
                  <a:lnTo>
                    <a:pt x="3434" y="2387"/>
                  </a:lnTo>
                  <a:lnTo>
                    <a:pt x="3483" y="2216"/>
                  </a:lnTo>
                  <a:lnTo>
                    <a:pt x="3532" y="2070"/>
                  </a:lnTo>
                  <a:lnTo>
                    <a:pt x="3556" y="1875"/>
                  </a:lnTo>
                  <a:lnTo>
                    <a:pt x="3556" y="1705"/>
                  </a:lnTo>
                  <a:lnTo>
                    <a:pt x="3532" y="1534"/>
                  </a:lnTo>
                  <a:lnTo>
                    <a:pt x="3507" y="1364"/>
                  </a:lnTo>
                  <a:lnTo>
                    <a:pt x="3434" y="1194"/>
                  </a:lnTo>
                  <a:lnTo>
                    <a:pt x="3434" y="1194"/>
                  </a:lnTo>
                  <a:lnTo>
                    <a:pt x="3361" y="1023"/>
                  </a:lnTo>
                  <a:lnTo>
                    <a:pt x="3288" y="853"/>
                  </a:lnTo>
                  <a:lnTo>
                    <a:pt x="3191" y="706"/>
                  </a:lnTo>
                  <a:lnTo>
                    <a:pt x="3069" y="585"/>
                  </a:lnTo>
                  <a:lnTo>
                    <a:pt x="2947" y="463"/>
                  </a:lnTo>
                  <a:lnTo>
                    <a:pt x="2825" y="341"/>
                  </a:lnTo>
                  <a:lnTo>
                    <a:pt x="2679" y="268"/>
                  </a:lnTo>
                  <a:lnTo>
                    <a:pt x="2533" y="171"/>
                  </a:lnTo>
                  <a:lnTo>
                    <a:pt x="2363" y="122"/>
                  </a:lnTo>
                  <a:lnTo>
                    <a:pt x="2192" y="73"/>
                  </a:lnTo>
                  <a:lnTo>
                    <a:pt x="2022" y="24"/>
                  </a:lnTo>
                  <a:lnTo>
                    <a:pt x="1851" y="24"/>
                  </a:lnTo>
                  <a:lnTo>
                    <a:pt x="1681" y="0"/>
                  </a:lnTo>
                  <a:lnTo>
                    <a:pt x="1510" y="24"/>
                  </a:lnTo>
                  <a:lnTo>
                    <a:pt x="1340" y="73"/>
                  </a:lnTo>
                  <a:lnTo>
                    <a:pt x="1169" y="122"/>
                  </a:lnTo>
                  <a:lnTo>
                    <a:pt x="1169" y="122"/>
                  </a:lnTo>
                  <a:lnTo>
                    <a:pt x="974" y="195"/>
                  </a:lnTo>
                  <a:lnTo>
                    <a:pt x="804" y="292"/>
                  </a:lnTo>
                  <a:lnTo>
                    <a:pt x="658" y="390"/>
                  </a:lnTo>
                  <a:lnTo>
                    <a:pt x="512" y="512"/>
                  </a:lnTo>
                  <a:lnTo>
                    <a:pt x="390" y="658"/>
                  </a:lnTo>
                  <a:lnTo>
                    <a:pt x="293" y="804"/>
                  </a:lnTo>
                  <a:lnTo>
                    <a:pt x="195" y="950"/>
                  </a:lnTo>
                  <a:lnTo>
                    <a:pt x="122" y="112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31" name="Shape 331"/>
            <p:cNvSpPr/>
            <p:nvPr/>
          </p:nvSpPr>
          <p:spPr>
            <a:xfrm>
              <a:off x="5411925" y="5110925"/>
              <a:ext cx="188775" cy="189400"/>
            </a:xfrm>
            <a:custGeom>
              <a:avLst/>
              <a:gdLst/>
              <a:ahLst/>
              <a:cxnLst/>
              <a:rect l="0" t="0" r="0" b="0"/>
              <a:pathLst>
                <a:path w="7551" h="7576" fill="none" extrusionOk="0">
                  <a:moveTo>
                    <a:pt x="0" y="3776"/>
                  </a:moveTo>
                  <a:lnTo>
                    <a:pt x="0" y="3776"/>
                  </a:lnTo>
                  <a:lnTo>
                    <a:pt x="25" y="3410"/>
                  </a:lnTo>
                  <a:lnTo>
                    <a:pt x="73" y="3021"/>
                  </a:lnTo>
                  <a:lnTo>
                    <a:pt x="171" y="2655"/>
                  </a:lnTo>
                  <a:lnTo>
                    <a:pt x="293" y="2314"/>
                  </a:lnTo>
                  <a:lnTo>
                    <a:pt x="463" y="1973"/>
                  </a:lnTo>
                  <a:lnTo>
                    <a:pt x="658" y="1681"/>
                  </a:lnTo>
                  <a:lnTo>
                    <a:pt x="877" y="1389"/>
                  </a:lnTo>
                  <a:lnTo>
                    <a:pt x="1121" y="1121"/>
                  </a:lnTo>
                  <a:lnTo>
                    <a:pt x="1389" y="877"/>
                  </a:lnTo>
                  <a:lnTo>
                    <a:pt x="1656" y="658"/>
                  </a:lnTo>
                  <a:lnTo>
                    <a:pt x="1973" y="463"/>
                  </a:lnTo>
                  <a:lnTo>
                    <a:pt x="2314" y="293"/>
                  </a:lnTo>
                  <a:lnTo>
                    <a:pt x="2655" y="171"/>
                  </a:lnTo>
                  <a:lnTo>
                    <a:pt x="3020" y="74"/>
                  </a:lnTo>
                  <a:lnTo>
                    <a:pt x="3386" y="25"/>
                  </a:lnTo>
                  <a:lnTo>
                    <a:pt x="3775" y="1"/>
                  </a:lnTo>
                  <a:lnTo>
                    <a:pt x="3775" y="1"/>
                  </a:lnTo>
                  <a:lnTo>
                    <a:pt x="4165" y="25"/>
                  </a:lnTo>
                  <a:lnTo>
                    <a:pt x="4555" y="74"/>
                  </a:lnTo>
                  <a:lnTo>
                    <a:pt x="4896" y="171"/>
                  </a:lnTo>
                  <a:lnTo>
                    <a:pt x="5261" y="293"/>
                  </a:lnTo>
                  <a:lnTo>
                    <a:pt x="5578" y="463"/>
                  </a:lnTo>
                  <a:lnTo>
                    <a:pt x="5894" y="658"/>
                  </a:lnTo>
                  <a:lnTo>
                    <a:pt x="6186" y="877"/>
                  </a:lnTo>
                  <a:lnTo>
                    <a:pt x="6454" y="1121"/>
                  </a:lnTo>
                  <a:lnTo>
                    <a:pt x="6698" y="1389"/>
                  </a:lnTo>
                  <a:lnTo>
                    <a:pt x="6917" y="1681"/>
                  </a:lnTo>
                  <a:lnTo>
                    <a:pt x="7112" y="1973"/>
                  </a:lnTo>
                  <a:lnTo>
                    <a:pt x="7258" y="2314"/>
                  </a:lnTo>
                  <a:lnTo>
                    <a:pt x="7404" y="2655"/>
                  </a:lnTo>
                  <a:lnTo>
                    <a:pt x="7477" y="3021"/>
                  </a:lnTo>
                  <a:lnTo>
                    <a:pt x="7550" y="3410"/>
                  </a:lnTo>
                  <a:lnTo>
                    <a:pt x="7550" y="3776"/>
                  </a:lnTo>
                  <a:lnTo>
                    <a:pt x="7550" y="3776"/>
                  </a:lnTo>
                  <a:lnTo>
                    <a:pt x="7550" y="4165"/>
                  </a:lnTo>
                  <a:lnTo>
                    <a:pt x="7477" y="4555"/>
                  </a:lnTo>
                  <a:lnTo>
                    <a:pt x="7404" y="4920"/>
                  </a:lnTo>
                  <a:lnTo>
                    <a:pt x="7258" y="5261"/>
                  </a:lnTo>
                  <a:lnTo>
                    <a:pt x="7112" y="5578"/>
                  </a:lnTo>
                  <a:lnTo>
                    <a:pt x="6917" y="5895"/>
                  </a:lnTo>
                  <a:lnTo>
                    <a:pt x="6698" y="6187"/>
                  </a:lnTo>
                  <a:lnTo>
                    <a:pt x="6454" y="6455"/>
                  </a:lnTo>
                  <a:lnTo>
                    <a:pt x="6186" y="6698"/>
                  </a:lnTo>
                  <a:lnTo>
                    <a:pt x="5894" y="6917"/>
                  </a:lnTo>
                  <a:lnTo>
                    <a:pt x="5578" y="7112"/>
                  </a:lnTo>
                  <a:lnTo>
                    <a:pt x="5261" y="7258"/>
                  </a:lnTo>
                  <a:lnTo>
                    <a:pt x="4896" y="7405"/>
                  </a:lnTo>
                  <a:lnTo>
                    <a:pt x="4555" y="7478"/>
                  </a:lnTo>
                  <a:lnTo>
                    <a:pt x="4165" y="7551"/>
                  </a:lnTo>
                  <a:lnTo>
                    <a:pt x="3775" y="7575"/>
                  </a:lnTo>
                  <a:lnTo>
                    <a:pt x="3775" y="7575"/>
                  </a:lnTo>
                  <a:lnTo>
                    <a:pt x="3386" y="7551"/>
                  </a:lnTo>
                  <a:lnTo>
                    <a:pt x="3020" y="7478"/>
                  </a:lnTo>
                  <a:lnTo>
                    <a:pt x="2655" y="7405"/>
                  </a:lnTo>
                  <a:lnTo>
                    <a:pt x="2314" y="7258"/>
                  </a:lnTo>
                  <a:lnTo>
                    <a:pt x="1973" y="7112"/>
                  </a:lnTo>
                  <a:lnTo>
                    <a:pt x="1656" y="6917"/>
                  </a:lnTo>
                  <a:lnTo>
                    <a:pt x="1389" y="6698"/>
                  </a:lnTo>
                  <a:lnTo>
                    <a:pt x="1121" y="6455"/>
                  </a:lnTo>
                  <a:lnTo>
                    <a:pt x="877" y="6187"/>
                  </a:lnTo>
                  <a:lnTo>
                    <a:pt x="658" y="5895"/>
                  </a:lnTo>
                  <a:lnTo>
                    <a:pt x="463" y="5578"/>
                  </a:lnTo>
                  <a:lnTo>
                    <a:pt x="293" y="5261"/>
                  </a:lnTo>
                  <a:lnTo>
                    <a:pt x="171" y="4920"/>
                  </a:lnTo>
                  <a:lnTo>
                    <a:pt x="73" y="4555"/>
                  </a:lnTo>
                  <a:lnTo>
                    <a:pt x="25" y="4165"/>
                  </a:lnTo>
                  <a:lnTo>
                    <a:pt x="0" y="3776"/>
                  </a:lnTo>
                  <a:lnTo>
                    <a:pt x="0" y="3776"/>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32" name="Shape 332"/>
            <p:cNvSpPr/>
            <p:nvPr/>
          </p:nvSpPr>
          <p:spPr>
            <a:xfrm>
              <a:off x="5367475" y="5025075"/>
              <a:ext cx="81600" cy="105975"/>
            </a:xfrm>
            <a:custGeom>
              <a:avLst/>
              <a:gdLst/>
              <a:ahLst/>
              <a:cxnLst/>
              <a:rect l="0" t="0" r="0" b="0"/>
              <a:pathLst>
                <a:path w="3264" h="4239" fill="none" extrusionOk="0">
                  <a:moveTo>
                    <a:pt x="0" y="1"/>
                  </a:moveTo>
                  <a:lnTo>
                    <a:pt x="3264" y="4238"/>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33" name="Shape 333"/>
            <p:cNvSpPr/>
            <p:nvPr/>
          </p:nvSpPr>
          <p:spPr>
            <a:xfrm>
              <a:off x="5567800" y="4999500"/>
              <a:ext cx="115100" cy="133975"/>
            </a:xfrm>
            <a:custGeom>
              <a:avLst/>
              <a:gdLst/>
              <a:ahLst/>
              <a:cxnLst/>
              <a:rect l="0" t="0" r="0" b="0"/>
              <a:pathLst>
                <a:path w="4604" h="5359" fill="none" extrusionOk="0">
                  <a:moveTo>
                    <a:pt x="0" y="5359"/>
                  </a:moveTo>
                  <a:lnTo>
                    <a:pt x="4603"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34" name="Shape 334"/>
            <p:cNvSpPr/>
            <p:nvPr/>
          </p:nvSpPr>
          <p:spPr>
            <a:xfrm>
              <a:off x="5600075" y="5217475"/>
              <a:ext cx="127275" cy="16475"/>
            </a:xfrm>
            <a:custGeom>
              <a:avLst/>
              <a:gdLst/>
              <a:ahLst/>
              <a:cxnLst/>
              <a:rect l="0" t="0" r="0" b="0"/>
              <a:pathLst>
                <a:path w="5091" h="659" fill="none" extrusionOk="0">
                  <a:moveTo>
                    <a:pt x="5090" y="658"/>
                  </a:moveTo>
                  <a:lnTo>
                    <a:pt x="0"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35" name="Shape 335"/>
            <p:cNvSpPr/>
            <p:nvPr/>
          </p:nvSpPr>
          <p:spPr>
            <a:xfrm>
              <a:off x="5497775" y="5299675"/>
              <a:ext cx="4900" cy="126675"/>
            </a:xfrm>
            <a:custGeom>
              <a:avLst/>
              <a:gdLst/>
              <a:ahLst/>
              <a:cxnLst/>
              <a:rect l="0" t="0" r="0" b="0"/>
              <a:pathLst>
                <a:path w="196" h="5067" fill="none" extrusionOk="0">
                  <a:moveTo>
                    <a:pt x="0" y="5067"/>
                  </a:moveTo>
                  <a:lnTo>
                    <a:pt x="195"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36" name="Shape 336"/>
            <p:cNvSpPr/>
            <p:nvPr/>
          </p:nvSpPr>
          <p:spPr>
            <a:xfrm>
              <a:off x="5277975" y="5241825"/>
              <a:ext cx="141275" cy="58500"/>
            </a:xfrm>
            <a:custGeom>
              <a:avLst/>
              <a:gdLst/>
              <a:ahLst/>
              <a:cxnLst/>
              <a:rect l="0" t="0" r="0" b="0"/>
              <a:pathLst>
                <a:path w="5651" h="2340" fill="none" extrusionOk="0">
                  <a:moveTo>
                    <a:pt x="0" y="2339"/>
                  </a:moveTo>
                  <a:lnTo>
                    <a:pt x="5651"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519"/>
        <p:cNvGrpSpPr/>
        <p:nvPr/>
      </p:nvGrpSpPr>
      <p:grpSpPr>
        <a:xfrm>
          <a:off x="0" y="0"/>
          <a:ext cx="0" cy="0"/>
          <a:chOff x="0" y="0"/>
          <a:chExt cx="0" cy="0"/>
        </a:xfrm>
      </p:grpSpPr>
      <p:sp>
        <p:nvSpPr>
          <p:cNvPr id="520" name="Shape 520"/>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rtl="0">
              <a:spcBef>
                <a:spcPts val="0"/>
              </a:spcBef>
              <a:buNone/>
            </a:pPr>
            <a:r>
              <a:rPr lang="el-GR" sz="2400" dirty="0" smtClean="0">
                <a:latin typeface="Calibri" charset="0"/>
                <a:ea typeface="Calibri" charset="0"/>
                <a:cs typeface="Calibri" charset="0"/>
              </a:rPr>
              <a:t>«Συντονισμός» και Διαμεσολάβηση</a:t>
            </a:r>
            <a:endParaRPr lang="en" sz="2400" dirty="0">
              <a:latin typeface="Calibri" charset="0"/>
              <a:ea typeface="Calibri" charset="0"/>
              <a:cs typeface="Calibri" charset="0"/>
            </a:endParaRPr>
          </a:p>
        </p:txBody>
      </p:sp>
      <p:sp>
        <p:nvSpPr>
          <p:cNvPr id="521" name="Shape 521"/>
          <p:cNvSpPr txBox="1">
            <a:spLocks noGrp="1"/>
          </p:cNvSpPr>
          <p:nvPr>
            <p:ph type="body" idx="1"/>
          </p:nvPr>
        </p:nvSpPr>
        <p:spPr>
          <a:xfrm>
            <a:off x="814274" y="1327350"/>
            <a:ext cx="6422021" cy="3145500"/>
          </a:xfrm>
          <a:prstGeom prst="rect">
            <a:avLst/>
          </a:prstGeom>
        </p:spPr>
        <p:txBody>
          <a:bodyPr lIns="91425" tIns="91425" rIns="91425" bIns="91425" anchor="ctr" anchorCtr="0">
            <a:noAutofit/>
          </a:bodyPr>
          <a:lstStyle/>
          <a:p>
            <a:pPr lvl="0" rtl="0">
              <a:spcBef>
                <a:spcPts val="0"/>
              </a:spcBef>
              <a:spcAft>
                <a:spcPts val="0"/>
              </a:spcAft>
              <a:buNone/>
            </a:pPr>
            <a:endParaRPr lang="el-GR" sz="2200" dirty="0" smtClean="0"/>
          </a:p>
          <a:p>
            <a:pPr lvl="0" algn="ctr" rtl="0">
              <a:spcBef>
                <a:spcPts val="0"/>
              </a:spcBef>
              <a:spcAft>
                <a:spcPts val="0"/>
              </a:spcAft>
              <a:buNone/>
            </a:pPr>
            <a:r>
              <a:rPr lang="el-GR" sz="3000" dirty="0" smtClean="0">
                <a:latin typeface="Calibri" charset="0"/>
                <a:ea typeface="Calibri" charset="0"/>
                <a:cs typeface="Calibri" charset="0"/>
              </a:rPr>
              <a:t>Γιατί, τότε, είναι </a:t>
            </a:r>
            <a:r>
              <a:rPr lang="el-GR" sz="3000" dirty="0" smtClean="0">
                <a:solidFill>
                  <a:schemeClr val="accent2">
                    <a:lumMod val="75000"/>
                  </a:schemeClr>
                </a:solidFill>
                <a:latin typeface="Calibri" charset="0"/>
                <a:ea typeface="Calibri" charset="0"/>
                <a:cs typeface="Calibri" charset="0"/>
              </a:rPr>
              <a:t>αναγκαία</a:t>
            </a:r>
          </a:p>
          <a:p>
            <a:pPr lvl="0" algn="ctr" rtl="0">
              <a:spcBef>
                <a:spcPts val="0"/>
              </a:spcBef>
              <a:spcAft>
                <a:spcPts val="0"/>
              </a:spcAft>
              <a:buNone/>
            </a:pPr>
            <a:r>
              <a:rPr lang="el-GR" sz="3000" dirty="0" smtClean="0">
                <a:latin typeface="Calibri" charset="0"/>
                <a:ea typeface="Calibri" charset="0"/>
                <a:cs typeface="Calibri" charset="0"/>
              </a:rPr>
              <a:t>η παρουσία του διαμεσολαβητή;</a:t>
            </a:r>
            <a:endParaRPr lang="el-GR" sz="3000" dirty="0">
              <a:latin typeface="Calibri" charset="0"/>
              <a:ea typeface="Calibri" charset="0"/>
              <a:cs typeface="Calibri" charset="0"/>
            </a:endParaRPr>
          </a:p>
          <a:p>
            <a:pPr lvl="0" rtl="0">
              <a:spcBef>
                <a:spcPts val="0"/>
              </a:spcBef>
              <a:spcAft>
                <a:spcPts val="0"/>
              </a:spcAft>
              <a:buNone/>
            </a:pPr>
            <a:endParaRPr lang="el-GR" sz="2200" dirty="0">
              <a:latin typeface="Calibri" charset="0"/>
              <a:ea typeface="Calibri" charset="0"/>
              <a:cs typeface="Calibri" charset="0"/>
            </a:endParaRPr>
          </a:p>
          <a:p>
            <a:pPr>
              <a:spcAft>
                <a:spcPts val="0"/>
              </a:spcAft>
              <a:buNone/>
            </a:pPr>
            <a:endParaRPr lang="el-GR" sz="1800" dirty="0" smtClean="0">
              <a:latin typeface="Calibri" charset="0"/>
              <a:ea typeface="Calibri" charset="0"/>
              <a:cs typeface="Calibri" charset="0"/>
            </a:endParaRPr>
          </a:p>
        </p:txBody>
      </p:sp>
      <p:sp>
        <p:nvSpPr>
          <p:cNvPr id="523" name="Shape 523"/>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21</a:t>
            </a:fld>
            <a:endParaRPr lang="en"/>
          </a:p>
        </p:txBody>
      </p:sp>
      <p:grpSp>
        <p:nvGrpSpPr>
          <p:cNvPr id="524" name="Shape 524"/>
          <p:cNvGrpSpPr/>
          <p:nvPr/>
        </p:nvGrpSpPr>
        <p:grpSpPr>
          <a:xfrm>
            <a:off x="283551" y="610549"/>
            <a:ext cx="330270" cy="330251"/>
            <a:chOff x="1923675" y="1633650"/>
            <a:chExt cx="436000" cy="435975"/>
          </a:xfrm>
        </p:grpSpPr>
        <p:sp>
          <p:nvSpPr>
            <p:cNvPr id="525" name="Shape 525"/>
            <p:cNvSpPr/>
            <p:nvPr/>
          </p:nvSpPr>
          <p:spPr>
            <a:xfrm>
              <a:off x="2209250" y="1633650"/>
              <a:ext cx="150425" cy="150425"/>
            </a:xfrm>
            <a:custGeom>
              <a:avLst/>
              <a:gdLst/>
              <a:ahLst/>
              <a:cxnLst/>
              <a:rect l="0" t="0" r="0" b="0"/>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526" name="Shape 526"/>
            <p:cNvSpPr/>
            <p:nvPr/>
          </p:nvSpPr>
          <p:spPr>
            <a:xfrm>
              <a:off x="2019900" y="1757250"/>
              <a:ext cx="261825" cy="261850"/>
            </a:xfrm>
            <a:custGeom>
              <a:avLst/>
              <a:gdLst/>
              <a:ahLst/>
              <a:cxnLst/>
              <a:rect l="0" t="0" r="0" b="0"/>
              <a:pathLst>
                <a:path w="10473" h="10474" fill="none" extrusionOk="0">
                  <a:moveTo>
                    <a:pt x="10473" y="1"/>
                  </a:moveTo>
                  <a:lnTo>
                    <a:pt x="0" y="1047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527" name="Shape 527"/>
            <p:cNvSpPr/>
            <p:nvPr/>
          </p:nvSpPr>
          <p:spPr>
            <a:xfrm>
              <a:off x="1923675" y="1681150"/>
              <a:ext cx="388500" cy="388475"/>
            </a:xfrm>
            <a:custGeom>
              <a:avLst/>
              <a:gdLst/>
              <a:ahLst/>
              <a:cxnLst/>
              <a:rect l="0" t="0" r="0" b="0"/>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528" name="Shape 528"/>
            <p:cNvSpPr/>
            <p:nvPr/>
          </p:nvSpPr>
          <p:spPr>
            <a:xfrm>
              <a:off x="1974225" y="1711575"/>
              <a:ext cx="261825" cy="261850"/>
            </a:xfrm>
            <a:custGeom>
              <a:avLst/>
              <a:gdLst/>
              <a:ahLst/>
              <a:cxnLst/>
              <a:rect l="0" t="0" r="0" b="0"/>
              <a:pathLst>
                <a:path w="10473" h="10474" fill="none" extrusionOk="0">
                  <a:moveTo>
                    <a:pt x="0" y="10474"/>
                  </a:moveTo>
                  <a:lnTo>
                    <a:pt x="10473"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529" name="Shape 529"/>
            <p:cNvSpPr/>
            <p:nvPr/>
          </p:nvSpPr>
          <p:spPr>
            <a:xfrm>
              <a:off x="1934650" y="2014200"/>
              <a:ext cx="44475" cy="44475"/>
            </a:xfrm>
            <a:custGeom>
              <a:avLst/>
              <a:gdLst/>
              <a:ahLst/>
              <a:cxnLst/>
              <a:rect l="0" t="0" r="0" b="0"/>
              <a:pathLst>
                <a:path w="1779" h="1779" fill="none" extrusionOk="0">
                  <a:moveTo>
                    <a:pt x="1778" y="1778"/>
                  </a:moveTo>
                  <a:lnTo>
                    <a:pt x="0"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530" name="Shape 530"/>
            <p:cNvSpPr/>
            <p:nvPr/>
          </p:nvSpPr>
          <p:spPr>
            <a:xfrm>
              <a:off x="1944375" y="1947225"/>
              <a:ext cx="101725" cy="101700"/>
            </a:xfrm>
            <a:custGeom>
              <a:avLst/>
              <a:gdLst/>
              <a:ahLst/>
              <a:cxnLst/>
              <a:rect l="0" t="0" r="0" b="0"/>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3431082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41"/>
        <p:cNvGrpSpPr/>
        <p:nvPr/>
      </p:nvGrpSpPr>
      <p:grpSpPr>
        <a:xfrm>
          <a:off x="0" y="0"/>
          <a:ext cx="0" cy="0"/>
          <a:chOff x="0" y="0"/>
          <a:chExt cx="0" cy="0"/>
        </a:xfrm>
      </p:grpSpPr>
      <p:sp>
        <p:nvSpPr>
          <p:cNvPr id="442" name="Shape 442"/>
          <p:cNvSpPr txBox="1">
            <a:spLocks noGrp="1"/>
          </p:cNvSpPr>
          <p:nvPr>
            <p:ph type="title"/>
          </p:nvPr>
        </p:nvSpPr>
        <p:spPr>
          <a:xfrm>
            <a:off x="814274" y="392575"/>
            <a:ext cx="6061981" cy="766200"/>
          </a:xfrm>
          <a:prstGeom prst="rect">
            <a:avLst/>
          </a:prstGeom>
        </p:spPr>
        <p:txBody>
          <a:bodyPr lIns="91425" tIns="91425" rIns="91425" bIns="91425" anchor="ctr" anchorCtr="0">
            <a:noAutofit/>
          </a:bodyPr>
          <a:lstStyle/>
          <a:p>
            <a:pPr lvl="0" rtl="0">
              <a:spcBef>
                <a:spcPts val="0"/>
              </a:spcBef>
              <a:buNone/>
            </a:pPr>
            <a:r>
              <a:rPr lang="el-GR" sz="2400" dirty="0" smtClean="0">
                <a:latin typeface="Calibri" charset="0"/>
                <a:ea typeface="Calibri" charset="0"/>
                <a:cs typeface="Calibri" charset="0"/>
              </a:rPr>
              <a:t>Βασικές </a:t>
            </a:r>
            <a:r>
              <a:rPr lang="el-GR" sz="2400" dirty="0" smtClean="0">
                <a:latin typeface="Calibri" charset="0"/>
                <a:ea typeface="Calibri" charset="0"/>
                <a:cs typeface="Calibri" charset="0"/>
              </a:rPr>
              <a:t>Αρχές της Διαμεσολάβησης στον εξωδικαστικό μηχανισμό ρύθμισης</a:t>
            </a:r>
            <a:endParaRPr lang="en" sz="2400" dirty="0">
              <a:latin typeface="Calibri" charset="0"/>
              <a:ea typeface="Calibri" charset="0"/>
              <a:cs typeface="Calibri" charset="0"/>
            </a:endParaRPr>
          </a:p>
        </p:txBody>
      </p:sp>
      <p:sp>
        <p:nvSpPr>
          <p:cNvPr id="443" name="Shape 443"/>
          <p:cNvSpPr txBox="1">
            <a:spLocks noGrp="1"/>
          </p:cNvSpPr>
          <p:nvPr>
            <p:ph type="body" idx="1"/>
          </p:nvPr>
        </p:nvSpPr>
        <p:spPr>
          <a:xfrm>
            <a:off x="899592" y="1779662"/>
            <a:ext cx="2247900" cy="1515600"/>
          </a:xfrm>
          <a:prstGeom prst="rect">
            <a:avLst/>
          </a:prstGeom>
        </p:spPr>
        <p:txBody>
          <a:bodyPr lIns="91425" tIns="91425" rIns="91425" bIns="91425" anchor="t" anchorCtr="0">
            <a:noAutofit/>
          </a:bodyPr>
          <a:lstStyle/>
          <a:p>
            <a:pPr lvl="0" rtl="0">
              <a:spcBef>
                <a:spcPts val="0"/>
              </a:spcBef>
              <a:buNone/>
            </a:pPr>
            <a:r>
              <a:rPr lang="el-GR" sz="2200" b="1" dirty="0" smtClean="0">
                <a:solidFill>
                  <a:schemeClr val="accent2">
                    <a:lumMod val="75000"/>
                  </a:schemeClr>
                </a:solidFill>
                <a:latin typeface="Calibri" charset="0"/>
                <a:ea typeface="Calibri" charset="0"/>
                <a:cs typeface="Calibri" charset="0"/>
              </a:rPr>
              <a:t>Εχεμύθεια</a:t>
            </a:r>
            <a:endParaRPr lang="en" sz="2200" b="1" dirty="0">
              <a:solidFill>
                <a:schemeClr val="accent2">
                  <a:lumMod val="75000"/>
                </a:schemeClr>
              </a:solidFill>
              <a:latin typeface="Calibri" charset="0"/>
              <a:ea typeface="Calibri" charset="0"/>
              <a:cs typeface="Calibri" charset="0"/>
            </a:endParaRPr>
          </a:p>
          <a:p>
            <a:pPr lvl="0" rtl="0">
              <a:spcBef>
                <a:spcPts val="0"/>
              </a:spcBef>
              <a:buNone/>
            </a:pPr>
            <a:r>
              <a:rPr lang="el-GR" dirty="0" smtClean="0">
                <a:latin typeface="Calibri" charset="0"/>
                <a:ea typeface="Calibri" charset="0"/>
                <a:cs typeface="Calibri" charset="0"/>
              </a:rPr>
              <a:t>Εμπιστευτικότητα </a:t>
            </a:r>
          </a:p>
          <a:p>
            <a:pPr lvl="0" rtl="0">
              <a:spcBef>
                <a:spcPts val="0"/>
              </a:spcBef>
              <a:buNone/>
            </a:pPr>
            <a:r>
              <a:rPr lang="el-GR" dirty="0" smtClean="0">
                <a:latin typeface="Calibri" charset="0"/>
                <a:ea typeface="Calibri" charset="0"/>
                <a:cs typeface="Calibri" charset="0"/>
              </a:rPr>
              <a:t>Απόρρητο</a:t>
            </a:r>
            <a:endParaRPr lang="en" dirty="0">
              <a:latin typeface="Calibri" charset="0"/>
              <a:ea typeface="Calibri" charset="0"/>
              <a:cs typeface="Calibri" charset="0"/>
            </a:endParaRPr>
          </a:p>
        </p:txBody>
      </p:sp>
      <p:sp>
        <p:nvSpPr>
          <p:cNvPr id="444" name="Shape 444"/>
          <p:cNvSpPr txBox="1">
            <a:spLocks noGrp="1"/>
          </p:cNvSpPr>
          <p:nvPr>
            <p:ph type="body" idx="2"/>
          </p:nvPr>
        </p:nvSpPr>
        <p:spPr>
          <a:xfrm>
            <a:off x="3203848" y="1779662"/>
            <a:ext cx="2247899" cy="1515600"/>
          </a:xfrm>
          <a:prstGeom prst="rect">
            <a:avLst/>
          </a:prstGeom>
        </p:spPr>
        <p:txBody>
          <a:bodyPr lIns="91425" tIns="91425" rIns="91425" bIns="91425" anchor="t" anchorCtr="0">
            <a:noAutofit/>
          </a:bodyPr>
          <a:lstStyle/>
          <a:p>
            <a:pPr lvl="0" rtl="0">
              <a:spcBef>
                <a:spcPts val="0"/>
              </a:spcBef>
              <a:buNone/>
            </a:pPr>
            <a:r>
              <a:rPr lang="el-GR" sz="2200" b="1" dirty="0" smtClean="0">
                <a:solidFill>
                  <a:schemeClr val="accent2">
                    <a:lumMod val="75000"/>
                  </a:schemeClr>
                </a:solidFill>
                <a:latin typeface="Calibri" charset="0"/>
                <a:ea typeface="Calibri" charset="0"/>
                <a:cs typeface="Calibri" charset="0"/>
              </a:rPr>
              <a:t>Αμεροληψία</a:t>
            </a:r>
            <a:endParaRPr lang="en" sz="2200" b="1" dirty="0">
              <a:solidFill>
                <a:schemeClr val="accent2">
                  <a:lumMod val="75000"/>
                </a:schemeClr>
              </a:solidFill>
              <a:latin typeface="Calibri" charset="0"/>
              <a:ea typeface="Calibri" charset="0"/>
              <a:cs typeface="Calibri" charset="0"/>
            </a:endParaRPr>
          </a:p>
          <a:p>
            <a:pPr lvl="0" rtl="0">
              <a:spcBef>
                <a:spcPts val="0"/>
              </a:spcBef>
              <a:buNone/>
            </a:pPr>
            <a:r>
              <a:rPr lang="el-GR" dirty="0" smtClean="0">
                <a:latin typeface="Calibri" charset="0"/>
                <a:ea typeface="Calibri" charset="0"/>
                <a:cs typeface="Calibri" charset="0"/>
              </a:rPr>
              <a:t>Ουδετερότητα</a:t>
            </a:r>
          </a:p>
          <a:p>
            <a:pPr lvl="0" rtl="0">
              <a:spcBef>
                <a:spcPts val="0"/>
              </a:spcBef>
              <a:buNone/>
            </a:pPr>
            <a:r>
              <a:rPr lang="el-GR" dirty="0" smtClean="0">
                <a:latin typeface="Calibri" charset="0"/>
                <a:ea typeface="Calibri" charset="0"/>
                <a:cs typeface="Calibri" charset="0"/>
              </a:rPr>
              <a:t>Ισότητα μερών</a:t>
            </a:r>
            <a:endParaRPr lang="en" dirty="0">
              <a:latin typeface="Calibri" charset="0"/>
              <a:ea typeface="Calibri" charset="0"/>
              <a:cs typeface="Calibri" charset="0"/>
            </a:endParaRPr>
          </a:p>
        </p:txBody>
      </p:sp>
      <p:sp>
        <p:nvSpPr>
          <p:cNvPr id="445" name="Shape 445"/>
          <p:cNvSpPr txBox="1">
            <a:spLocks noGrp="1"/>
          </p:cNvSpPr>
          <p:nvPr>
            <p:ph type="body" idx="3"/>
          </p:nvPr>
        </p:nvSpPr>
        <p:spPr>
          <a:xfrm>
            <a:off x="5508104" y="1779662"/>
            <a:ext cx="2247900" cy="1515600"/>
          </a:xfrm>
          <a:prstGeom prst="rect">
            <a:avLst/>
          </a:prstGeom>
        </p:spPr>
        <p:txBody>
          <a:bodyPr lIns="91425" tIns="91425" rIns="91425" bIns="91425" anchor="t" anchorCtr="0">
            <a:noAutofit/>
          </a:bodyPr>
          <a:lstStyle/>
          <a:p>
            <a:pPr>
              <a:buNone/>
            </a:pPr>
            <a:r>
              <a:rPr lang="el-GR" sz="2200" b="1" dirty="0" smtClean="0">
                <a:solidFill>
                  <a:schemeClr val="accent2">
                    <a:lumMod val="75000"/>
                  </a:schemeClr>
                </a:solidFill>
                <a:latin typeface="Calibri" charset="0"/>
                <a:ea typeface="Calibri" charset="0"/>
                <a:cs typeface="Calibri" charset="0"/>
              </a:rPr>
              <a:t>Εκούσια </a:t>
            </a:r>
            <a:r>
              <a:rPr lang="el-GR" sz="2200" b="1" dirty="0">
                <a:solidFill>
                  <a:schemeClr val="accent2">
                    <a:lumMod val="75000"/>
                  </a:schemeClr>
                </a:solidFill>
                <a:latin typeface="Calibri" charset="0"/>
                <a:ea typeface="Calibri" charset="0"/>
                <a:cs typeface="Calibri" charset="0"/>
              </a:rPr>
              <a:t>Συμμετοχή</a:t>
            </a:r>
            <a:endParaRPr lang="en" sz="2200" b="1" dirty="0">
              <a:solidFill>
                <a:schemeClr val="accent2">
                  <a:lumMod val="75000"/>
                </a:schemeClr>
              </a:solidFill>
              <a:latin typeface="Calibri" charset="0"/>
              <a:ea typeface="Calibri" charset="0"/>
              <a:cs typeface="Calibri" charset="0"/>
            </a:endParaRPr>
          </a:p>
          <a:p>
            <a:pPr lvl="0" rtl="0">
              <a:spcBef>
                <a:spcPts val="0"/>
              </a:spcBef>
              <a:buNone/>
            </a:pPr>
            <a:r>
              <a:rPr lang="el-GR" dirty="0" smtClean="0">
                <a:latin typeface="Calibri" charset="0"/>
                <a:ea typeface="Calibri" charset="0"/>
                <a:cs typeface="Calibri" charset="0"/>
              </a:rPr>
              <a:t>Εθελούσια </a:t>
            </a:r>
            <a:r>
              <a:rPr lang="el-GR" dirty="0" smtClean="0">
                <a:latin typeface="Calibri" charset="0"/>
                <a:ea typeface="Calibri" charset="0"/>
                <a:cs typeface="Calibri" charset="0"/>
              </a:rPr>
              <a:t>προσφυγή</a:t>
            </a:r>
            <a:endParaRPr lang="en" dirty="0">
              <a:latin typeface="Calibri" charset="0"/>
              <a:ea typeface="Calibri" charset="0"/>
              <a:cs typeface="Calibri" charset="0"/>
            </a:endParaRPr>
          </a:p>
          <a:p>
            <a:pPr lvl="0" rtl="0">
              <a:spcBef>
                <a:spcPts val="0"/>
              </a:spcBef>
              <a:buNone/>
            </a:pPr>
            <a:endParaRPr sz="1200" dirty="0"/>
          </a:p>
        </p:txBody>
      </p:sp>
      <p:sp>
        <p:nvSpPr>
          <p:cNvPr id="446" name="Shape 446"/>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22</a:t>
            </a:fld>
            <a:endParaRPr lang="en"/>
          </a:p>
        </p:txBody>
      </p:sp>
      <p:sp>
        <p:nvSpPr>
          <p:cNvPr id="447" name="Shape 447"/>
          <p:cNvSpPr txBox="1">
            <a:spLocks noGrp="1"/>
          </p:cNvSpPr>
          <p:nvPr>
            <p:ph type="body" idx="1"/>
          </p:nvPr>
        </p:nvSpPr>
        <p:spPr>
          <a:xfrm>
            <a:off x="870450" y="2992875"/>
            <a:ext cx="2247900" cy="1515599"/>
          </a:xfrm>
          <a:prstGeom prst="rect">
            <a:avLst/>
          </a:prstGeom>
        </p:spPr>
        <p:txBody>
          <a:bodyPr lIns="91425" tIns="91425" rIns="91425" bIns="91425" anchor="t" anchorCtr="0">
            <a:noAutofit/>
          </a:bodyPr>
          <a:lstStyle/>
          <a:p>
            <a:pPr lvl="0" rtl="0">
              <a:spcBef>
                <a:spcPts val="0"/>
              </a:spcBef>
              <a:buNone/>
            </a:pPr>
            <a:r>
              <a:rPr lang="el-GR" sz="1200" dirty="0" smtClean="0"/>
              <a:t> </a:t>
            </a:r>
          </a:p>
          <a:p>
            <a:pPr lvl="0" rtl="0">
              <a:spcBef>
                <a:spcPts val="0"/>
              </a:spcBef>
              <a:buNone/>
            </a:pPr>
            <a:endParaRPr lang="en" sz="1200" dirty="0"/>
          </a:p>
        </p:txBody>
      </p:sp>
      <p:sp>
        <p:nvSpPr>
          <p:cNvPr id="448" name="Shape 448"/>
          <p:cNvSpPr txBox="1">
            <a:spLocks noGrp="1"/>
          </p:cNvSpPr>
          <p:nvPr>
            <p:ph type="body" idx="2"/>
          </p:nvPr>
        </p:nvSpPr>
        <p:spPr>
          <a:xfrm>
            <a:off x="3233637" y="2992875"/>
            <a:ext cx="2247899" cy="1515599"/>
          </a:xfrm>
          <a:prstGeom prst="rect">
            <a:avLst/>
          </a:prstGeom>
        </p:spPr>
        <p:txBody>
          <a:bodyPr lIns="91425" tIns="91425" rIns="91425" bIns="91425" anchor="t" anchorCtr="0">
            <a:noAutofit/>
          </a:bodyPr>
          <a:lstStyle/>
          <a:p>
            <a:pPr lvl="0" rtl="0">
              <a:spcBef>
                <a:spcPts val="0"/>
              </a:spcBef>
              <a:buNone/>
            </a:pPr>
            <a:r>
              <a:rPr lang="el-GR" sz="1200" dirty="0" smtClean="0"/>
              <a:t> </a:t>
            </a:r>
            <a:endParaRPr lang="en" sz="1200" dirty="0"/>
          </a:p>
        </p:txBody>
      </p:sp>
      <p:sp>
        <p:nvSpPr>
          <p:cNvPr id="449" name="Shape 449"/>
          <p:cNvSpPr txBox="1">
            <a:spLocks noGrp="1"/>
          </p:cNvSpPr>
          <p:nvPr>
            <p:ph type="body" idx="3"/>
          </p:nvPr>
        </p:nvSpPr>
        <p:spPr>
          <a:xfrm>
            <a:off x="5540649" y="2992875"/>
            <a:ext cx="2247900" cy="1515599"/>
          </a:xfrm>
          <a:prstGeom prst="rect">
            <a:avLst/>
          </a:prstGeom>
        </p:spPr>
        <p:txBody>
          <a:bodyPr lIns="91425" tIns="91425" rIns="91425" bIns="91425" anchor="t" anchorCtr="0">
            <a:noAutofit/>
          </a:bodyPr>
          <a:lstStyle/>
          <a:p>
            <a:pPr lvl="0" rtl="0">
              <a:spcBef>
                <a:spcPts val="0"/>
              </a:spcBef>
              <a:buNone/>
            </a:pPr>
            <a:r>
              <a:rPr lang="el-GR" sz="1200" dirty="0" smtClean="0"/>
              <a:t> </a:t>
            </a:r>
            <a:endParaRPr sz="1200" dirty="0"/>
          </a:p>
        </p:txBody>
      </p:sp>
      <p:grpSp>
        <p:nvGrpSpPr>
          <p:cNvPr id="450" name="Shape 450"/>
          <p:cNvGrpSpPr/>
          <p:nvPr/>
        </p:nvGrpSpPr>
        <p:grpSpPr>
          <a:xfrm>
            <a:off x="305070" y="605926"/>
            <a:ext cx="323793" cy="339492"/>
            <a:chOff x="5961125" y="1623900"/>
            <a:chExt cx="427450" cy="448175"/>
          </a:xfrm>
        </p:grpSpPr>
        <p:sp>
          <p:nvSpPr>
            <p:cNvPr id="451" name="Shape 451"/>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52" name="Shape 452"/>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54" name="Shape 454"/>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55" name="Shape 455"/>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56" name="Shape 456"/>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57" name="Shape 457"/>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511"/>
        <p:cNvGrpSpPr/>
        <p:nvPr/>
      </p:nvGrpSpPr>
      <p:grpSpPr>
        <a:xfrm>
          <a:off x="0" y="0"/>
          <a:ext cx="0" cy="0"/>
          <a:chOff x="0" y="0"/>
          <a:chExt cx="0" cy="0"/>
        </a:xfrm>
      </p:grpSpPr>
      <p:sp>
        <p:nvSpPr>
          <p:cNvPr id="512" name="Shape 512"/>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rtl="0">
              <a:spcBef>
                <a:spcPts val="0"/>
              </a:spcBef>
              <a:buNone/>
            </a:pPr>
            <a:r>
              <a:rPr lang="el-GR" sz="2300" dirty="0" smtClean="0">
                <a:latin typeface="Calibri" charset="0"/>
                <a:ea typeface="Calibri" charset="0"/>
                <a:cs typeface="Calibri" charset="0"/>
              </a:rPr>
              <a:t>Ποια είναι η προστιθέμενη αξία;</a:t>
            </a:r>
            <a:endParaRPr lang="en" sz="2300" dirty="0">
              <a:latin typeface="Calibri" charset="0"/>
              <a:ea typeface="Calibri" charset="0"/>
              <a:cs typeface="Calibri" charset="0"/>
            </a:endParaRPr>
          </a:p>
        </p:txBody>
      </p:sp>
      <p:sp>
        <p:nvSpPr>
          <p:cNvPr id="513" name="Shape 513"/>
          <p:cNvSpPr txBox="1">
            <a:spLocks noGrp="1"/>
          </p:cNvSpPr>
          <p:nvPr>
            <p:ph type="body" idx="1"/>
          </p:nvPr>
        </p:nvSpPr>
        <p:spPr>
          <a:xfrm>
            <a:off x="599393" y="1563638"/>
            <a:ext cx="8005055" cy="3145500"/>
          </a:xfrm>
          <a:prstGeom prst="rect">
            <a:avLst/>
          </a:prstGeom>
        </p:spPr>
        <p:txBody>
          <a:bodyPr lIns="91425" tIns="91425" rIns="91425" bIns="91425" anchor="ctr" anchorCtr="0">
            <a:noAutofit/>
          </a:bodyPr>
          <a:lstStyle/>
          <a:p>
            <a:pPr lvl="0">
              <a:buNone/>
            </a:pPr>
            <a:endParaRPr lang="el-GR" sz="2000" dirty="0" smtClean="0"/>
          </a:p>
          <a:p>
            <a:pPr lvl="0">
              <a:buNone/>
            </a:pPr>
            <a:r>
              <a:rPr lang="el-GR" b="1" dirty="0" smtClean="0">
                <a:latin typeface="Calibri" charset="0"/>
                <a:ea typeface="Calibri" charset="0"/>
                <a:cs typeface="Calibri" charset="0"/>
              </a:rPr>
              <a:t>Εγγυητική </a:t>
            </a:r>
            <a:r>
              <a:rPr lang="el-GR" b="1" dirty="0" smtClean="0">
                <a:latin typeface="Calibri" charset="0"/>
                <a:ea typeface="Calibri" charset="0"/>
                <a:cs typeface="Calibri" charset="0"/>
              </a:rPr>
              <a:t>&amp; σταθεροποιητική </a:t>
            </a:r>
            <a:r>
              <a:rPr lang="el-GR" b="1" dirty="0" smtClean="0">
                <a:latin typeface="Calibri" charset="0"/>
                <a:ea typeface="Calibri" charset="0"/>
                <a:cs typeface="Calibri" charset="0"/>
              </a:rPr>
              <a:t>παρουσία διαμεσολαβητή</a:t>
            </a:r>
            <a:endParaRPr lang="el-GR" dirty="0" smtClean="0">
              <a:latin typeface="Calibri" charset="0"/>
              <a:ea typeface="Calibri" charset="0"/>
              <a:cs typeface="Calibri" charset="0"/>
            </a:endParaRPr>
          </a:p>
          <a:p>
            <a:pPr lvl="0">
              <a:buNone/>
            </a:pPr>
            <a:endParaRPr lang="el-GR" dirty="0" smtClean="0">
              <a:latin typeface="Calibri" charset="0"/>
              <a:ea typeface="Calibri" charset="0"/>
              <a:cs typeface="Calibri" charset="0"/>
            </a:endParaRPr>
          </a:p>
          <a:p>
            <a:pPr lvl="0">
              <a:buNone/>
            </a:pPr>
            <a:r>
              <a:rPr lang="el-GR" b="1" dirty="0" smtClean="0">
                <a:latin typeface="Calibri" charset="0"/>
                <a:ea typeface="Calibri" charset="0"/>
                <a:cs typeface="Calibri" charset="0"/>
              </a:rPr>
              <a:t>Διαφύλαξη εχεμύθειας</a:t>
            </a:r>
            <a:endParaRPr lang="el-GR" dirty="0" smtClean="0">
              <a:latin typeface="Calibri" charset="0"/>
              <a:ea typeface="Calibri" charset="0"/>
              <a:cs typeface="Calibri" charset="0"/>
            </a:endParaRPr>
          </a:p>
          <a:p>
            <a:pPr lvl="0">
              <a:buNone/>
            </a:pPr>
            <a:endParaRPr lang="el-GR" dirty="0" smtClean="0">
              <a:latin typeface="Calibri" charset="0"/>
              <a:ea typeface="Calibri" charset="0"/>
              <a:cs typeface="Calibri" charset="0"/>
            </a:endParaRPr>
          </a:p>
          <a:p>
            <a:pPr lvl="0">
              <a:buNone/>
            </a:pPr>
            <a:r>
              <a:rPr lang="el-GR" b="1" dirty="0" smtClean="0">
                <a:latin typeface="Calibri" charset="0"/>
                <a:ea typeface="Calibri" charset="0"/>
                <a:cs typeface="Calibri" charset="0"/>
              </a:rPr>
              <a:t>Επίτευξη νομικώς δεσμευτικών αποτελεσμάτων</a:t>
            </a:r>
          </a:p>
          <a:p>
            <a:pPr lvl="0">
              <a:buNone/>
            </a:pPr>
            <a:endParaRPr lang="el-GR" sz="2000" dirty="0" smtClean="0">
              <a:latin typeface="Calibri" charset="0"/>
              <a:ea typeface="Calibri" charset="0"/>
              <a:cs typeface="Calibri" charset="0"/>
            </a:endParaRPr>
          </a:p>
          <a:p>
            <a:pPr lvl="0">
              <a:buNone/>
            </a:pPr>
            <a:endParaRPr lang="el-GR" sz="2000" dirty="0" smtClean="0"/>
          </a:p>
        </p:txBody>
      </p:sp>
      <p:sp>
        <p:nvSpPr>
          <p:cNvPr id="514" name="Shape 514"/>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23</a:t>
            </a:fld>
            <a:endParaRPr lang="en"/>
          </a:p>
        </p:txBody>
      </p:sp>
      <p:grpSp>
        <p:nvGrpSpPr>
          <p:cNvPr id="7" name="Shape 700"/>
          <p:cNvGrpSpPr/>
          <p:nvPr/>
        </p:nvGrpSpPr>
        <p:grpSpPr>
          <a:xfrm>
            <a:off x="346210" y="547932"/>
            <a:ext cx="432048" cy="432048"/>
            <a:chOff x="3951850" y="2985350"/>
            <a:chExt cx="407950" cy="416500"/>
          </a:xfrm>
        </p:grpSpPr>
        <p:sp>
          <p:nvSpPr>
            <p:cNvPr id="8" name="Shape 701"/>
            <p:cNvSpPr/>
            <p:nvPr/>
          </p:nvSpPr>
          <p:spPr>
            <a:xfrm>
              <a:off x="3951850" y="2985350"/>
              <a:ext cx="314800" cy="314825"/>
            </a:xfrm>
            <a:custGeom>
              <a:avLst/>
              <a:gdLst/>
              <a:ahLst/>
              <a:cxnLst/>
              <a:rect l="0" t="0" r="0" b="0"/>
              <a:pathLst>
                <a:path w="12592" h="12593" fill="none" extrusionOk="0">
                  <a:moveTo>
                    <a:pt x="6284" y="1"/>
                  </a:moveTo>
                  <a:lnTo>
                    <a:pt x="6284" y="1"/>
                  </a:lnTo>
                  <a:lnTo>
                    <a:pt x="5967" y="25"/>
                  </a:lnTo>
                  <a:lnTo>
                    <a:pt x="5651" y="49"/>
                  </a:lnTo>
                  <a:lnTo>
                    <a:pt x="5334" y="74"/>
                  </a:lnTo>
                  <a:lnTo>
                    <a:pt x="5017" y="147"/>
                  </a:lnTo>
                  <a:lnTo>
                    <a:pt x="4725" y="220"/>
                  </a:lnTo>
                  <a:lnTo>
                    <a:pt x="4433" y="293"/>
                  </a:lnTo>
                  <a:lnTo>
                    <a:pt x="4141" y="390"/>
                  </a:lnTo>
                  <a:lnTo>
                    <a:pt x="3848" y="512"/>
                  </a:lnTo>
                  <a:lnTo>
                    <a:pt x="3556" y="634"/>
                  </a:lnTo>
                  <a:lnTo>
                    <a:pt x="3288" y="780"/>
                  </a:lnTo>
                  <a:lnTo>
                    <a:pt x="3020" y="926"/>
                  </a:lnTo>
                  <a:lnTo>
                    <a:pt x="2777" y="1072"/>
                  </a:lnTo>
                  <a:lnTo>
                    <a:pt x="2290" y="1437"/>
                  </a:lnTo>
                  <a:lnTo>
                    <a:pt x="1851" y="1852"/>
                  </a:lnTo>
                  <a:lnTo>
                    <a:pt x="1437" y="2290"/>
                  </a:lnTo>
                  <a:lnTo>
                    <a:pt x="1072" y="2777"/>
                  </a:lnTo>
                  <a:lnTo>
                    <a:pt x="901" y="3045"/>
                  </a:lnTo>
                  <a:lnTo>
                    <a:pt x="755" y="3313"/>
                  </a:lnTo>
                  <a:lnTo>
                    <a:pt x="609" y="3581"/>
                  </a:lnTo>
                  <a:lnTo>
                    <a:pt x="487" y="3849"/>
                  </a:lnTo>
                  <a:lnTo>
                    <a:pt x="390" y="4141"/>
                  </a:lnTo>
                  <a:lnTo>
                    <a:pt x="292" y="4433"/>
                  </a:lnTo>
                  <a:lnTo>
                    <a:pt x="195" y="4725"/>
                  </a:lnTo>
                  <a:lnTo>
                    <a:pt x="122" y="5042"/>
                  </a:lnTo>
                  <a:lnTo>
                    <a:pt x="73" y="5334"/>
                  </a:lnTo>
                  <a:lnTo>
                    <a:pt x="25" y="5651"/>
                  </a:lnTo>
                  <a:lnTo>
                    <a:pt x="0" y="5968"/>
                  </a:lnTo>
                  <a:lnTo>
                    <a:pt x="0" y="6308"/>
                  </a:lnTo>
                  <a:lnTo>
                    <a:pt x="0" y="6308"/>
                  </a:lnTo>
                  <a:lnTo>
                    <a:pt x="0" y="6625"/>
                  </a:lnTo>
                  <a:lnTo>
                    <a:pt x="25" y="6942"/>
                  </a:lnTo>
                  <a:lnTo>
                    <a:pt x="73" y="7258"/>
                  </a:lnTo>
                  <a:lnTo>
                    <a:pt x="122" y="7575"/>
                  </a:lnTo>
                  <a:lnTo>
                    <a:pt x="195" y="7867"/>
                  </a:lnTo>
                  <a:lnTo>
                    <a:pt x="292" y="8184"/>
                  </a:lnTo>
                  <a:lnTo>
                    <a:pt x="390" y="8476"/>
                  </a:lnTo>
                  <a:lnTo>
                    <a:pt x="487" y="8744"/>
                  </a:lnTo>
                  <a:lnTo>
                    <a:pt x="609" y="9036"/>
                  </a:lnTo>
                  <a:lnTo>
                    <a:pt x="755" y="9304"/>
                  </a:lnTo>
                  <a:lnTo>
                    <a:pt x="901" y="9572"/>
                  </a:lnTo>
                  <a:lnTo>
                    <a:pt x="1072" y="9816"/>
                  </a:lnTo>
                  <a:lnTo>
                    <a:pt x="1437" y="10303"/>
                  </a:lnTo>
                  <a:lnTo>
                    <a:pt x="1851" y="10741"/>
                  </a:lnTo>
                  <a:lnTo>
                    <a:pt x="2290" y="11155"/>
                  </a:lnTo>
                  <a:lnTo>
                    <a:pt x="2777" y="11520"/>
                  </a:lnTo>
                  <a:lnTo>
                    <a:pt x="3020" y="11691"/>
                  </a:lnTo>
                  <a:lnTo>
                    <a:pt x="3288" y="11837"/>
                  </a:lnTo>
                  <a:lnTo>
                    <a:pt x="3556" y="11983"/>
                  </a:lnTo>
                  <a:lnTo>
                    <a:pt x="3848" y="12105"/>
                  </a:lnTo>
                  <a:lnTo>
                    <a:pt x="4141" y="12202"/>
                  </a:lnTo>
                  <a:lnTo>
                    <a:pt x="4433" y="12300"/>
                  </a:lnTo>
                  <a:lnTo>
                    <a:pt x="4725" y="12397"/>
                  </a:lnTo>
                  <a:lnTo>
                    <a:pt x="5017" y="12470"/>
                  </a:lnTo>
                  <a:lnTo>
                    <a:pt x="5334" y="12519"/>
                  </a:lnTo>
                  <a:lnTo>
                    <a:pt x="5651" y="12568"/>
                  </a:lnTo>
                  <a:lnTo>
                    <a:pt x="5967" y="12592"/>
                  </a:lnTo>
                  <a:lnTo>
                    <a:pt x="6284" y="12592"/>
                  </a:lnTo>
                  <a:lnTo>
                    <a:pt x="6284" y="12592"/>
                  </a:lnTo>
                  <a:lnTo>
                    <a:pt x="6625" y="12592"/>
                  </a:lnTo>
                  <a:lnTo>
                    <a:pt x="6941" y="12568"/>
                  </a:lnTo>
                  <a:lnTo>
                    <a:pt x="7258" y="12519"/>
                  </a:lnTo>
                  <a:lnTo>
                    <a:pt x="7550" y="12470"/>
                  </a:lnTo>
                  <a:lnTo>
                    <a:pt x="7867" y="12397"/>
                  </a:lnTo>
                  <a:lnTo>
                    <a:pt x="8159" y="12300"/>
                  </a:lnTo>
                  <a:lnTo>
                    <a:pt x="8451" y="12202"/>
                  </a:lnTo>
                  <a:lnTo>
                    <a:pt x="8744" y="12105"/>
                  </a:lnTo>
                  <a:lnTo>
                    <a:pt x="9012" y="11983"/>
                  </a:lnTo>
                  <a:lnTo>
                    <a:pt x="9279" y="11837"/>
                  </a:lnTo>
                  <a:lnTo>
                    <a:pt x="9547" y="11691"/>
                  </a:lnTo>
                  <a:lnTo>
                    <a:pt x="9815" y="11520"/>
                  </a:lnTo>
                  <a:lnTo>
                    <a:pt x="10302" y="11155"/>
                  </a:lnTo>
                  <a:lnTo>
                    <a:pt x="10741" y="10741"/>
                  </a:lnTo>
                  <a:lnTo>
                    <a:pt x="11155" y="10303"/>
                  </a:lnTo>
                  <a:lnTo>
                    <a:pt x="11520" y="9816"/>
                  </a:lnTo>
                  <a:lnTo>
                    <a:pt x="11666" y="9572"/>
                  </a:lnTo>
                  <a:lnTo>
                    <a:pt x="11812" y="9304"/>
                  </a:lnTo>
                  <a:lnTo>
                    <a:pt x="11958" y="9036"/>
                  </a:lnTo>
                  <a:lnTo>
                    <a:pt x="12080" y="8744"/>
                  </a:lnTo>
                  <a:lnTo>
                    <a:pt x="12202" y="8476"/>
                  </a:lnTo>
                  <a:lnTo>
                    <a:pt x="12299" y="8184"/>
                  </a:lnTo>
                  <a:lnTo>
                    <a:pt x="12397" y="7867"/>
                  </a:lnTo>
                  <a:lnTo>
                    <a:pt x="12446" y="7575"/>
                  </a:lnTo>
                  <a:lnTo>
                    <a:pt x="12519" y="7258"/>
                  </a:lnTo>
                  <a:lnTo>
                    <a:pt x="12543" y="6942"/>
                  </a:lnTo>
                  <a:lnTo>
                    <a:pt x="12567" y="6625"/>
                  </a:lnTo>
                  <a:lnTo>
                    <a:pt x="12592" y="6308"/>
                  </a:lnTo>
                  <a:lnTo>
                    <a:pt x="12592" y="6308"/>
                  </a:lnTo>
                  <a:lnTo>
                    <a:pt x="12567" y="5968"/>
                  </a:lnTo>
                  <a:lnTo>
                    <a:pt x="12543" y="5651"/>
                  </a:lnTo>
                  <a:lnTo>
                    <a:pt x="12519" y="5334"/>
                  </a:lnTo>
                  <a:lnTo>
                    <a:pt x="12446" y="5042"/>
                  </a:lnTo>
                  <a:lnTo>
                    <a:pt x="12397" y="4725"/>
                  </a:lnTo>
                  <a:lnTo>
                    <a:pt x="12299" y="4433"/>
                  </a:lnTo>
                  <a:lnTo>
                    <a:pt x="12202" y="4141"/>
                  </a:lnTo>
                  <a:lnTo>
                    <a:pt x="12080" y="3849"/>
                  </a:lnTo>
                  <a:lnTo>
                    <a:pt x="11958" y="3581"/>
                  </a:lnTo>
                  <a:lnTo>
                    <a:pt x="11812" y="3313"/>
                  </a:lnTo>
                  <a:lnTo>
                    <a:pt x="11666" y="3045"/>
                  </a:lnTo>
                  <a:lnTo>
                    <a:pt x="11520" y="2777"/>
                  </a:lnTo>
                  <a:lnTo>
                    <a:pt x="11155" y="2290"/>
                  </a:lnTo>
                  <a:lnTo>
                    <a:pt x="10741" y="1852"/>
                  </a:lnTo>
                  <a:lnTo>
                    <a:pt x="10302" y="1437"/>
                  </a:lnTo>
                  <a:lnTo>
                    <a:pt x="9815" y="1072"/>
                  </a:lnTo>
                  <a:lnTo>
                    <a:pt x="9547" y="926"/>
                  </a:lnTo>
                  <a:lnTo>
                    <a:pt x="9279" y="780"/>
                  </a:lnTo>
                  <a:lnTo>
                    <a:pt x="9012" y="634"/>
                  </a:lnTo>
                  <a:lnTo>
                    <a:pt x="8744" y="512"/>
                  </a:lnTo>
                  <a:lnTo>
                    <a:pt x="8451" y="390"/>
                  </a:lnTo>
                  <a:lnTo>
                    <a:pt x="8159" y="293"/>
                  </a:lnTo>
                  <a:lnTo>
                    <a:pt x="7867" y="220"/>
                  </a:lnTo>
                  <a:lnTo>
                    <a:pt x="7550" y="147"/>
                  </a:lnTo>
                  <a:lnTo>
                    <a:pt x="7258" y="74"/>
                  </a:lnTo>
                  <a:lnTo>
                    <a:pt x="6941" y="49"/>
                  </a:lnTo>
                  <a:lnTo>
                    <a:pt x="6625" y="25"/>
                  </a:lnTo>
                  <a:lnTo>
                    <a:pt x="6284" y="1"/>
                  </a:lnTo>
                  <a:lnTo>
                    <a:pt x="6284" y="1"/>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 name="Shape 702"/>
            <p:cNvSpPr/>
            <p:nvPr/>
          </p:nvSpPr>
          <p:spPr>
            <a:xfrm>
              <a:off x="3988375" y="3021875"/>
              <a:ext cx="241750" cy="241750"/>
            </a:xfrm>
            <a:custGeom>
              <a:avLst/>
              <a:gdLst/>
              <a:ahLst/>
              <a:cxnLst/>
              <a:rect l="0" t="0" r="0" b="0"/>
              <a:pathLst>
                <a:path w="9670" h="9670" fill="none" extrusionOk="0">
                  <a:moveTo>
                    <a:pt x="4823" y="1"/>
                  </a:moveTo>
                  <a:lnTo>
                    <a:pt x="4823" y="1"/>
                  </a:lnTo>
                  <a:lnTo>
                    <a:pt x="4336" y="25"/>
                  </a:lnTo>
                  <a:lnTo>
                    <a:pt x="3849" y="98"/>
                  </a:lnTo>
                  <a:lnTo>
                    <a:pt x="3386" y="220"/>
                  </a:lnTo>
                  <a:lnTo>
                    <a:pt x="2947" y="391"/>
                  </a:lnTo>
                  <a:lnTo>
                    <a:pt x="2533" y="585"/>
                  </a:lnTo>
                  <a:lnTo>
                    <a:pt x="2144" y="829"/>
                  </a:lnTo>
                  <a:lnTo>
                    <a:pt x="1754" y="1121"/>
                  </a:lnTo>
                  <a:lnTo>
                    <a:pt x="1413" y="1438"/>
                  </a:lnTo>
                  <a:lnTo>
                    <a:pt x="1096" y="1779"/>
                  </a:lnTo>
                  <a:lnTo>
                    <a:pt x="829" y="2144"/>
                  </a:lnTo>
                  <a:lnTo>
                    <a:pt x="585" y="2534"/>
                  </a:lnTo>
                  <a:lnTo>
                    <a:pt x="390" y="2972"/>
                  </a:lnTo>
                  <a:lnTo>
                    <a:pt x="220" y="3411"/>
                  </a:lnTo>
                  <a:lnTo>
                    <a:pt x="98" y="3873"/>
                  </a:lnTo>
                  <a:lnTo>
                    <a:pt x="25" y="4336"/>
                  </a:lnTo>
                  <a:lnTo>
                    <a:pt x="1" y="4847"/>
                  </a:lnTo>
                  <a:lnTo>
                    <a:pt x="1" y="4847"/>
                  </a:lnTo>
                  <a:lnTo>
                    <a:pt x="25" y="5335"/>
                  </a:lnTo>
                  <a:lnTo>
                    <a:pt x="98" y="5822"/>
                  </a:lnTo>
                  <a:lnTo>
                    <a:pt x="220" y="6284"/>
                  </a:lnTo>
                  <a:lnTo>
                    <a:pt x="390" y="6723"/>
                  </a:lnTo>
                  <a:lnTo>
                    <a:pt x="585" y="7137"/>
                  </a:lnTo>
                  <a:lnTo>
                    <a:pt x="829" y="7527"/>
                  </a:lnTo>
                  <a:lnTo>
                    <a:pt x="1096" y="7916"/>
                  </a:lnTo>
                  <a:lnTo>
                    <a:pt x="1413" y="8257"/>
                  </a:lnTo>
                  <a:lnTo>
                    <a:pt x="1754" y="8574"/>
                  </a:lnTo>
                  <a:lnTo>
                    <a:pt x="2144" y="8842"/>
                  </a:lnTo>
                  <a:lnTo>
                    <a:pt x="2533" y="9085"/>
                  </a:lnTo>
                  <a:lnTo>
                    <a:pt x="2947" y="9280"/>
                  </a:lnTo>
                  <a:lnTo>
                    <a:pt x="3386" y="9451"/>
                  </a:lnTo>
                  <a:lnTo>
                    <a:pt x="3849" y="9572"/>
                  </a:lnTo>
                  <a:lnTo>
                    <a:pt x="4336" y="9645"/>
                  </a:lnTo>
                  <a:lnTo>
                    <a:pt x="4823" y="9670"/>
                  </a:lnTo>
                  <a:lnTo>
                    <a:pt x="4823" y="9670"/>
                  </a:lnTo>
                  <a:lnTo>
                    <a:pt x="5334" y="9645"/>
                  </a:lnTo>
                  <a:lnTo>
                    <a:pt x="5797" y="9572"/>
                  </a:lnTo>
                  <a:lnTo>
                    <a:pt x="6260" y="9451"/>
                  </a:lnTo>
                  <a:lnTo>
                    <a:pt x="6698" y="9280"/>
                  </a:lnTo>
                  <a:lnTo>
                    <a:pt x="7136" y="9085"/>
                  </a:lnTo>
                  <a:lnTo>
                    <a:pt x="7526" y="8842"/>
                  </a:lnTo>
                  <a:lnTo>
                    <a:pt x="7892" y="8574"/>
                  </a:lnTo>
                  <a:lnTo>
                    <a:pt x="8232" y="8257"/>
                  </a:lnTo>
                  <a:lnTo>
                    <a:pt x="8549" y="7916"/>
                  </a:lnTo>
                  <a:lnTo>
                    <a:pt x="8841" y="7527"/>
                  </a:lnTo>
                  <a:lnTo>
                    <a:pt x="9085" y="7137"/>
                  </a:lnTo>
                  <a:lnTo>
                    <a:pt x="9280" y="6723"/>
                  </a:lnTo>
                  <a:lnTo>
                    <a:pt x="9450" y="6284"/>
                  </a:lnTo>
                  <a:lnTo>
                    <a:pt x="9572" y="5822"/>
                  </a:lnTo>
                  <a:lnTo>
                    <a:pt x="9645" y="5335"/>
                  </a:lnTo>
                  <a:lnTo>
                    <a:pt x="9669" y="4847"/>
                  </a:lnTo>
                  <a:lnTo>
                    <a:pt x="9669" y="4847"/>
                  </a:lnTo>
                  <a:lnTo>
                    <a:pt x="9645" y="4336"/>
                  </a:lnTo>
                  <a:lnTo>
                    <a:pt x="9572" y="3873"/>
                  </a:lnTo>
                  <a:lnTo>
                    <a:pt x="9450" y="3411"/>
                  </a:lnTo>
                  <a:lnTo>
                    <a:pt x="9280" y="2972"/>
                  </a:lnTo>
                  <a:lnTo>
                    <a:pt x="9085" y="2534"/>
                  </a:lnTo>
                  <a:lnTo>
                    <a:pt x="8841" y="2144"/>
                  </a:lnTo>
                  <a:lnTo>
                    <a:pt x="8549" y="1779"/>
                  </a:lnTo>
                  <a:lnTo>
                    <a:pt x="8232" y="1438"/>
                  </a:lnTo>
                  <a:lnTo>
                    <a:pt x="7892" y="1121"/>
                  </a:lnTo>
                  <a:lnTo>
                    <a:pt x="7526" y="829"/>
                  </a:lnTo>
                  <a:lnTo>
                    <a:pt x="7136" y="585"/>
                  </a:lnTo>
                  <a:lnTo>
                    <a:pt x="6698" y="391"/>
                  </a:lnTo>
                  <a:lnTo>
                    <a:pt x="6260" y="220"/>
                  </a:lnTo>
                  <a:lnTo>
                    <a:pt x="5797" y="98"/>
                  </a:lnTo>
                  <a:lnTo>
                    <a:pt x="5334" y="25"/>
                  </a:lnTo>
                  <a:lnTo>
                    <a:pt x="4823" y="1"/>
                  </a:lnTo>
                  <a:lnTo>
                    <a:pt x="4823"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0" name="Shape 703"/>
            <p:cNvSpPr/>
            <p:nvPr/>
          </p:nvSpPr>
          <p:spPr>
            <a:xfrm>
              <a:off x="4024300" y="3058425"/>
              <a:ext cx="84650" cy="84650"/>
            </a:xfrm>
            <a:custGeom>
              <a:avLst/>
              <a:gdLst/>
              <a:ahLst/>
              <a:cxnLst/>
              <a:rect l="0" t="0" r="0" b="0"/>
              <a:pathLst>
                <a:path w="3386" h="3386" fill="none" extrusionOk="0">
                  <a:moveTo>
                    <a:pt x="0" y="3385"/>
                  </a:moveTo>
                  <a:lnTo>
                    <a:pt x="0" y="3385"/>
                  </a:lnTo>
                  <a:lnTo>
                    <a:pt x="25" y="3020"/>
                  </a:lnTo>
                  <a:lnTo>
                    <a:pt x="74" y="2704"/>
                  </a:lnTo>
                  <a:lnTo>
                    <a:pt x="147" y="2363"/>
                  </a:lnTo>
                  <a:lnTo>
                    <a:pt x="268" y="2070"/>
                  </a:lnTo>
                  <a:lnTo>
                    <a:pt x="414" y="1754"/>
                  </a:lnTo>
                  <a:lnTo>
                    <a:pt x="585" y="1486"/>
                  </a:lnTo>
                  <a:lnTo>
                    <a:pt x="780" y="1218"/>
                  </a:lnTo>
                  <a:lnTo>
                    <a:pt x="999" y="974"/>
                  </a:lnTo>
                  <a:lnTo>
                    <a:pt x="1243" y="755"/>
                  </a:lnTo>
                  <a:lnTo>
                    <a:pt x="1510" y="560"/>
                  </a:lnTo>
                  <a:lnTo>
                    <a:pt x="1778" y="390"/>
                  </a:lnTo>
                  <a:lnTo>
                    <a:pt x="2071" y="244"/>
                  </a:lnTo>
                  <a:lnTo>
                    <a:pt x="2387" y="146"/>
                  </a:lnTo>
                  <a:lnTo>
                    <a:pt x="2704" y="49"/>
                  </a:lnTo>
                  <a:lnTo>
                    <a:pt x="3045" y="0"/>
                  </a:lnTo>
                  <a:lnTo>
                    <a:pt x="3386"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 name="Shape 704"/>
            <p:cNvSpPr/>
            <p:nvPr/>
          </p:nvSpPr>
          <p:spPr>
            <a:xfrm>
              <a:off x="4205750" y="3248375"/>
              <a:ext cx="154050" cy="153475"/>
            </a:xfrm>
            <a:custGeom>
              <a:avLst/>
              <a:gdLst/>
              <a:ahLst/>
              <a:cxnLst/>
              <a:rect l="0" t="0" r="0" b="0"/>
              <a:pathLst>
                <a:path w="6162" h="6139" fill="none" extrusionOk="0">
                  <a:moveTo>
                    <a:pt x="0" y="1024"/>
                  </a:moveTo>
                  <a:lnTo>
                    <a:pt x="4969" y="5992"/>
                  </a:lnTo>
                  <a:lnTo>
                    <a:pt x="4969" y="5992"/>
                  </a:lnTo>
                  <a:lnTo>
                    <a:pt x="5042" y="6041"/>
                  </a:lnTo>
                  <a:lnTo>
                    <a:pt x="5115" y="6090"/>
                  </a:lnTo>
                  <a:lnTo>
                    <a:pt x="5212" y="6114"/>
                  </a:lnTo>
                  <a:lnTo>
                    <a:pt x="5310" y="6138"/>
                  </a:lnTo>
                  <a:lnTo>
                    <a:pt x="5407" y="6114"/>
                  </a:lnTo>
                  <a:lnTo>
                    <a:pt x="5480" y="6090"/>
                  </a:lnTo>
                  <a:lnTo>
                    <a:pt x="5577" y="6041"/>
                  </a:lnTo>
                  <a:lnTo>
                    <a:pt x="5651" y="5992"/>
                  </a:lnTo>
                  <a:lnTo>
                    <a:pt x="6016" y="5627"/>
                  </a:lnTo>
                  <a:lnTo>
                    <a:pt x="6016" y="5627"/>
                  </a:lnTo>
                  <a:lnTo>
                    <a:pt x="6089" y="5554"/>
                  </a:lnTo>
                  <a:lnTo>
                    <a:pt x="6138" y="5456"/>
                  </a:lnTo>
                  <a:lnTo>
                    <a:pt x="6162" y="5359"/>
                  </a:lnTo>
                  <a:lnTo>
                    <a:pt x="6162" y="5286"/>
                  </a:lnTo>
                  <a:lnTo>
                    <a:pt x="6162" y="5188"/>
                  </a:lnTo>
                  <a:lnTo>
                    <a:pt x="6138" y="5091"/>
                  </a:lnTo>
                  <a:lnTo>
                    <a:pt x="6089" y="5018"/>
                  </a:lnTo>
                  <a:lnTo>
                    <a:pt x="6016" y="4921"/>
                  </a:lnTo>
                  <a:lnTo>
                    <a:pt x="1072"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1125040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511"/>
        <p:cNvGrpSpPr/>
        <p:nvPr/>
      </p:nvGrpSpPr>
      <p:grpSpPr>
        <a:xfrm>
          <a:off x="0" y="0"/>
          <a:ext cx="0" cy="0"/>
          <a:chOff x="0" y="0"/>
          <a:chExt cx="0" cy="0"/>
        </a:xfrm>
      </p:grpSpPr>
      <p:sp>
        <p:nvSpPr>
          <p:cNvPr id="512" name="Shape 512"/>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rtl="0">
              <a:spcBef>
                <a:spcPts val="0"/>
              </a:spcBef>
              <a:buNone/>
            </a:pPr>
            <a:r>
              <a:rPr lang="el-GR" sz="2300" dirty="0" smtClean="0">
                <a:latin typeface="Calibri" charset="0"/>
                <a:ea typeface="Calibri" charset="0"/>
                <a:cs typeface="Calibri" charset="0"/>
              </a:rPr>
              <a:t>Ποια είναι η προστιθέμενη αξία;</a:t>
            </a:r>
            <a:endParaRPr lang="en" sz="2300" dirty="0">
              <a:latin typeface="Calibri" charset="0"/>
              <a:ea typeface="Calibri" charset="0"/>
              <a:cs typeface="Calibri" charset="0"/>
            </a:endParaRPr>
          </a:p>
        </p:txBody>
      </p:sp>
      <p:sp>
        <p:nvSpPr>
          <p:cNvPr id="513" name="Shape 513"/>
          <p:cNvSpPr txBox="1">
            <a:spLocks noGrp="1"/>
          </p:cNvSpPr>
          <p:nvPr>
            <p:ph type="body" idx="1"/>
          </p:nvPr>
        </p:nvSpPr>
        <p:spPr>
          <a:xfrm>
            <a:off x="814275" y="1327350"/>
            <a:ext cx="6132600" cy="3145500"/>
          </a:xfrm>
          <a:prstGeom prst="rect">
            <a:avLst/>
          </a:prstGeom>
        </p:spPr>
        <p:txBody>
          <a:bodyPr lIns="91425" tIns="91425" rIns="91425" bIns="91425" anchor="ctr" anchorCtr="0">
            <a:noAutofit/>
          </a:bodyPr>
          <a:lstStyle/>
          <a:p>
            <a:pPr lvl="0">
              <a:buNone/>
            </a:pPr>
            <a:endParaRPr lang="el-GR" sz="2000" dirty="0" smtClean="0"/>
          </a:p>
          <a:p>
            <a:pPr lvl="0">
              <a:buNone/>
            </a:pPr>
            <a:r>
              <a:rPr lang="el-GR" sz="2000" b="1" dirty="0" smtClean="0">
                <a:latin typeface="Calibri" charset="0"/>
                <a:ea typeface="Calibri" charset="0"/>
                <a:cs typeface="Calibri" charset="0"/>
              </a:rPr>
              <a:t>Η Διαπραγμάτευση στο επίκεντρο</a:t>
            </a:r>
          </a:p>
          <a:p>
            <a:pPr lvl="0">
              <a:buNone/>
            </a:pPr>
            <a:endParaRPr lang="el-GR" sz="2000" b="1" dirty="0">
              <a:latin typeface="Calibri" charset="0"/>
              <a:ea typeface="Calibri" charset="0"/>
              <a:cs typeface="Calibri" charset="0"/>
            </a:endParaRPr>
          </a:p>
          <a:p>
            <a:pPr marL="285750" indent="-285750"/>
            <a:r>
              <a:rPr lang="el-GR" sz="2000" dirty="0" smtClean="0">
                <a:latin typeface="Calibri" charset="0"/>
                <a:ea typeface="Calibri" charset="0"/>
                <a:cs typeface="Calibri" charset="0"/>
              </a:rPr>
              <a:t>Ολοκληρωμένη και ολιστική</a:t>
            </a:r>
          </a:p>
          <a:p>
            <a:pPr marL="285750" indent="-285750"/>
            <a:r>
              <a:rPr lang="el-GR" sz="2000" dirty="0" smtClean="0">
                <a:latin typeface="Calibri" charset="0"/>
                <a:ea typeface="Calibri" charset="0"/>
                <a:cs typeface="Calibri" charset="0"/>
              </a:rPr>
              <a:t>Αντικειμενική και αμερόληπτη</a:t>
            </a:r>
          </a:p>
          <a:p>
            <a:pPr marL="285750" indent="-285750"/>
            <a:r>
              <a:rPr lang="el-GR" sz="2000" dirty="0" smtClean="0">
                <a:latin typeface="Calibri" charset="0"/>
                <a:ea typeface="Calibri" charset="0"/>
                <a:cs typeface="Calibri" charset="0"/>
              </a:rPr>
              <a:t>Εκούσια και ελεύθερη</a:t>
            </a:r>
          </a:p>
          <a:p>
            <a:pPr marL="285750" indent="-285750"/>
            <a:r>
              <a:rPr lang="el-GR" sz="2000" dirty="0" smtClean="0">
                <a:latin typeface="Calibri" charset="0"/>
                <a:ea typeface="Calibri" charset="0"/>
                <a:cs typeface="Calibri" charset="0"/>
              </a:rPr>
              <a:t>Με κριτήριο τη </a:t>
            </a:r>
            <a:r>
              <a:rPr lang="el-GR" sz="2000" dirty="0" err="1" smtClean="0">
                <a:latin typeface="Calibri" charset="0"/>
                <a:ea typeface="Calibri" charset="0"/>
                <a:cs typeface="Calibri" charset="0"/>
              </a:rPr>
              <a:t>βιωσιμοτητα</a:t>
            </a:r>
            <a:r>
              <a:rPr lang="el-GR" sz="2000" dirty="0" smtClean="0">
                <a:latin typeface="Calibri" charset="0"/>
                <a:ea typeface="Calibri" charset="0"/>
                <a:cs typeface="Calibri" charset="0"/>
              </a:rPr>
              <a:t> της επιχείρησης</a:t>
            </a:r>
            <a:endParaRPr lang="el-GR" sz="1600" dirty="0" smtClean="0">
              <a:latin typeface="Calibri" charset="0"/>
              <a:ea typeface="Calibri" charset="0"/>
              <a:cs typeface="Calibri" charset="0"/>
            </a:endParaRPr>
          </a:p>
          <a:p>
            <a:pPr lvl="0">
              <a:buNone/>
            </a:pPr>
            <a:endParaRPr lang="el-GR" sz="2000" dirty="0" smtClean="0">
              <a:latin typeface="Calibri" charset="0"/>
              <a:ea typeface="Calibri" charset="0"/>
              <a:cs typeface="Calibri" charset="0"/>
            </a:endParaRPr>
          </a:p>
        </p:txBody>
      </p:sp>
      <p:sp>
        <p:nvSpPr>
          <p:cNvPr id="514" name="Shape 514"/>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24</a:t>
            </a:fld>
            <a:endParaRPr lang="en"/>
          </a:p>
        </p:txBody>
      </p:sp>
      <p:grpSp>
        <p:nvGrpSpPr>
          <p:cNvPr id="7" name="Shape 700"/>
          <p:cNvGrpSpPr/>
          <p:nvPr/>
        </p:nvGrpSpPr>
        <p:grpSpPr>
          <a:xfrm>
            <a:off x="346210" y="547932"/>
            <a:ext cx="432048" cy="432048"/>
            <a:chOff x="3951850" y="2985350"/>
            <a:chExt cx="407950" cy="416500"/>
          </a:xfrm>
        </p:grpSpPr>
        <p:sp>
          <p:nvSpPr>
            <p:cNvPr id="8" name="Shape 701"/>
            <p:cNvSpPr/>
            <p:nvPr/>
          </p:nvSpPr>
          <p:spPr>
            <a:xfrm>
              <a:off x="3951850" y="2985350"/>
              <a:ext cx="314800" cy="314825"/>
            </a:xfrm>
            <a:custGeom>
              <a:avLst/>
              <a:gdLst/>
              <a:ahLst/>
              <a:cxnLst/>
              <a:rect l="0" t="0" r="0" b="0"/>
              <a:pathLst>
                <a:path w="12592" h="12593" fill="none" extrusionOk="0">
                  <a:moveTo>
                    <a:pt x="6284" y="1"/>
                  </a:moveTo>
                  <a:lnTo>
                    <a:pt x="6284" y="1"/>
                  </a:lnTo>
                  <a:lnTo>
                    <a:pt x="5967" y="25"/>
                  </a:lnTo>
                  <a:lnTo>
                    <a:pt x="5651" y="49"/>
                  </a:lnTo>
                  <a:lnTo>
                    <a:pt x="5334" y="74"/>
                  </a:lnTo>
                  <a:lnTo>
                    <a:pt x="5017" y="147"/>
                  </a:lnTo>
                  <a:lnTo>
                    <a:pt x="4725" y="220"/>
                  </a:lnTo>
                  <a:lnTo>
                    <a:pt x="4433" y="293"/>
                  </a:lnTo>
                  <a:lnTo>
                    <a:pt x="4141" y="390"/>
                  </a:lnTo>
                  <a:lnTo>
                    <a:pt x="3848" y="512"/>
                  </a:lnTo>
                  <a:lnTo>
                    <a:pt x="3556" y="634"/>
                  </a:lnTo>
                  <a:lnTo>
                    <a:pt x="3288" y="780"/>
                  </a:lnTo>
                  <a:lnTo>
                    <a:pt x="3020" y="926"/>
                  </a:lnTo>
                  <a:lnTo>
                    <a:pt x="2777" y="1072"/>
                  </a:lnTo>
                  <a:lnTo>
                    <a:pt x="2290" y="1437"/>
                  </a:lnTo>
                  <a:lnTo>
                    <a:pt x="1851" y="1852"/>
                  </a:lnTo>
                  <a:lnTo>
                    <a:pt x="1437" y="2290"/>
                  </a:lnTo>
                  <a:lnTo>
                    <a:pt x="1072" y="2777"/>
                  </a:lnTo>
                  <a:lnTo>
                    <a:pt x="901" y="3045"/>
                  </a:lnTo>
                  <a:lnTo>
                    <a:pt x="755" y="3313"/>
                  </a:lnTo>
                  <a:lnTo>
                    <a:pt x="609" y="3581"/>
                  </a:lnTo>
                  <a:lnTo>
                    <a:pt x="487" y="3849"/>
                  </a:lnTo>
                  <a:lnTo>
                    <a:pt x="390" y="4141"/>
                  </a:lnTo>
                  <a:lnTo>
                    <a:pt x="292" y="4433"/>
                  </a:lnTo>
                  <a:lnTo>
                    <a:pt x="195" y="4725"/>
                  </a:lnTo>
                  <a:lnTo>
                    <a:pt x="122" y="5042"/>
                  </a:lnTo>
                  <a:lnTo>
                    <a:pt x="73" y="5334"/>
                  </a:lnTo>
                  <a:lnTo>
                    <a:pt x="25" y="5651"/>
                  </a:lnTo>
                  <a:lnTo>
                    <a:pt x="0" y="5968"/>
                  </a:lnTo>
                  <a:lnTo>
                    <a:pt x="0" y="6308"/>
                  </a:lnTo>
                  <a:lnTo>
                    <a:pt x="0" y="6308"/>
                  </a:lnTo>
                  <a:lnTo>
                    <a:pt x="0" y="6625"/>
                  </a:lnTo>
                  <a:lnTo>
                    <a:pt x="25" y="6942"/>
                  </a:lnTo>
                  <a:lnTo>
                    <a:pt x="73" y="7258"/>
                  </a:lnTo>
                  <a:lnTo>
                    <a:pt x="122" y="7575"/>
                  </a:lnTo>
                  <a:lnTo>
                    <a:pt x="195" y="7867"/>
                  </a:lnTo>
                  <a:lnTo>
                    <a:pt x="292" y="8184"/>
                  </a:lnTo>
                  <a:lnTo>
                    <a:pt x="390" y="8476"/>
                  </a:lnTo>
                  <a:lnTo>
                    <a:pt x="487" y="8744"/>
                  </a:lnTo>
                  <a:lnTo>
                    <a:pt x="609" y="9036"/>
                  </a:lnTo>
                  <a:lnTo>
                    <a:pt x="755" y="9304"/>
                  </a:lnTo>
                  <a:lnTo>
                    <a:pt x="901" y="9572"/>
                  </a:lnTo>
                  <a:lnTo>
                    <a:pt x="1072" y="9816"/>
                  </a:lnTo>
                  <a:lnTo>
                    <a:pt x="1437" y="10303"/>
                  </a:lnTo>
                  <a:lnTo>
                    <a:pt x="1851" y="10741"/>
                  </a:lnTo>
                  <a:lnTo>
                    <a:pt x="2290" y="11155"/>
                  </a:lnTo>
                  <a:lnTo>
                    <a:pt x="2777" y="11520"/>
                  </a:lnTo>
                  <a:lnTo>
                    <a:pt x="3020" y="11691"/>
                  </a:lnTo>
                  <a:lnTo>
                    <a:pt x="3288" y="11837"/>
                  </a:lnTo>
                  <a:lnTo>
                    <a:pt x="3556" y="11983"/>
                  </a:lnTo>
                  <a:lnTo>
                    <a:pt x="3848" y="12105"/>
                  </a:lnTo>
                  <a:lnTo>
                    <a:pt x="4141" y="12202"/>
                  </a:lnTo>
                  <a:lnTo>
                    <a:pt x="4433" y="12300"/>
                  </a:lnTo>
                  <a:lnTo>
                    <a:pt x="4725" y="12397"/>
                  </a:lnTo>
                  <a:lnTo>
                    <a:pt x="5017" y="12470"/>
                  </a:lnTo>
                  <a:lnTo>
                    <a:pt x="5334" y="12519"/>
                  </a:lnTo>
                  <a:lnTo>
                    <a:pt x="5651" y="12568"/>
                  </a:lnTo>
                  <a:lnTo>
                    <a:pt x="5967" y="12592"/>
                  </a:lnTo>
                  <a:lnTo>
                    <a:pt x="6284" y="12592"/>
                  </a:lnTo>
                  <a:lnTo>
                    <a:pt x="6284" y="12592"/>
                  </a:lnTo>
                  <a:lnTo>
                    <a:pt x="6625" y="12592"/>
                  </a:lnTo>
                  <a:lnTo>
                    <a:pt x="6941" y="12568"/>
                  </a:lnTo>
                  <a:lnTo>
                    <a:pt x="7258" y="12519"/>
                  </a:lnTo>
                  <a:lnTo>
                    <a:pt x="7550" y="12470"/>
                  </a:lnTo>
                  <a:lnTo>
                    <a:pt x="7867" y="12397"/>
                  </a:lnTo>
                  <a:lnTo>
                    <a:pt x="8159" y="12300"/>
                  </a:lnTo>
                  <a:lnTo>
                    <a:pt x="8451" y="12202"/>
                  </a:lnTo>
                  <a:lnTo>
                    <a:pt x="8744" y="12105"/>
                  </a:lnTo>
                  <a:lnTo>
                    <a:pt x="9012" y="11983"/>
                  </a:lnTo>
                  <a:lnTo>
                    <a:pt x="9279" y="11837"/>
                  </a:lnTo>
                  <a:lnTo>
                    <a:pt x="9547" y="11691"/>
                  </a:lnTo>
                  <a:lnTo>
                    <a:pt x="9815" y="11520"/>
                  </a:lnTo>
                  <a:lnTo>
                    <a:pt x="10302" y="11155"/>
                  </a:lnTo>
                  <a:lnTo>
                    <a:pt x="10741" y="10741"/>
                  </a:lnTo>
                  <a:lnTo>
                    <a:pt x="11155" y="10303"/>
                  </a:lnTo>
                  <a:lnTo>
                    <a:pt x="11520" y="9816"/>
                  </a:lnTo>
                  <a:lnTo>
                    <a:pt x="11666" y="9572"/>
                  </a:lnTo>
                  <a:lnTo>
                    <a:pt x="11812" y="9304"/>
                  </a:lnTo>
                  <a:lnTo>
                    <a:pt x="11958" y="9036"/>
                  </a:lnTo>
                  <a:lnTo>
                    <a:pt x="12080" y="8744"/>
                  </a:lnTo>
                  <a:lnTo>
                    <a:pt x="12202" y="8476"/>
                  </a:lnTo>
                  <a:lnTo>
                    <a:pt x="12299" y="8184"/>
                  </a:lnTo>
                  <a:lnTo>
                    <a:pt x="12397" y="7867"/>
                  </a:lnTo>
                  <a:lnTo>
                    <a:pt x="12446" y="7575"/>
                  </a:lnTo>
                  <a:lnTo>
                    <a:pt x="12519" y="7258"/>
                  </a:lnTo>
                  <a:lnTo>
                    <a:pt x="12543" y="6942"/>
                  </a:lnTo>
                  <a:lnTo>
                    <a:pt x="12567" y="6625"/>
                  </a:lnTo>
                  <a:lnTo>
                    <a:pt x="12592" y="6308"/>
                  </a:lnTo>
                  <a:lnTo>
                    <a:pt x="12592" y="6308"/>
                  </a:lnTo>
                  <a:lnTo>
                    <a:pt x="12567" y="5968"/>
                  </a:lnTo>
                  <a:lnTo>
                    <a:pt x="12543" y="5651"/>
                  </a:lnTo>
                  <a:lnTo>
                    <a:pt x="12519" y="5334"/>
                  </a:lnTo>
                  <a:lnTo>
                    <a:pt x="12446" y="5042"/>
                  </a:lnTo>
                  <a:lnTo>
                    <a:pt x="12397" y="4725"/>
                  </a:lnTo>
                  <a:lnTo>
                    <a:pt x="12299" y="4433"/>
                  </a:lnTo>
                  <a:lnTo>
                    <a:pt x="12202" y="4141"/>
                  </a:lnTo>
                  <a:lnTo>
                    <a:pt x="12080" y="3849"/>
                  </a:lnTo>
                  <a:lnTo>
                    <a:pt x="11958" y="3581"/>
                  </a:lnTo>
                  <a:lnTo>
                    <a:pt x="11812" y="3313"/>
                  </a:lnTo>
                  <a:lnTo>
                    <a:pt x="11666" y="3045"/>
                  </a:lnTo>
                  <a:lnTo>
                    <a:pt x="11520" y="2777"/>
                  </a:lnTo>
                  <a:lnTo>
                    <a:pt x="11155" y="2290"/>
                  </a:lnTo>
                  <a:lnTo>
                    <a:pt x="10741" y="1852"/>
                  </a:lnTo>
                  <a:lnTo>
                    <a:pt x="10302" y="1437"/>
                  </a:lnTo>
                  <a:lnTo>
                    <a:pt x="9815" y="1072"/>
                  </a:lnTo>
                  <a:lnTo>
                    <a:pt x="9547" y="926"/>
                  </a:lnTo>
                  <a:lnTo>
                    <a:pt x="9279" y="780"/>
                  </a:lnTo>
                  <a:lnTo>
                    <a:pt x="9012" y="634"/>
                  </a:lnTo>
                  <a:lnTo>
                    <a:pt x="8744" y="512"/>
                  </a:lnTo>
                  <a:lnTo>
                    <a:pt x="8451" y="390"/>
                  </a:lnTo>
                  <a:lnTo>
                    <a:pt x="8159" y="293"/>
                  </a:lnTo>
                  <a:lnTo>
                    <a:pt x="7867" y="220"/>
                  </a:lnTo>
                  <a:lnTo>
                    <a:pt x="7550" y="147"/>
                  </a:lnTo>
                  <a:lnTo>
                    <a:pt x="7258" y="74"/>
                  </a:lnTo>
                  <a:lnTo>
                    <a:pt x="6941" y="49"/>
                  </a:lnTo>
                  <a:lnTo>
                    <a:pt x="6625" y="25"/>
                  </a:lnTo>
                  <a:lnTo>
                    <a:pt x="6284" y="1"/>
                  </a:lnTo>
                  <a:lnTo>
                    <a:pt x="6284" y="1"/>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 name="Shape 702"/>
            <p:cNvSpPr/>
            <p:nvPr/>
          </p:nvSpPr>
          <p:spPr>
            <a:xfrm>
              <a:off x="3988375" y="3021875"/>
              <a:ext cx="241750" cy="241750"/>
            </a:xfrm>
            <a:custGeom>
              <a:avLst/>
              <a:gdLst/>
              <a:ahLst/>
              <a:cxnLst/>
              <a:rect l="0" t="0" r="0" b="0"/>
              <a:pathLst>
                <a:path w="9670" h="9670" fill="none" extrusionOk="0">
                  <a:moveTo>
                    <a:pt x="4823" y="1"/>
                  </a:moveTo>
                  <a:lnTo>
                    <a:pt x="4823" y="1"/>
                  </a:lnTo>
                  <a:lnTo>
                    <a:pt x="4336" y="25"/>
                  </a:lnTo>
                  <a:lnTo>
                    <a:pt x="3849" y="98"/>
                  </a:lnTo>
                  <a:lnTo>
                    <a:pt x="3386" y="220"/>
                  </a:lnTo>
                  <a:lnTo>
                    <a:pt x="2947" y="391"/>
                  </a:lnTo>
                  <a:lnTo>
                    <a:pt x="2533" y="585"/>
                  </a:lnTo>
                  <a:lnTo>
                    <a:pt x="2144" y="829"/>
                  </a:lnTo>
                  <a:lnTo>
                    <a:pt x="1754" y="1121"/>
                  </a:lnTo>
                  <a:lnTo>
                    <a:pt x="1413" y="1438"/>
                  </a:lnTo>
                  <a:lnTo>
                    <a:pt x="1096" y="1779"/>
                  </a:lnTo>
                  <a:lnTo>
                    <a:pt x="829" y="2144"/>
                  </a:lnTo>
                  <a:lnTo>
                    <a:pt x="585" y="2534"/>
                  </a:lnTo>
                  <a:lnTo>
                    <a:pt x="390" y="2972"/>
                  </a:lnTo>
                  <a:lnTo>
                    <a:pt x="220" y="3411"/>
                  </a:lnTo>
                  <a:lnTo>
                    <a:pt x="98" y="3873"/>
                  </a:lnTo>
                  <a:lnTo>
                    <a:pt x="25" y="4336"/>
                  </a:lnTo>
                  <a:lnTo>
                    <a:pt x="1" y="4847"/>
                  </a:lnTo>
                  <a:lnTo>
                    <a:pt x="1" y="4847"/>
                  </a:lnTo>
                  <a:lnTo>
                    <a:pt x="25" y="5335"/>
                  </a:lnTo>
                  <a:lnTo>
                    <a:pt x="98" y="5822"/>
                  </a:lnTo>
                  <a:lnTo>
                    <a:pt x="220" y="6284"/>
                  </a:lnTo>
                  <a:lnTo>
                    <a:pt x="390" y="6723"/>
                  </a:lnTo>
                  <a:lnTo>
                    <a:pt x="585" y="7137"/>
                  </a:lnTo>
                  <a:lnTo>
                    <a:pt x="829" y="7527"/>
                  </a:lnTo>
                  <a:lnTo>
                    <a:pt x="1096" y="7916"/>
                  </a:lnTo>
                  <a:lnTo>
                    <a:pt x="1413" y="8257"/>
                  </a:lnTo>
                  <a:lnTo>
                    <a:pt x="1754" y="8574"/>
                  </a:lnTo>
                  <a:lnTo>
                    <a:pt x="2144" y="8842"/>
                  </a:lnTo>
                  <a:lnTo>
                    <a:pt x="2533" y="9085"/>
                  </a:lnTo>
                  <a:lnTo>
                    <a:pt x="2947" y="9280"/>
                  </a:lnTo>
                  <a:lnTo>
                    <a:pt x="3386" y="9451"/>
                  </a:lnTo>
                  <a:lnTo>
                    <a:pt x="3849" y="9572"/>
                  </a:lnTo>
                  <a:lnTo>
                    <a:pt x="4336" y="9645"/>
                  </a:lnTo>
                  <a:lnTo>
                    <a:pt x="4823" y="9670"/>
                  </a:lnTo>
                  <a:lnTo>
                    <a:pt x="4823" y="9670"/>
                  </a:lnTo>
                  <a:lnTo>
                    <a:pt x="5334" y="9645"/>
                  </a:lnTo>
                  <a:lnTo>
                    <a:pt x="5797" y="9572"/>
                  </a:lnTo>
                  <a:lnTo>
                    <a:pt x="6260" y="9451"/>
                  </a:lnTo>
                  <a:lnTo>
                    <a:pt x="6698" y="9280"/>
                  </a:lnTo>
                  <a:lnTo>
                    <a:pt x="7136" y="9085"/>
                  </a:lnTo>
                  <a:lnTo>
                    <a:pt x="7526" y="8842"/>
                  </a:lnTo>
                  <a:lnTo>
                    <a:pt x="7892" y="8574"/>
                  </a:lnTo>
                  <a:lnTo>
                    <a:pt x="8232" y="8257"/>
                  </a:lnTo>
                  <a:lnTo>
                    <a:pt x="8549" y="7916"/>
                  </a:lnTo>
                  <a:lnTo>
                    <a:pt x="8841" y="7527"/>
                  </a:lnTo>
                  <a:lnTo>
                    <a:pt x="9085" y="7137"/>
                  </a:lnTo>
                  <a:lnTo>
                    <a:pt x="9280" y="6723"/>
                  </a:lnTo>
                  <a:lnTo>
                    <a:pt x="9450" y="6284"/>
                  </a:lnTo>
                  <a:lnTo>
                    <a:pt x="9572" y="5822"/>
                  </a:lnTo>
                  <a:lnTo>
                    <a:pt x="9645" y="5335"/>
                  </a:lnTo>
                  <a:lnTo>
                    <a:pt x="9669" y="4847"/>
                  </a:lnTo>
                  <a:lnTo>
                    <a:pt x="9669" y="4847"/>
                  </a:lnTo>
                  <a:lnTo>
                    <a:pt x="9645" y="4336"/>
                  </a:lnTo>
                  <a:lnTo>
                    <a:pt x="9572" y="3873"/>
                  </a:lnTo>
                  <a:lnTo>
                    <a:pt x="9450" y="3411"/>
                  </a:lnTo>
                  <a:lnTo>
                    <a:pt x="9280" y="2972"/>
                  </a:lnTo>
                  <a:lnTo>
                    <a:pt x="9085" y="2534"/>
                  </a:lnTo>
                  <a:lnTo>
                    <a:pt x="8841" y="2144"/>
                  </a:lnTo>
                  <a:lnTo>
                    <a:pt x="8549" y="1779"/>
                  </a:lnTo>
                  <a:lnTo>
                    <a:pt x="8232" y="1438"/>
                  </a:lnTo>
                  <a:lnTo>
                    <a:pt x="7892" y="1121"/>
                  </a:lnTo>
                  <a:lnTo>
                    <a:pt x="7526" y="829"/>
                  </a:lnTo>
                  <a:lnTo>
                    <a:pt x="7136" y="585"/>
                  </a:lnTo>
                  <a:lnTo>
                    <a:pt x="6698" y="391"/>
                  </a:lnTo>
                  <a:lnTo>
                    <a:pt x="6260" y="220"/>
                  </a:lnTo>
                  <a:lnTo>
                    <a:pt x="5797" y="98"/>
                  </a:lnTo>
                  <a:lnTo>
                    <a:pt x="5334" y="25"/>
                  </a:lnTo>
                  <a:lnTo>
                    <a:pt x="4823" y="1"/>
                  </a:lnTo>
                  <a:lnTo>
                    <a:pt x="4823"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0" name="Shape 703"/>
            <p:cNvSpPr/>
            <p:nvPr/>
          </p:nvSpPr>
          <p:spPr>
            <a:xfrm>
              <a:off x="4024300" y="3058425"/>
              <a:ext cx="84650" cy="84650"/>
            </a:xfrm>
            <a:custGeom>
              <a:avLst/>
              <a:gdLst/>
              <a:ahLst/>
              <a:cxnLst/>
              <a:rect l="0" t="0" r="0" b="0"/>
              <a:pathLst>
                <a:path w="3386" h="3386" fill="none" extrusionOk="0">
                  <a:moveTo>
                    <a:pt x="0" y="3385"/>
                  </a:moveTo>
                  <a:lnTo>
                    <a:pt x="0" y="3385"/>
                  </a:lnTo>
                  <a:lnTo>
                    <a:pt x="25" y="3020"/>
                  </a:lnTo>
                  <a:lnTo>
                    <a:pt x="74" y="2704"/>
                  </a:lnTo>
                  <a:lnTo>
                    <a:pt x="147" y="2363"/>
                  </a:lnTo>
                  <a:lnTo>
                    <a:pt x="268" y="2070"/>
                  </a:lnTo>
                  <a:lnTo>
                    <a:pt x="414" y="1754"/>
                  </a:lnTo>
                  <a:lnTo>
                    <a:pt x="585" y="1486"/>
                  </a:lnTo>
                  <a:lnTo>
                    <a:pt x="780" y="1218"/>
                  </a:lnTo>
                  <a:lnTo>
                    <a:pt x="999" y="974"/>
                  </a:lnTo>
                  <a:lnTo>
                    <a:pt x="1243" y="755"/>
                  </a:lnTo>
                  <a:lnTo>
                    <a:pt x="1510" y="560"/>
                  </a:lnTo>
                  <a:lnTo>
                    <a:pt x="1778" y="390"/>
                  </a:lnTo>
                  <a:lnTo>
                    <a:pt x="2071" y="244"/>
                  </a:lnTo>
                  <a:lnTo>
                    <a:pt x="2387" y="146"/>
                  </a:lnTo>
                  <a:lnTo>
                    <a:pt x="2704" y="49"/>
                  </a:lnTo>
                  <a:lnTo>
                    <a:pt x="3045" y="0"/>
                  </a:lnTo>
                  <a:lnTo>
                    <a:pt x="3386"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 name="Shape 704"/>
            <p:cNvSpPr/>
            <p:nvPr/>
          </p:nvSpPr>
          <p:spPr>
            <a:xfrm>
              <a:off x="4205750" y="3248375"/>
              <a:ext cx="154050" cy="153475"/>
            </a:xfrm>
            <a:custGeom>
              <a:avLst/>
              <a:gdLst/>
              <a:ahLst/>
              <a:cxnLst/>
              <a:rect l="0" t="0" r="0" b="0"/>
              <a:pathLst>
                <a:path w="6162" h="6139" fill="none" extrusionOk="0">
                  <a:moveTo>
                    <a:pt x="0" y="1024"/>
                  </a:moveTo>
                  <a:lnTo>
                    <a:pt x="4969" y="5992"/>
                  </a:lnTo>
                  <a:lnTo>
                    <a:pt x="4969" y="5992"/>
                  </a:lnTo>
                  <a:lnTo>
                    <a:pt x="5042" y="6041"/>
                  </a:lnTo>
                  <a:lnTo>
                    <a:pt x="5115" y="6090"/>
                  </a:lnTo>
                  <a:lnTo>
                    <a:pt x="5212" y="6114"/>
                  </a:lnTo>
                  <a:lnTo>
                    <a:pt x="5310" y="6138"/>
                  </a:lnTo>
                  <a:lnTo>
                    <a:pt x="5407" y="6114"/>
                  </a:lnTo>
                  <a:lnTo>
                    <a:pt x="5480" y="6090"/>
                  </a:lnTo>
                  <a:lnTo>
                    <a:pt x="5577" y="6041"/>
                  </a:lnTo>
                  <a:lnTo>
                    <a:pt x="5651" y="5992"/>
                  </a:lnTo>
                  <a:lnTo>
                    <a:pt x="6016" y="5627"/>
                  </a:lnTo>
                  <a:lnTo>
                    <a:pt x="6016" y="5627"/>
                  </a:lnTo>
                  <a:lnTo>
                    <a:pt x="6089" y="5554"/>
                  </a:lnTo>
                  <a:lnTo>
                    <a:pt x="6138" y="5456"/>
                  </a:lnTo>
                  <a:lnTo>
                    <a:pt x="6162" y="5359"/>
                  </a:lnTo>
                  <a:lnTo>
                    <a:pt x="6162" y="5286"/>
                  </a:lnTo>
                  <a:lnTo>
                    <a:pt x="6162" y="5188"/>
                  </a:lnTo>
                  <a:lnTo>
                    <a:pt x="6138" y="5091"/>
                  </a:lnTo>
                  <a:lnTo>
                    <a:pt x="6089" y="5018"/>
                  </a:lnTo>
                  <a:lnTo>
                    <a:pt x="6016" y="4921"/>
                  </a:lnTo>
                  <a:lnTo>
                    <a:pt x="1072"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13142638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600" dirty="0" smtClean="0">
                <a:latin typeface="Calibri" charset="0"/>
                <a:ea typeface="Calibri" charset="0"/>
                <a:cs typeface="Calibri" charset="0"/>
              </a:rPr>
              <a:t>Προσδοκώμενα Οφέλη</a:t>
            </a:r>
            <a:endParaRPr lang="el-GR" sz="2600" dirty="0">
              <a:latin typeface="Calibri" charset="0"/>
              <a:ea typeface="Calibri" charset="0"/>
              <a:cs typeface="Calibri" charset="0"/>
            </a:endParaRPr>
          </a:p>
        </p:txBody>
      </p:sp>
      <p:sp>
        <p:nvSpPr>
          <p:cNvPr id="3" name="Θέση κειμένου 2"/>
          <p:cNvSpPr>
            <a:spLocks noGrp="1"/>
          </p:cNvSpPr>
          <p:nvPr>
            <p:ph type="body" idx="1"/>
          </p:nvPr>
        </p:nvSpPr>
        <p:spPr>
          <a:xfrm>
            <a:off x="323528" y="1275606"/>
            <a:ext cx="7920880" cy="3145500"/>
          </a:xfrm>
        </p:spPr>
        <p:txBody>
          <a:bodyPr/>
          <a:lstStyle/>
          <a:p>
            <a:r>
              <a:rPr lang="el-GR" dirty="0" smtClean="0"/>
              <a:t> </a:t>
            </a:r>
            <a:r>
              <a:rPr lang="el-GR" sz="2200" b="1" dirty="0" smtClean="0">
                <a:latin typeface="Calibri" charset="0"/>
                <a:ea typeface="Calibri" charset="0"/>
                <a:cs typeface="Calibri" charset="0"/>
              </a:rPr>
              <a:t>Ενεργοποίηση διαμεσολαβητών ως θεσμικών λειτουργών</a:t>
            </a:r>
            <a:endParaRPr lang="el-GR" sz="2200" b="1" dirty="0" smtClean="0">
              <a:latin typeface="Calibri" charset="0"/>
              <a:ea typeface="Calibri" charset="0"/>
              <a:cs typeface="Calibri" charset="0"/>
            </a:endParaRPr>
          </a:p>
          <a:p>
            <a:endParaRPr lang="el-GR" sz="2200" b="1" dirty="0">
              <a:latin typeface="Calibri" charset="0"/>
              <a:ea typeface="Calibri" charset="0"/>
              <a:cs typeface="Calibri" charset="0"/>
            </a:endParaRPr>
          </a:p>
          <a:p>
            <a:r>
              <a:rPr lang="el-GR" sz="2200" b="1" dirty="0" smtClean="0">
                <a:latin typeface="Calibri" charset="0"/>
                <a:ea typeface="Calibri" charset="0"/>
                <a:cs typeface="Calibri" charset="0"/>
              </a:rPr>
              <a:t> </a:t>
            </a:r>
            <a:r>
              <a:rPr lang="el-GR" sz="2200" b="1" dirty="0" smtClean="0">
                <a:latin typeface="Calibri" charset="0"/>
                <a:ea typeface="Calibri" charset="0"/>
                <a:cs typeface="Calibri" charset="0"/>
              </a:rPr>
              <a:t>Επαφή και εξοικείωση επιχειρήσεων με ένα «</a:t>
            </a:r>
            <a:r>
              <a:rPr lang="el-GR" sz="2200" b="1" dirty="0" smtClean="0">
                <a:solidFill>
                  <a:schemeClr val="accent2">
                    <a:lumMod val="75000"/>
                  </a:schemeClr>
                </a:solidFill>
                <a:latin typeface="Calibri" charset="0"/>
                <a:ea typeface="Calibri" charset="0"/>
                <a:cs typeface="Calibri" charset="0"/>
              </a:rPr>
              <a:t>περιβάλλον διαμεσολάβησης</a:t>
            </a:r>
            <a:r>
              <a:rPr lang="el-GR" sz="2200" b="1" dirty="0" smtClean="0">
                <a:latin typeface="Calibri" charset="0"/>
                <a:ea typeface="Calibri" charset="0"/>
                <a:cs typeface="Calibri" charset="0"/>
              </a:rPr>
              <a:t>» - δομημένης διαπραγμάτευσης</a:t>
            </a:r>
            <a:endParaRPr lang="el-GR" sz="2200" b="1" dirty="0" smtClean="0">
              <a:latin typeface="Calibri" charset="0"/>
              <a:ea typeface="Calibri" charset="0"/>
              <a:cs typeface="Calibri" charset="0"/>
            </a:endParaRPr>
          </a:p>
          <a:p>
            <a:endParaRPr lang="el-GR" sz="2200" b="1" dirty="0">
              <a:latin typeface="Calibri" charset="0"/>
              <a:ea typeface="Calibri" charset="0"/>
              <a:cs typeface="Calibri" charset="0"/>
            </a:endParaRPr>
          </a:p>
          <a:p>
            <a:r>
              <a:rPr lang="el-GR" sz="2200" b="1" dirty="0" smtClean="0">
                <a:latin typeface="Calibri" charset="0"/>
                <a:ea typeface="Calibri" charset="0"/>
                <a:cs typeface="Calibri" charset="0"/>
              </a:rPr>
              <a:t> </a:t>
            </a:r>
            <a:r>
              <a:rPr lang="el-GR" sz="2200" b="1" dirty="0" smtClean="0">
                <a:latin typeface="Calibri" charset="0"/>
                <a:ea typeface="Calibri" charset="0"/>
                <a:cs typeface="Calibri" charset="0"/>
              </a:rPr>
              <a:t>Ενδεχόμεν</a:t>
            </a:r>
            <a:r>
              <a:rPr lang="el-GR" sz="2200" b="1" dirty="0" smtClean="0">
                <a:latin typeface="Calibri" charset="0"/>
                <a:ea typeface="Calibri" charset="0"/>
                <a:cs typeface="Calibri" charset="0"/>
              </a:rPr>
              <a:t>ο πολλαπλασιαστικό αποτέλεσμα σε άλλες διαφορές</a:t>
            </a:r>
            <a:endParaRPr lang="el-GR" sz="2200" b="1" dirty="0">
              <a:latin typeface="Calibri" charset="0"/>
              <a:ea typeface="Calibri" charset="0"/>
              <a:cs typeface="Calibri" charset="0"/>
            </a:endParaRPr>
          </a:p>
        </p:txBody>
      </p:sp>
      <p:sp>
        <p:nvSpPr>
          <p:cNvPr id="4" name="Θέση αριθμού διαφάνειας 3"/>
          <p:cNvSpPr>
            <a:spLocks noGrp="1"/>
          </p:cNvSpPr>
          <p:nvPr>
            <p:ph type="sldNum" idx="12"/>
          </p:nvPr>
        </p:nvSpPr>
        <p:spPr/>
        <p:txBody>
          <a:bodyPr/>
          <a:lstStyle/>
          <a:p>
            <a:pPr lvl="0">
              <a:spcBef>
                <a:spcPts val="0"/>
              </a:spcBef>
              <a:buNone/>
            </a:pPr>
            <a:fld id="{00000000-1234-1234-1234-123412341234}" type="slidenum">
              <a:rPr lang="en" smtClean="0"/>
              <a:t>25</a:t>
            </a:fld>
            <a:endParaRPr lang="en"/>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555526"/>
            <a:ext cx="432048" cy="4406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45582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600" dirty="0" smtClean="0">
                <a:latin typeface="Calibri" charset="0"/>
                <a:ea typeface="Calibri" charset="0"/>
                <a:cs typeface="Calibri" charset="0"/>
              </a:rPr>
              <a:t>Προσδοκώμενα Οφέλη</a:t>
            </a:r>
            <a:endParaRPr lang="el-GR" sz="2600" dirty="0">
              <a:latin typeface="Calibri" charset="0"/>
              <a:ea typeface="Calibri" charset="0"/>
              <a:cs typeface="Calibri" charset="0"/>
            </a:endParaRPr>
          </a:p>
        </p:txBody>
      </p:sp>
      <p:sp>
        <p:nvSpPr>
          <p:cNvPr id="3" name="Θέση κειμένου 2"/>
          <p:cNvSpPr>
            <a:spLocks noGrp="1"/>
          </p:cNvSpPr>
          <p:nvPr>
            <p:ph type="body" idx="1"/>
          </p:nvPr>
        </p:nvSpPr>
        <p:spPr>
          <a:xfrm>
            <a:off x="323528" y="1275606"/>
            <a:ext cx="7920880" cy="3145500"/>
          </a:xfrm>
        </p:spPr>
        <p:txBody>
          <a:bodyPr/>
          <a:lstStyle/>
          <a:p>
            <a:pPr algn="just"/>
            <a:r>
              <a:rPr lang="el-GR" dirty="0" smtClean="0"/>
              <a:t> </a:t>
            </a:r>
            <a:r>
              <a:rPr lang="el-GR" b="1" dirty="0" err="1" smtClean="0">
                <a:latin typeface="Calibri" charset="0"/>
                <a:ea typeface="Calibri" charset="0"/>
                <a:cs typeface="Calibri" charset="0"/>
              </a:rPr>
              <a:t>Εξωδικαστκός</a:t>
            </a:r>
            <a:r>
              <a:rPr lang="el-GR" b="1" dirty="0" smtClean="0">
                <a:latin typeface="Calibri" charset="0"/>
                <a:ea typeface="Calibri" charset="0"/>
                <a:cs typeface="Calibri" charset="0"/>
              </a:rPr>
              <a:t> μηχανισμός ρύθμισης: </a:t>
            </a:r>
          </a:p>
          <a:p>
            <a:pPr algn="just">
              <a:buNone/>
            </a:pPr>
            <a:r>
              <a:rPr lang="el-GR" b="1" dirty="0" smtClean="0">
                <a:solidFill>
                  <a:schemeClr val="accent2">
                    <a:lumMod val="75000"/>
                  </a:schemeClr>
                </a:solidFill>
                <a:latin typeface="Calibri" charset="0"/>
                <a:ea typeface="Calibri" charset="0"/>
                <a:cs typeface="Calibri" charset="0"/>
              </a:rPr>
              <a:t>Ερ</a:t>
            </a:r>
            <a:r>
              <a:rPr lang="el-GR" b="1" dirty="0" smtClean="0">
                <a:solidFill>
                  <a:schemeClr val="accent2">
                    <a:lumMod val="75000"/>
                  </a:schemeClr>
                </a:solidFill>
                <a:latin typeface="Calibri" charset="0"/>
                <a:ea typeface="Calibri" charset="0"/>
                <a:cs typeface="Calibri" charset="0"/>
              </a:rPr>
              <a:t>γαστήριο δ</a:t>
            </a:r>
            <a:r>
              <a:rPr lang="el-GR" b="1" dirty="0" smtClean="0">
                <a:solidFill>
                  <a:schemeClr val="accent2">
                    <a:lumMod val="75000"/>
                  </a:schemeClr>
                </a:solidFill>
                <a:latin typeface="Calibri" charset="0"/>
                <a:ea typeface="Calibri" charset="0"/>
                <a:cs typeface="Calibri" charset="0"/>
              </a:rPr>
              <a:t>ιαπαιδαγώγησης </a:t>
            </a:r>
            <a:r>
              <a:rPr lang="el-GR" b="1" dirty="0" smtClean="0">
                <a:latin typeface="Calibri" charset="0"/>
                <a:ea typeface="Calibri" charset="0"/>
                <a:cs typeface="Calibri" charset="0"/>
              </a:rPr>
              <a:t>της Κοινωνίας και της Οικονομίας στους νέους μηχανισμούς εναλλακτικής επίλυσης διαφορών</a:t>
            </a:r>
            <a:endParaRPr lang="el-GR" b="1" dirty="0" smtClean="0">
              <a:latin typeface="Calibri" charset="0"/>
              <a:ea typeface="Calibri" charset="0"/>
              <a:cs typeface="Calibri" charset="0"/>
            </a:endParaRPr>
          </a:p>
        </p:txBody>
      </p:sp>
      <p:sp>
        <p:nvSpPr>
          <p:cNvPr id="4" name="Θέση αριθμού διαφάνειας 3"/>
          <p:cNvSpPr>
            <a:spLocks noGrp="1"/>
          </p:cNvSpPr>
          <p:nvPr>
            <p:ph type="sldNum" idx="12"/>
          </p:nvPr>
        </p:nvSpPr>
        <p:spPr/>
        <p:txBody>
          <a:bodyPr/>
          <a:lstStyle/>
          <a:p>
            <a:pPr lvl="0">
              <a:spcBef>
                <a:spcPts val="0"/>
              </a:spcBef>
              <a:buNone/>
            </a:pPr>
            <a:fld id="{00000000-1234-1234-1234-123412341234}" type="slidenum">
              <a:rPr lang="en" smtClean="0"/>
              <a:t>26</a:t>
            </a:fld>
            <a:endParaRPr lang="en"/>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555526"/>
            <a:ext cx="432048" cy="4406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59924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Shape 300"/>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rtl="0">
              <a:spcBef>
                <a:spcPts val="0"/>
              </a:spcBef>
              <a:buNone/>
            </a:pPr>
            <a:r>
              <a:rPr lang="el-GR" sz="2600" dirty="0" smtClean="0">
                <a:latin typeface="Calibri" charset="0"/>
                <a:ea typeface="Calibri" charset="0"/>
                <a:cs typeface="Calibri" charset="0"/>
              </a:rPr>
              <a:t>Μια ματιά στο μέλλον;</a:t>
            </a:r>
            <a:endParaRPr lang="en" sz="2600" dirty="0">
              <a:latin typeface="Calibri" charset="0"/>
              <a:ea typeface="Calibri" charset="0"/>
              <a:cs typeface="Calibri" charset="0"/>
            </a:endParaRPr>
          </a:p>
        </p:txBody>
      </p:sp>
      <p:pic>
        <p:nvPicPr>
          <p:cNvPr id="302" name="Shape 302"/>
          <p:cNvPicPr preferRelativeResize="0"/>
          <p:nvPr/>
        </p:nvPicPr>
        <p:blipFill>
          <a:blip r:embed="rId3">
            <a:extLst>
              <a:ext uri="{28A0092B-C50C-407E-A947-70E740481C1C}">
                <a14:useLocalDpi xmlns:a14="http://schemas.microsoft.com/office/drawing/2010/main" val="0"/>
              </a:ext>
            </a:extLst>
          </a:blip>
          <a:stretch>
            <a:fillRect/>
          </a:stretch>
        </p:blipFill>
        <p:spPr>
          <a:xfrm>
            <a:off x="4775057" y="1419622"/>
            <a:ext cx="4097700" cy="3073275"/>
          </a:xfrm>
          <a:prstGeom prst="diamond">
            <a:avLst/>
          </a:prstGeom>
          <a:noFill/>
          <a:ln>
            <a:noFill/>
          </a:ln>
        </p:spPr>
      </p:pic>
      <p:sp>
        <p:nvSpPr>
          <p:cNvPr id="301" name="Shape 301"/>
          <p:cNvSpPr txBox="1">
            <a:spLocks noGrp="1"/>
          </p:cNvSpPr>
          <p:nvPr>
            <p:ph type="body" idx="1"/>
          </p:nvPr>
        </p:nvSpPr>
        <p:spPr>
          <a:xfrm>
            <a:off x="371122" y="1491000"/>
            <a:ext cx="4431991" cy="3145500"/>
          </a:xfrm>
          <a:prstGeom prst="rect">
            <a:avLst/>
          </a:prstGeom>
        </p:spPr>
        <p:txBody>
          <a:bodyPr lIns="91425" tIns="91425" rIns="91425" bIns="91425" anchor="ctr" anchorCtr="0">
            <a:noAutofit/>
          </a:bodyPr>
          <a:lstStyle/>
          <a:p>
            <a:pPr lvl="0" rtl="0">
              <a:spcBef>
                <a:spcPts val="0"/>
              </a:spcBef>
              <a:buNone/>
            </a:pPr>
            <a:r>
              <a:rPr lang="el-GR" dirty="0" smtClean="0">
                <a:latin typeface="Calibri" charset="0"/>
                <a:ea typeface="Calibri" charset="0"/>
                <a:cs typeface="Calibri" charset="0"/>
              </a:rPr>
              <a:t>Ανάγκη πιο θαρραλέας προώθησης και εφαρμογής της διαμεσολάβησης στην πράξη</a:t>
            </a:r>
          </a:p>
          <a:p>
            <a:pPr lvl="0" rtl="0">
              <a:spcBef>
                <a:spcPts val="0"/>
              </a:spcBef>
              <a:buNone/>
            </a:pPr>
            <a:endParaRPr lang="el-GR" sz="500" dirty="0">
              <a:latin typeface="Calibri" charset="0"/>
              <a:ea typeface="Calibri" charset="0"/>
              <a:cs typeface="Calibri" charset="0"/>
            </a:endParaRPr>
          </a:p>
          <a:p>
            <a:pPr lvl="0" rtl="0">
              <a:spcBef>
                <a:spcPts val="0"/>
              </a:spcBef>
              <a:buNone/>
            </a:pPr>
            <a:r>
              <a:rPr lang="el-GR" dirty="0" smtClean="0">
                <a:latin typeface="Calibri" charset="0"/>
                <a:ea typeface="Calibri" charset="0"/>
                <a:cs typeface="Calibri" charset="0"/>
              </a:rPr>
              <a:t>Υποχρεωτική απόπειρα επίλυσης διαφορών με διαμεσολάβηση</a:t>
            </a:r>
          </a:p>
          <a:p>
            <a:pPr lvl="0" rtl="0">
              <a:spcBef>
                <a:spcPts val="0"/>
              </a:spcBef>
              <a:buNone/>
            </a:pPr>
            <a:endParaRPr lang="el-GR" sz="500" dirty="0" smtClean="0">
              <a:latin typeface="Calibri" charset="0"/>
              <a:ea typeface="Calibri" charset="0"/>
              <a:cs typeface="Calibri" charset="0"/>
            </a:endParaRPr>
          </a:p>
          <a:p>
            <a:pPr lvl="0" rtl="0">
              <a:spcBef>
                <a:spcPts val="0"/>
              </a:spcBef>
              <a:buNone/>
            </a:pPr>
            <a:r>
              <a:rPr lang="el-GR" dirty="0" smtClean="0">
                <a:latin typeface="Calibri" charset="0"/>
                <a:ea typeface="Calibri" charset="0"/>
                <a:cs typeface="Calibri" charset="0"/>
              </a:rPr>
              <a:t>Δυνατότητα παραπομπής υποθέσεων από τον Δικαστή</a:t>
            </a:r>
            <a:endParaRPr lang="en" dirty="0">
              <a:latin typeface="Calibri" charset="0"/>
              <a:ea typeface="Calibri" charset="0"/>
              <a:cs typeface="Calibri" charset="0"/>
            </a:endParaRPr>
          </a:p>
        </p:txBody>
      </p:sp>
      <p:sp>
        <p:nvSpPr>
          <p:cNvPr id="303" name="Shape 303"/>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27</a:t>
            </a:fld>
            <a:endParaRPr lang="en"/>
          </a:p>
        </p:txBody>
      </p:sp>
      <p:grpSp>
        <p:nvGrpSpPr>
          <p:cNvPr id="23" name="Shape 450"/>
          <p:cNvGrpSpPr/>
          <p:nvPr/>
        </p:nvGrpSpPr>
        <p:grpSpPr>
          <a:xfrm>
            <a:off x="305070" y="605926"/>
            <a:ext cx="323793" cy="339492"/>
            <a:chOff x="5961125" y="1623900"/>
            <a:chExt cx="427450" cy="448175"/>
          </a:xfrm>
        </p:grpSpPr>
        <p:sp>
          <p:nvSpPr>
            <p:cNvPr id="24" name="Shape 451"/>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5" name="Shape 452"/>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6" name="Shape 454"/>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7" name="Shape 455"/>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8" name="Shape 456"/>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9" name="Shape 457"/>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31773392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Shape 300"/>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rtl="0">
              <a:spcBef>
                <a:spcPts val="0"/>
              </a:spcBef>
              <a:buNone/>
            </a:pPr>
            <a:r>
              <a:rPr lang="el-GR" sz="2600" dirty="0" smtClean="0">
                <a:latin typeface="Calibri" charset="0"/>
                <a:ea typeface="Calibri" charset="0"/>
                <a:cs typeface="Calibri" charset="0"/>
              </a:rPr>
              <a:t>Μια ματιά στο μέλλον;</a:t>
            </a:r>
            <a:endParaRPr lang="en" sz="2600" dirty="0">
              <a:latin typeface="Calibri" charset="0"/>
              <a:ea typeface="Calibri" charset="0"/>
              <a:cs typeface="Calibri" charset="0"/>
            </a:endParaRPr>
          </a:p>
        </p:txBody>
      </p:sp>
      <p:pic>
        <p:nvPicPr>
          <p:cNvPr id="302" name="Shape 302"/>
          <p:cNvPicPr preferRelativeResize="0"/>
          <p:nvPr/>
        </p:nvPicPr>
        <p:blipFill>
          <a:blip r:embed="rId3">
            <a:extLst>
              <a:ext uri="{28A0092B-C50C-407E-A947-70E740481C1C}">
                <a14:useLocalDpi xmlns:a14="http://schemas.microsoft.com/office/drawing/2010/main" val="0"/>
              </a:ext>
            </a:extLst>
          </a:blip>
          <a:stretch>
            <a:fillRect/>
          </a:stretch>
        </p:blipFill>
        <p:spPr>
          <a:xfrm>
            <a:off x="4775057" y="1419622"/>
            <a:ext cx="4097700" cy="3073275"/>
          </a:xfrm>
          <a:prstGeom prst="diamond">
            <a:avLst/>
          </a:prstGeom>
          <a:noFill/>
          <a:ln>
            <a:noFill/>
          </a:ln>
        </p:spPr>
      </p:pic>
      <p:sp>
        <p:nvSpPr>
          <p:cNvPr id="301" name="Shape 301"/>
          <p:cNvSpPr txBox="1">
            <a:spLocks noGrp="1"/>
          </p:cNvSpPr>
          <p:nvPr>
            <p:ph type="body" idx="1"/>
          </p:nvPr>
        </p:nvSpPr>
        <p:spPr>
          <a:xfrm>
            <a:off x="371122" y="1491000"/>
            <a:ext cx="4431991" cy="3145500"/>
          </a:xfrm>
          <a:prstGeom prst="rect">
            <a:avLst/>
          </a:prstGeom>
        </p:spPr>
        <p:txBody>
          <a:bodyPr lIns="91425" tIns="91425" rIns="91425" bIns="91425" anchor="ctr" anchorCtr="0">
            <a:noAutofit/>
          </a:bodyPr>
          <a:lstStyle/>
          <a:p>
            <a:pPr lvl="0" rtl="0">
              <a:spcBef>
                <a:spcPts val="0"/>
              </a:spcBef>
              <a:buNone/>
            </a:pPr>
            <a:r>
              <a:rPr lang="el-GR" dirty="0" smtClean="0">
                <a:latin typeface="Calibri" charset="0"/>
                <a:ea typeface="Calibri" charset="0"/>
                <a:cs typeface="Calibri" charset="0"/>
              </a:rPr>
              <a:t>Ανάγκη πιο θαρραλέας προώθησης και εφαρμογής της διαμεσολάβησης στην πράξη</a:t>
            </a:r>
          </a:p>
          <a:p>
            <a:pPr lvl="0" rtl="0">
              <a:spcBef>
                <a:spcPts val="0"/>
              </a:spcBef>
              <a:buNone/>
            </a:pPr>
            <a:endParaRPr lang="el-GR" sz="500" dirty="0">
              <a:latin typeface="Calibri" charset="0"/>
              <a:ea typeface="Calibri" charset="0"/>
              <a:cs typeface="Calibri" charset="0"/>
            </a:endParaRPr>
          </a:p>
          <a:p>
            <a:pPr lvl="0" rtl="0">
              <a:spcBef>
                <a:spcPts val="0"/>
              </a:spcBef>
              <a:buNone/>
            </a:pPr>
            <a:r>
              <a:rPr lang="el-GR" dirty="0" smtClean="0">
                <a:latin typeface="Calibri" charset="0"/>
                <a:ea typeface="Calibri" charset="0"/>
                <a:cs typeface="Calibri" charset="0"/>
              </a:rPr>
              <a:t>Υποχρεωτική απόπειρα επίλυσης διαφορών με διαμεσολάβηση</a:t>
            </a:r>
          </a:p>
          <a:p>
            <a:pPr lvl="0" rtl="0">
              <a:spcBef>
                <a:spcPts val="0"/>
              </a:spcBef>
              <a:buNone/>
            </a:pPr>
            <a:endParaRPr lang="el-GR" sz="500" dirty="0" smtClean="0">
              <a:latin typeface="Calibri" charset="0"/>
              <a:ea typeface="Calibri" charset="0"/>
              <a:cs typeface="Calibri" charset="0"/>
            </a:endParaRPr>
          </a:p>
          <a:p>
            <a:pPr lvl="0" rtl="0">
              <a:spcBef>
                <a:spcPts val="0"/>
              </a:spcBef>
              <a:buNone/>
            </a:pPr>
            <a:r>
              <a:rPr lang="el-GR" dirty="0" smtClean="0">
                <a:latin typeface="Calibri" charset="0"/>
                <a:ea typeface="Calibri" charset="0"/>
                <a:cs typeface="Calibri" charset="0"/>
              </a:rPr>
              <a:t>Δυνατότητα παραπομπής υποθέσεων από τον Δικαστή</a:t>
            </a:r>
            <a:endParaRPr lang="en" dirty="0">
              <a:latin typeface="Calibri" charset="0"/>
              <a:ea typeface="Calibri" charset="0"/>
              <a:cs typeface="Calibri" charset="0"/>
            </a:endParaRPr>
          </a:p>
        </p:txBody>
      </p:sp>
      <p:sp>
        <p:nvSpPr>
          <p:cNvPr id="303" name="Shape 303"/>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28</a:t>
            </a:fld>
            <a:endParaRPr lang="en"/>
          </a:p>
        </p:txBody>
      </p:sp>
      <p:grpSp>
        <p:nvGrpSpPr>
          <p:cNvPr id="23" name="Shape 450"/>
          <p:cNvGrpSpPr/>
          <p:nvPr/>
        </p:nvGrpSpPr>
        <p:grpSpPr>
          <a:xfrm>
            <a:off x="305070" y="605926"/>
            <a:ext cx="323793" cy="339492"/>
            <a:chOff x="5961125" y="1623900"/>
            <a:chExt cx="427450" cy="448175"/>
          </a:xfrm>
        </p:grpSpPr>
        <p:sp>
          <p:nvSpPr>
            <p:cNvPr id="24" name="Shape 451"/>
            <p:cNvSpPr/>
            <p:nvPr/>
          </p:nvSpPr>
          <p:spPr>
            <a:xfrm>
              <a:off x="5961125" y="1678700"/>
              <a:ext cx="376925" cy="376925"/>
            </a:xfrm>
            <a:custGeom>
              <a:avLst/>
              <a:gdLst/>
              <a:ahLst/>
              <a:cxnLst/>
              <a:rect l="0" t="0" r="0" b="0"/>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5" name="Shape 452"/>
            <p:cNvSpPr/>
            <p:nvPr/>
          </p:nvSpPr>
          <p:spPr>
            <a:xfrm>
              <a:off x="6009825" y="1727425"/>
              <a:ext cx="279500" cy="279500"/>
            </a:xfrm>
            <a:custGeom>
              <a:avLst/>
              <a:gdLst/>
              <a:ahLst/>
              <a:cxnLst/>
              <a:rect l="0" t="0" r="0" b="0"/>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6" name="Shape 454"/>
            <p:cNvSpPr/>
            <p:nvPr/>
          </p:nvSpPr>
          <p:spPr>
            <a:xfrm>
              <a:off x="6058550" y="1776125"/>
              <a:ext cx="182075" cy="182075"/>
            </a:xfrm>
            <a:custGeom>
              <a:avLst/>
              <a:gdLst/>
              <a:ahLst/>
              <a:cxnLst/>
              <a:rect l="0" t="0" r="0" b="0"/>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7" name="Shape 455"/>
            <p:cNvSpPr/>
            <p:nvPr/>
          </p:nvSpPr>
          <p:spPr>
            <a:xfrm>
              <a:off x="5971475" y="2001400"/>
              <a:ext cx="74925" cy="70675"/>
            </a:xfrm>
            <a:custGeom>
              <a:avLst/>
              <a:gdLst/>
              <a:ahLst/>
              <a:cxnLst/>
              <a:rect l="0" t="0" r="0" b="0"/>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8" name="Shape 456"/>
            <p:cNvSpPr/>
            <p:nvPr/>
          </p:nvSpPr>
          <p:spPr>
            <a:xfrm>
              <a:off x="6253375" y="2001400"/>
              <a:ext cx="74325" cy="70675"/>
            </a:xfrm>
            <a:custGeom>
              <a:avLst/>
              <a:gdLst/>
              <a:ahLst/>
              <a:cxnLst/>
              <a:rect l="0" t="0" r="0" b="0"/>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9" name="Shape 457"/>
            <p:cNvSpPr/>
            <p:nvPr/>
          </p:nvSpPr>
          <p:spPr>
            <a:xfrm>
              <a:off x="6137700" y="1623900"/>
              <a:ext cx="250875" cy="255150"/>
            </a:xfrm>
            <a:custGeom>
              <a:avLst/>
              <a:gdLst/>
              <a:ahLst/>
              <a:cxnLst/>
              <a:rect l="0" t="0" r="0" b="0"/>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14977354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501"/>
        <p:cNvGrpSpPr/>
        <p:nvPr/>
      </p:nvGrpSpPr>
      <p:grpSpPr>
        <a:xfrm>
          <a:off x="0" y="0"/>
          <a:ext cx="0" cy="0"/>
          <a:chOff x="0" y="0"/>
          <a:chExt cx="0" cy="0"/>
        </a:xfrm>
      </p:grpSpPr>
      <p:sp>
        <p:nvSpPr>
          <p:cNvPr id="502" name="Shape 502"/>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29</a:t>
            </a:fld>
            <a:endParaRPr lang="en"/>
          </a:p>
        </p:txBody>
      </p:sp>
      <p:sp>
        <p:nvSpPr>
          <p:cNvPr id="503" name="Shape 503"/>
          <p:cNvSpPr txBox="1">
            <a:spLocks noGrp="1"/>
          </p:cNvSpPr>
          <p:nvPr>
            <p:ph type="ctrTitle" idx="4294967295"/>
          </p:nvPr>
        </p:nvSpPr>
        <p:spPr>
          <a:xfrm>
            <a:off x="1275150" y="2364400"/>
            <a:ext cx="6593700" cy="1159800"/>
          </a:xfrm>
          <a:prstGeom prst="rect">
            <a:avLst/>
          </a:prstGeom>
        </p:spPr>
        <p:txBody>
          <a:bodyPr lIns="91425" tIns="91425" rIns="91425" bIns="91425" anchor="ctr" anchorCtr="0">
            <a:noAutofit/>
          </a:bodyPr>
          <a:lstStyle/>
          <a:p>
            <a:pPr lvl="0" algn="ctr" rtl="0">
              <a:spcBef>
                <a:spcPts val="0"/>
              </a:spcBef>
              <a:buNone/>
            </a:pPr>
            <a:r>
              <a:rPr lang="el-GR" sz="3500" dirty="0" smtClean="0">
                <a:solidFill>
                  <a:srgbClr val="FF9800"/>
                </a:solidFill>
                <a:latin typeface="Calibri" charset="0"/>
                <a:ea typeface="Calibri" charset="0"/>
                <a:cs typeface="Calibri" charset="0"/>
              </a:rPr>
              <a:t>Ευχαριστώ πολύ</a:t>
            </a:r>
            <a:r>
              <a:rPr lang="en" sz="3500" dirty="0" smtClean="0">
                <a:solidFill>
                  <a:srgbClr val="FF9800"/>
                </a:solidFill>
                <a:latin typeface="Calibri" charset="0"/>
                <a:ea typeface="Calibri" charset="0"/>
                <a:cs typeface="Calibri" charset="0"/>
              </a:rPr>
              <a:t>!</a:t>
            </a:r>
            <a:endParaRPr lang="en" sz="3500" dirty="0">
              <a:solidFill>
                <a:srgbClr val="FF9800"/>
              </a:solidFill>
              <a:latin typeface="Calibri" charset="0"/>
              <a:ea typeface="Calibri" charset="0"/>
              <a:cs typeface="Calibri" charset="0"/>
            </a:endParaRPr>
          </a:p>
        </p:txBody>
      </p:sp>
      <p:sp>
        <p:nvSpPr>
          <p:cNvPr id="504" name="Shape 504"/>
          <p:cNvSpPr txBox="1">
            <a:spLocks noGrp="1"/>
          </p:cNvSpPr>
          <p:nvPr>
            <p:ph type="subTitle" idx="4294967295"/>
          </p:nvPr>
        </p:nvSpPr>
        <p:spPr>
          <a:xfrm>
            <a:off x="1275150" y="3230000"/>
            <a:ext cx="6593700" cy="1342199"/>
          </a:xfrm>
          <a:prstGeom prst="rect">
            <a:avLst/>
          </a:prstGeom>
        </p:spPr>
        <p:txBody>
          <a:bodyPr lIns="91425" tIns="91425" rIns="91425" bIns="91425" anchor="ctr" anchorCtr="0">
            <a:noAutofit/>
          </a:bodyPr>
          <a:lstStyle/>
          <a:p>
            <a:pPr algn="ctr">
              <a:spcBef>
                <a:spcPts val="0"/>
              </a:spcBef>
              <a:spcAft>
                <a:spcPts val="0"/>
              </a:spcAft>
              <a:buClr>
                <a:schemeClr val="dk1"/>
              </a:buClr>
              <a:buSzPct val="55000"/>
              <a:buNone/>
            </a:pPr>
            <a:r>
              <a:rPr lang="en-US" sz="2000" dirty="0" err="1">
                <a:latin typeface="Calibri" charset="0"/>
                <a:ea typeface="Calibri" charset="0"/>
                <a:cs typeface="Calibri" charset="0"/>
              </a:rPr>
              <a:t>mantzos.d@opemed.gr</a:t>
            </a:r>
            <a:endParaRPr lang="en" sz="2000" dirty="0">
              <a:latin typeface="Calibri" charset="0"/>
              <a:ea typeface="Calibri" charset="0"/>
              <a:cs typeface="Calibri" charset="0"/>
            </a:endParaRPr>
          </a:p>
          <a:p>
            <a:pPr lvl="0" algn="ctr" rtl="0">
              <a:spcBef>
                <a:spcPts val="0"/>
              </a:spcBef>
              <a:spcAft>
                <a:spcPts val="0"/>
              </a:spcAft>
              <a:buClr>
                <a:schemeClr val="dk1"/>
              </a:buClr>
              <a:buSzPct val="55000"/>
              <a:buFont typeface="Arial"/>
              <a:buNone/>
            </a:pPr>
            <a:r>
              <a:rPr lang="en-US" sz="2000" dirty="0" err="1" smtClean="0">
                <a:latin typeface="Calibri" charset="0"/>
                <a:ea typeface="Calibri" charset="0"/>
                <a:cs typeface="Calibri" charset="0"/>
              </a:rPr>
              <a:t>mantzos.d@</a:t>
            </a:r>
            <a:r>
              <a:rPr lang="en-US" sz="2000" dirty="0" err="1" smtClean="0">
                <a:latin typeface="Calibri" charset="0"/>
                <a:ea typeface="Calibri" charset="0"/>
                <a:cs typeface="Calibri" charset="0"/>
              </a:rPr>
              <a:t>mmplawfirm.gr</a:t>
            </a:r>
            <a:endParaRPr lang="en-US" sz="2000" dirty="0" smtClean="0">
              <a:latin typeface="Calibri" charset="0"/>
              <a:ea typeface="Calibri" charset="0"/>
              <a:cs typeface="Calibri" charset="0"/>
            </a:endParaRPr>
          </a:p>
        </p:txBody>
      </p:sp>
      <p:grpSp>
        <p:nvGrpSpPr>
          <p:cNvPr id="505" name="Shape 505"/>
          <p:cNvGrpSpPr/>
          <p:nvPr/>
        </p:nvGrpSpPr>
        <p:grpSpPr>
          <a:xfrm>
            <a:off x="3996209" y="966816"/>
            <a:ext cx="1197664" cy="1126776"/>
            <a:chOff x="5972700" y="2330200"/>
            <a:chExt cx="411625" cy="387275"/>
          </a:xfrm>
        </p:grpSpPr>
        <p:sp>
          <p:nvSpPr>
            <p:cNvPr id="506" name="Shape 506"/>
            <p:cNvSpPr/>
            <p:nvPr/>
          </p:nvSpPr>
          <p:spPr>
            <a:xfrm>
              <a:off x="5972700" y="2476950"/>
              <a:ext cx="98050" cy="219825"/>
            </a:xfrm>
            <a:custGeom>
              <a:avLst/>
              <a:gdLst/>
              <a:ahLst/>
              <a:cxnLst/>
              <a:rect l="0" t="0" r="0" b="0"/>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9050" cap="rnd" cmpd="sng">
              <a:solidFill>
                <a:srgbClr val="3F537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507" name="Shape 507"/>
            <p:cNvSpPr/>
            <p:nvPr/>
          </p:nvSpPr>
          <p:spPr>
            <a:xfrm>
              <a:off x="6078025" y="2330200"/>
              <a:ext cx="306300" cy="387275"/>
            </a:xfrm>
            <a:custGeom>
              <a:avLst/>
              <a:gdLst/>
              <a:ahLst/>
              <a:cxnLst/>
              <a:rect l="0" t="0" r="0" b="0"/>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9050" cap="rnd" cmpd="sng">
              <a:solidFill>
                <a:srgbClr val="3F5378"/>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814275" y="392575"/>
            <a:ext cx="5258400" cy="766200"/>
          </a:xfrm>
          <a:prstGeom prst="rect">
            <a:avLst/>
          </a:prstGeom>
        </p:spPr>
        <p:txBody>
          <a:bodyPr lIns="91425" tIns="91425" rIns="91425" bIns="91425" anchor="ctr" anchorCtr="0">
            <a:noAutofit/>
          </a:bodyPr>
          <a:lstStyle/>
          <a:p>
            <a:pPr lvl="0" rtl="0">
              <a:spcBef>
                <a:spcPts val="0"/>
              </a:spcBef>
              <a:buNone/>
            </a:pPr>
            <a:r>
              <a:rPr lang="en-US" sz="2800" dirty="0" smtClean="0">
                <a:latin typeface="Calibri" charset="0"/>
                <a:ea typeface="Calibri" charset="0"/>
                <a:cs typeface="Calibri" charset="0"/>
              </a:rPr>
              <a:t>Status quo ante</a:t>
            </a:r>
            <a:endParaRPr lang="en" sz="2800" dirty="0">
              <a:latin typeface="Calibri" charset="0"/>
              <a:ea typeface="Calibri" charset="0"/>
              <a:cs typeface="Calibri" charset="0"/>
            </a:endParaRPr>
          </a:p>
        </p:txBody>
      </p:sp>
      <p:sp>
        <p:nvSpPr>
          <p:cNvPr id="190" name="Shape 190"/>
          <p:cNvSpPr txBox="1">
            <a:spLocks noGrp="1"/>
          </p:cNvSpPr>
          <p:nvPr>
            <p:ph type="body" idx="2"/>
          </p:nvPr>
        </p:nvSpPr>
        <p:spPr>
          <a:xfrm>
            <a:off x="4119725" y="1744425"/>
            <a:ext cx="3654900" cy="1755900"/>
          </a:xfrm>
          <a:prstGeom prst="rect">
            <a:avLst/>
          </a:prstGeom>
        </p:spPr>
        <p:txBody>
          <a:bodyPr lIns="91425" tIns="91425" rIns="91425" bIns="91425" anchor="t" anchorCtr="0">
            <a:noAutofit/>
          </a:bodyPr>
          <a:lstStyle/>
          <a:p>
            <a:pPr lvl="0" rtl="0">
              <a:spcBef>
                <a:spcPts val="0"/>
              </a:spcBef>
              <a:spcAft>
                <a:spcPts val="0"/>
              </a:spcAft>
              <a:buClr>
                <a:schemeClr val="dk1"/>
              </a:buClr>
              <a:buSzPct val="91666"/>
              <a:buFont typeface="Arial"/>
              <a:buNone/>
            </a:pPr>
            <a:r>
              <a:rPr lang="el-GR" b="1" dirty="0" smtClean="0">
                <a:solidFill>
                  <a:srgbClr val="FF9800"/>
                </a:solidFill>
                <a:latin typeface="Calibri" charset="0"/>
                <a:ea typeface="Calibri" charset="0"/>
                <a:cs typeface="Calibri" charset="0"/>
              </a:rPr>
              <a:t>Φυσικά πρόσωπα</a:t>
            </a:r>
            <a:endParaRPr lang="en" b="1" dirty="0">
              <a:solidFill>
                <a:srgbClr val="FF9800"/>
              </a:solidFill>
              <a:latin typeface="Calibri" charset="0"/>
              <a:ea typeface="Calibri" charset="0"/>
              <a:cs typeface="Calibri" charset="0"/>
            </a:endParaRPr>
          </a:p>
          <a:p>
            <a:pPr marL="285750" lvl="0" indent="-285750" rtl="0">
              <a:spcBef>
                <a:spcPts val="0"/>
              </a:spcBef>
              <a:spcAft>
                <a:spcPts val="0"/>
              </a:spcAft>
              <a:buClr>
                <a:schemeClr val="dk1"/>
              </a:buClr>
              <a:buSzPct val="91666"/>
              <a:buFontTx/>
              <a:buChar char="-"/>
            </a:pPr>
            <a:r>
              <a:rPr lang="en" dirty="0" smtClean="0">
                <a:latin typeface="Calibri" charset="0"/>
                <a:ea typeface="Calibri" charset="0"/>
                <a:cs typeface="Calibri" charset="0"/>
              </a:rPr>
              <a:t>N. </a:t>
            </a:r>
            <a:r>
              <a:rPr lang="el-GR" dirty="0" smtClean="0">
                <a:latin typeface="Calibri" charset="0"/>
                <a:ea typeface="Calibri" charset="0"/>
                <a:cs typeface="Calibri" charset="0"/>
              </a:rPr>
              <a:t>3869/2010</a:t>
            </a:r>
          </a:p>
          <a:p>
            <a:pPr marL="285750" lvl="0" indent="-285750" rtl="0">
              <a:spcBef>
                <a:spcPts val="0"/>
              </a:spcBef>
              <a:spcAft>
                <a:spcPts val="0"/>
              </a:spcAft>
              <a:buClr>
                <a:schemeClr val="dk1"/>
              </a:buClr>
              <a:buSzPct val="91666"/>
              <a:buFontTx/>
              <a:buChar char="-"/>
            </a:pPr>
            <a:endParaRPr lang="el-GR" dirty="0">
              <a:latin typeface="Calibri" charset="0"/>
              <a:ea typeface="Calibri" charset="0"/>
              <a:cs typeface="Calibri" charset="0"/>
            </a:endParaRPr>
          </a:p>
          <a:p>
            <a:pPr marL="285750" lvl="0" indent="-285750" rtl="0">
              <a:spcBef>
                <a:spcPts val="0"/>
              </a:spcBef>
              <a:spcAft>
                <a:spcPts val="0"/>
              </a:spcAft>
              <a:buClr>
                <a:schemeClr val="dk1"/>
              </a:buClr>
              <a:buSzPct val="91666"/>
              <a:buFontTx/>
              <a:buChar char="-"/>
            </a:pPr>
            <a:r>
              <a:rPr lang="el-GR" dirty="0" smtClean="0">
                <a:latin typeface="Calibri" charset="0"/>
                <a:ea typeface="Calibri" charset="0"/>
                <a:cs typeface="Calibri" charset="0"/>
              </a:rPr>
              <a:t>Παράλληλες Εξωδικαστικές Δομές Μεσολάβησης (</a:t>
            </a:r>
            <a:r>
              <a:rPr lang="el-GR" dirty="0" err="1" smtClean="0">
                <a:latin typeface="Calibri" charset="0"/>
                <a:ea typeface="Calibri" charset="0"/>
                <a:cs typeface="Calibri" charset="0"/>
              </a:rPr>
              <a:t>ΣτΚ</a:t>
            </a:r>
            <a:r>
              <a:rPr lang="el-GR" dirty="0" smtClean="0">
                <a:latin typeface="Calibri" charset="0"/>
                <a:ea typeface="Calibri" charset="0"/>
                <a:cs typeface="Calibri" charset="0"/>
              </a:rPr>
              <a:t>, Τραπεζικός Μεσολαβητής)</a:t>
            </a:r>
            <a:endParaRPr lang="en" dirty="0" smtClean="0">
              <a:latin typeface="Calibri" charset="0"/>
              <a:ea typeface="Calibri" charset="0"/>
              <a:cs typeface="Calibri" charset="0"/>
            </a:endParaRPr>
          </a:p>
        </p:txBody>
      </p:sp>
      <p:sp>
        <p:nvSpPr>
          <p:cNvPr id="191" name="Shape 191"/>
          <p:cNvSpPr txBox="1">
            <a:spLocks noGrp="1"/>
          </p:cNvSpPr>
          <p:nvPr>
            <p:ph type="body" idx="2"/>
          </p:nvPr>
        </p:nvSpPr>
        <p:spPr>
          <a:xfrm>
            <a:off x="814275" y="4286925"/>
            <a:ext cx="5168400" cy="826500"/>
          </a:xfrm>
          <a:prstGeom prst="rect">
            <a:avLst/>
          </a:prstGeom>
        </p:spPr>
        <p:txBody>
          <a:bodyPr lIns="91425" tIns="91425" rIns="91425" bIns="91425" anchor="t" anchorCtr="0">
            <a:noAutofit/>
          </a:bodyPr>
          <a:lstStyle/>
          <a:p>
            <a:pPr lvl="0" rtl="0">
              <a:spcBef>
                <a:spcPts val="0"/>
              </a:spcBef>
              <a:spcAft>
                <a:spcPts val="0"/>
              </a:spcAft>
              <a:buClr>
                <a:schemeClr val="dk1"/>
              </a:buClr>
              <a:buSzPct val="110000"/>
              <a:buFont typeface="Arial"/>
              <a:buNone/>
            </a:pPr>
            <a:endParaRPr sz="1000" i="1" dirty="0">
              <a:solidFill>
                <a:srgbClr val="3F5378"/>
              </a:solidFill>
            </a:endParaRPr>
          </a:p>
          <a:p>
            <a:pPr lvl="0" rtl="0">
              <a:spcBef>
                <a:spcPts val="0"/>
              </a:spcBef>
              <a:spcAft>
                <a:spcPts val="0"/>
              </a:spcAft>
              <a:buNone/>
            </a:pPr>
            <a:endParaRPr sz="1000" i="1" dirty="0">
              <a:solidFill>
                <a:srgbClr val="3F5378"/>
              </a:solidFill>
            </a:endParaRPr>
          </a:p>
        </p:txBody>
      </p:sp>
      <p:sp>
        <p:nvSpPr>
          <p:cNvPr id="192" name="Shape 192"/>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3</a:t>
            </a:fld>
            <a:endParaRPr lang="en"/>
          </a:p>
        </p:txBody>
      </p:sp>
      <p:sp>
        <p:nvSpPr>
          <p:cNvPr id="193" name="Shape 193"/>
          <p:cNvSpPr txBox="1">
            <a:spLocks noGrp="1"/>
          </p:cNvSpPr>
          <p:nvPr>
            <p:ph type="body" idx="1"/>
          </p:nvPr>
        </p:nvSpPr>
        <p:spPr>
          <a:xfrm>
            <a:off x="814275" y="1744425"/>
            <a:ext cx="3084300" cy="1755900"/>
          </a:xfrm>
          <a:prstGeom prst="rect">
            <a:avLst/>
          </a:prstGeom>
        </p:spPr>
        <p:txBody>
          <a:bodyPr lIns="91425" tIns="91425" rIns="91425" bIns="91425" anchor="t" anchorCtr="0">
            <a:noAutofit/>
          </a:bodyPr>
          <a:lstStyle/>
          <a:p>
            <a:pPr lvl="0" rtl="0">
              <a:spcBef>
                <a:spcPts val="0"/>
              </a:spcBef>
              <a:spcAft>
                <a:spcPts val="0"/>
              </a:spcAft>
              <a:buClr>
                <a:schemeClr val="dk1"/>
              </a:buClr>
              <a:buSzPct val="91666"/>
              <a:buFont typeface="Arial"/>
              <a:buNone/>
            </a:pPr>
            <a:r>
              <a:rPr lang="el-GR" b="1" dirty="0" smtClean="0">
                <a:solidFill>
                  <a:srgbClr val="FF9800"/>
                </a:solidFill>
                <a:latin typeface="Calibri" charset="0"/>
                <a:ea typeface="Calibri" charset="0"/>
                <a:cs typeface="Calibri" charset="0"/>
              </a:rPr>
              <a:t>Επιχειρήσεις</a:t>
            </a:r>
            <a:endParaRPr lang="en" b="1" dirty="0">
              <a:solidFill>
                <a:srgbClr val="FF9800"/>
              </a:solidFill>
              <a:latin typeface="Calibri" charset="0"/>
              <a:ea typeface="Calibri" charset="0"/>
              <a:cs typeface="Calibri" charset="0"/>
            </a:endParaRPr>
          </a:p>
          <a:p>
            <a:pPr marL="171450" lvl="0" indent="-171450" rtl="0">
              <a:spcBef>
                <a:spcPts val="0"/>
              </a:spcBef>
              <a:spcAft>
                <a:spcPts val="0"/>
              </a:spcAft>
              <a:buClr>
                <a:schemeClr val="dk1"/>
              </a:buClr>
              <a:buSzPct val="91666"/>
              <a:buFontTx/>
              <a:buChar char="-"/>
            </a:pPr>
            <a:r>
              <a:rPr lang="el-GR" dirty="0" smtClean="0">
                <a:latin typeface="Calibri" charset="0"/>
                <a:ea typeface="Calibri" charset="0"/>
                <a:cs typeface="Calibri" charset="0"/>
              </a:rPr>
              <a:t>Πτωχευτικός Κώδικας</a:t>
            </a:r>
          </a:p>
          <a:p>
            <a:pPr marL="171450" lvl="2" indent="-171450">
              <a:spcAft>
                <a:spcPts val="0"/>
              </a:spcAft>
              <a:buClr>
                <a:schemeClr val="dk1"/>
              </a:buClr>
              <a:buSzPct val="91666"/>
              <a:buFontTx/>
              <a:buChar char="-"/>
            </a:pPr>
            <a:r>
              <a:rPr lang="el-GR" dirty="0" smtClean="0">
                <a:latin typeface="Calibri" charset="0"/>
                <a:ea typeface="Calibri" charset="0"/>
                <a:cs typeface="Calibri" charset="0"/>
              </a:rPr>
              <a:t>Προ-πτωχευτικές διαδικασίες </a:t>
            </a:r>
          </a:p>
          <a:p>
            <a:pPr marL="171450" lvl="2" indent="-171450">
              <a:spcAft>
                <a:spcPts val="0"/>
              </a:spcAft>
              <a:buClr>
                <a:schemeClr val="dk1"/>
              </a:buClr>
              <a:buSzPct val="91666"/>
              <a:buFontTx/>
              <a:buChar char="-"/>
            </a:pPr>
            <a:r>
              <a:rPr lang="el-GR" dirty="0" smtClean="0">
                <a:latin typeface="Calibri" charset="0"/>
                <a:ea typeface="Calibri" charset="0"/>
                <a:cs typeface="Calibri" charset="0"/>
              </a:rPr>
              <a:t>Ν. 4307/2014</a:t>
            </a:r>
          </a:p>
          <a:p>
            <a:pPr lvl="0" rtl="0">
              <a:spcBef>
                <a:spcPts val="0"/>
              </a:spcBef>
              <a:spcAft>
                <a:spcPts val="0"/>
              </a:spcAft>
              <a:buClr>
                <a:schemeClr val="dk1"/>
              </a:buClr>
              <a:buSzPct val="91666"/>
              <a:buFont typeface="Arial"/>
              <a:buNone/>
            </a:pPr>
            <a:endParaRPr dirty="0">
              <a:latin typeface="Calibri" charset="0"/>
              <a:ea typeface="Calibri" charset="0"/>
              <a:cs typeface="Calibri" charset="0"/>
            </a:endParaRPr>
          </a:p>
          <a:p>
            <a:pPr lvl="0">
              <a:spcBef>
                <a:spcPts val="0"/>
              </a:spcBef>
              <a:buNone/>
            </a:pPr>
            <a:endParaRPr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555526"/>
            <a:ext cx="504056" cy="437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a:r>
              <a:rPr lang="el-GR" sz="2400" dirty="0" smtClean="0">
                <a:latin typeface="Calibri" charset="0"/>
                <a:ea typeface="Calibri" charset="0"/>
                <a:cs typeface="Calibri" charset="0"/>
              </a:rPr>
              <a:t>Διαμεσολάβηση και ρύθμιση οφειλών</a:t>
            </a:r>
            <a:endParaRPr lang="en" sz="2400" dirty="0"/>
          </a:p>
        </p:txBody>
      </p:sp>
      <p:sp>
        <p:nvSpPr>
          <p:cNvPr id="237" name="Shape 237"/>
          <p:cNvSpPr txBox="1">
            <a:spLocks noGrp="1"/>
          </p:cNvSpPr>
          <p:nvPr>
            <p:ph type="body" idx="1"/>
          </p:nvPr>
        </p:nvSpPr>
        <p:spPr>
          <a:xfrm>
            <a:off x="340441" y="1491000"/>
            <a:ext cx="6132600" cy="3145500"/>
          </a:xfrm>
          <a:prstGeom prst="rect">
            <a:avLst/>
          </a:prstGeom>
        </p:spPr>
        <p:txBody>
          <a:bodyPr lIns="91425" tIns="91425" rIns="91425" bIns="91425" anchor="ctr" anchorCtr="0">
            <a:noAutofit/>
          </a:bodyPr>
          <a:lstStyle/>
          <a:p>
            <a:pPr marL="457200" lvl="0" indent="-228600"/>
            <a:r>
              <a:rPr lang="el-GR" sz="2200" dirty="0" smtClean="0">
                <a:latin typeface="Calibri" charset="0"/>
                <a:ea typeface="Calibri" charset="0"/>
                <a:cs typeface="Calibri" charset="0"/>
              </a:rPr>
              <a:t>«Τραπεζική» διαμεσολάβηση</a:t>
            </a:r>
            <a:endParaRPr lang="el-GR" sz="2200" dirty="0">
              <a:latin typeface="Calibri" charset="0"/>
              <a:ea typeface="Calibri" charset="0"/>
              <a:cs typeface="Calibri" charset="0"/>
            </a:endParaRPr>
          </a:p>
          <a:p>
            <a:pPr marL="457200" lvl="0" indent="-228600"/>
            <a:endParaRPr lang="el-GR" sz="2200" dirty="0">
              <a:latin typeface="Calibri" charset="0"/>
              <a:ea typeface="Calibri" charset="0"/>
              <a:cs typeface="Calibri" charset="0"/>
            </a:endParaRPr>
          </a:p>
          <a:p>
            <a:pPr marL="457200" lvl="0" indent="-228600"/>
            <a:r>
              <a:rPr lang="el-GR" sz="2200" dirty="0" err="1" smtClean="0">
                <a:latin typeface="Calibri" charset="0"/>
                <a:ea typeface="Calibri" charset="0"/>
                <a:cs typeface="Calibri" charset="0"/>
              </a:rPr>
              <a:t>Διευκολυντική</a:t>
            </a:r>
            <a:r>
              <a:rPr lang="el-GR" sz="2200" dirty="0" smtClean="0">
                <a:latin typeface="Calibri" charset="0"/>
                <a:ea typeface="Calibri" charset="0"/>
                <a:cs typeface="Calibri" charset="0"/>
              </a:rPr>
              <a:t> διαπραγμάτευση</a:t>
            </a:r>
            <a:endParaRPr lang="el-GR" sz="2200" dirty="0">
              <a:latin typeface="Calibri" charset="0"/>
              <a:ea typeface="Calibri" charset="0"/>
              <a:cs typeface="Calibri" charset="0"/>
            </a:endParaRPr>
          </a:p>
          <a:p>
            <a:pPr marL="457200" lvl="0" indent="-228600"/>
            <a:endParaRPr lang="el-GR" sz="2200" dirty="0">
              <a:latin typeface="Calibri" charset="0"/>
              <a:ea typeface="Calibri" charset="0"/>
              <a:cs typeface="Calibri" charset="0"/>
            </a:endParaRPr>
          </a:p>
          <a:p>
            <a:pPr marL="457200" lvl="0" indent="-228600"/>
            <a:r>
              <a:rPr lang="el-GR" sz="2200" dirty="0" smtClean="0">
                <a:latin typeface="Calibri" charset="0"/>
                <a:ea typeface="Calibri" charset="0"/>
                <a:cs typeface="Calibri" charset="0"/>
              </a:rPr>
              <a:t>Μη διαρθρωμένη διαδικασία</a:t>
            </a:r>
            <a:endParaRPr lang="el-GR" sz="2200" dirty="0">
              <a:latin typeface="Calibri" charset="0"/>
              <a:ea typeface="Calibri" charset="0"/>
              <a:cs typeface="Calibri" charset="0"/>
            </a:endParaRPr>
          </a:p>
        </p:txBody>
      </p:sp>
      <p:sp>
        <p:nvSpPr>
          <p:cNvPr id="238" name="Shape 238"/>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4</a:t>
            </a:fld>
            <a:endParaRPr lang="en"/>
          </a:p>
        </p:txBody>
      </p:sp>
      <p:grpSp>
        <p:nvGrpSpPr>
          <p:cNvPr id="10" name="Shape 901"/>
          <p:cNvGrpSpPr/>
          <p:nvPr/>
        </p:nvGrpSpPr>
        <p:grpSpPr>
          <a:xfrm>
            <a:off x="323528" y="546266"/>
            <a:ext cx="360040" cy="458818"/>
            <a:chOff x="6718575" y="2318625"/>
            <a:chExt cx="256950" cy="407375"/>
          </a:xfrm>
        </p:grpSpPr>
        <p:sp>
          <p:nvSpPr>
            <p:cNvPr id="11" name="Shape 902"/>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2" name="Shape 903"/>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3" name="Shape 904"/>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4" name="Shape 905"/>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5" name="Shape 906"/>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6" name="Shape 907"/>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7" name="Shape 908"/>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8" name="Shape 909"/>
            <p:cNvSpPr/>
            <p:nvPr/>
          </p:nvSpPr>
          <p:spPr>
            <a:xfrm>
              <a:off x="6795900" y="2628550"/>
              <a:ext cx="102300" cy="25"/>
            </a:xfrm>
            <a:custGeom>
              <a:avLst/>
              <a:gdLst/>
              <a:ahLst/>
              <a:cxnLst/>
              <a:rect l="0" t="0" r="0" b="0"/>
              <a:pathLst>
                <a:path w="4092" h="1" fill="none" extrusionOk="0">
                  <a:moveTo>
                    <a:pt x="0" y="1"/>
                  </a:moveTo>
                  <a:lnTo>
                    <a:pt x="4092"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500" dirty="0" smtClean="0">
                <a:latin typeface="Calibri" charset="0"/>
                <a:ea typeface="Calibri" charset="0"/>
                <a:cs typeface="Calibri" charset="0"/>
              </a:rPr>
              <a:t>Διεθνής τάση</a:t>
            </a:r>
            <a:endParaRPr lang="el-GR" sz="2500" dirty="0">
              <a:latin typeface="Calibri" charset="0"/>
              <a:ea typeface="Calibri" charset="0"/>
              <a:cs typeface="Calibri" charset="0"/>
            </a:endParaRPr>
          </a:p>
        </p:txBody>
      </p:sp>
      <p:sp>
        <p:nvSpPr>
          <p:cNvPr id="3" name="Θέση κειμένου 2"/>
          <p:cNvSpPr>
            <a:spLocks noGrp="1"/>
          </p:cNvSpPr>
          <p:nvPr>
            <p:ph type="body" idx="1"/>
          </p:nvPr>
        </p:nvSpPr>
        <p:spPr>
          <a:xfrm>
            <a:off x="827584" y="1419622"/>
            <a:ext cx="7200800" cy="3145500"/>
          </a:xfrm>
        </p:spPr>
        <p:txBody>
          <a:bodyPr/>
          <a:lstStyle/>
          <a:p>
            <a:pPr algn="just"/>
            <a:r>
              <a:rPr lang="el-GR" sz="1800" b="1" dirty="0"/>
              <a:t> </a:t>
            </a:r>
            <a:r>
              <a:rPr lang="el-GR" sz="2100" b="1" dirty="0" smtClean="0">
                <a:latin typeface="Calibri" charset="0"/>
                <a:ea typeface="Calibri" charset="0"/>
                <a:cs typeface="Calibri" charset="0"/>
              </a:rPr>
              <a:t>Κράτη με σοβαρό πρόβλημα μη εξυπηρετούμενων δανείων κατέφυγαν σε διαδικασίες εξωδικαστικής ρύθμισης </a:t>
            </a:r>
          </a:p>
          <a:p>
            <a:pPr algn="just">
              <a:buNone/>
            </a:pPr>
            <a:r>
              <a:rPr lang="el-GR" sz="2100" b="1" dirty="0" smtClean="0">
                <a:latin typeface="Calibri" charset="0"/>
                <a:ea typeface="Calibri" charset="0"/>
                <a:cs typeface="Calibri" charset="0"/>
              </a:rPr>
              <a:t>	</a:t>
            </a:r>
          </a:p>
          <a:p>
            <a:pPr algn="just"/>
            <a:r>
              <a:rPr lang="el-GR" sz="2100" b="1" dirty="0" smtClean="0">
                <a:latin typeface="Calibri" charset="0"/>
                <a:ea typeface="Calibri" charset="0"/>
                <a:cs typeface="Calibri" charset="0"/>
              </a:rPr>
              <a:t> Ιρλανδία</a:t>
            </a:r>
            <a:r>
              <a:rPr lang="el-GR" sz="2100" dirty="0" smtClean="0">
                <a:latin typeface="Calibri" charset="0"/>
                <a:ea typeface="Calibri" charset="0"/>
                <a:cs typeface="Calibri" charset="0"/>
              </a:rPr>
              <a:t>: Μεσολαβητές της Υπηρεσίας Αφερεγγυότητας</a:t>
            </a:r>
            <a:endParaRPr lang="el-GR" sz="2100" dirty="0" smtClean="0">
              <a:latin typeface="Calibri" charset="0"/>
              <a:ea typeface="Calibri" charset="0"/>
              <a:cs typeface="Calibri" charset="0"/>
            </a:endParaRPr>
          </a:p>
          <a:p>
            <a:pPr algn="just"/>
            <a:r>
              <a:rPr lang="el-GR" sz="2100" b="1" dirty="0" smtClean="0">
                <a:latin typeface="Calibri" charset="0"/>
                <a:ea typeface="Calibri" charset="0"/>
                <a:cs typeface="Calibri" charset="0"/>
              </a:rPr>
              <a:t> </a:t>
            </a:r>
            <a:r>
              <a:rPr lang="el-GR" sz="2100" b="1" dirty="0" smtClean="0">
                <a:latin typeface="Calibri" charset="0"/>
                <a:ea typeface="Calibri" charset="0"/>
                <a:cs typeface="Calibri" charset="0"/>
              </a:rPr>
              <a:t>Πορτογαλία</a:t>
            </a:r>
            <a:r>
              <a:rPr lang="el-GR" sz="2100" dirty="0" smtClean="0">
                <a:latin typeface="Calibri" charset="0"/>
                <a:ea typeface="Calibri" charset="0"/>
                <a:cs typeface="Calibri" charset="0"/>
              </a:rPr>
              <a:t>: Εξωδικαστική διαδικασία διευθέτησης οφειλών</a:t>
            </a:r>
          </a:p>
          <a:p>
            <a:pPr>
              <a:buNone/>
            </a:pPr>
            <a:endParaRPr lang="el-GR" sz="2100" u="sng" dirty="0" smtClean="0"/>
          </a:p>
        </p:txBody>
      </p:sp>
      <p:sp>
        <p:nvSpPr>
          <p:cNvPr id="4" name="Θέση αριθμού διαφάνειας 3"/>
          <p:cNvSpPr>
            <a:spLocks noGrp="1"/>
          </p:cNvSpPr>
          <p:nvPr>
            <p:ph type="sldNum" idx="12"/>
          </p:nvPr>
        </p:nvSpPr>
        <p:spPr/>
        <p:txBody>
          <a:bodyPr/>
          <a:lstStyle/>
          <a:p>
            <a:pPr lvl="0">
              <a:spcBef>
                <a:spcPts val="0"/>
              </a:spcBef>
              <a:buNone/>
            </a:pPr>
            <a:fld id="{00000000-1234-1234-1234-123412341234}" type="slidenum">
              <a:rPr lang="en" smtClean="0"/>
              <a:t>5</a:t>
            </a:fld>
            <a:endParaRPr lang="en"/>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555526"/>
            <a:ext cx="432048" cy="43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0260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a:r>
              <a:rPr lang="el-GR" sz="2400" dirty="0">
                <a:latin typeface="Calibri" charset="0"/>
                <a:ea typeface="Calibri" charset="0"/>
                <a:cs typeface="Calibri" charset="0"/>
              </a:rPr>
              <a:t>ΟΠΕΜΕΔ </a:t>
            </a:r>
            <a:r>
              <a:rPr lang="el-GR" sz="2400" dirty="0" smtClean="0">
                <a:latin typeface="Calibri" charset="0"/>
                <a:ea typeface="Calibri" charset="0"/>
                <a:cs typeface="Calibri" charset="0"/>
              </a:rPr>
              <a:t>&amp; ν</a:t>
            </a:r>
            <a:r>
              <a:rPr lang="el-GR" sz="2400" dirty="0">
                <a:latin typeface="Calibri" charset="0"/>
                <a:ea typeface="Calibri" charset="0"/>
                <a:cs typeface="Calibri" charset="0"/>
              </a:rPr>
              <a:t>. 4469/2017</a:t>
            </a:r>
            <a:endParaRPr lang="en" sz="2400" dirty="0"/>
          </a:p>
        </p:txBody>
      </p:sp>
      <p:sp>
        <p:nvSpPr>
          <p:cNvPr id="237" name="Shape 237"/>
          <p:cNvSpPr txBox="1">
            <a:spLocks noGrp="1"/>
          </p:cNvSpPr>
          <p:nvPr>
            <p:ph type="body" idx="1"/>
          </p:nvPr>
        </p:nvSpPr>
        <p:spPr>
          <a:xfrm>
            <a:off x="340441" y="1491000"/>
            <a:ext cx="6132600" cy="3145500"/>
          </a:xfrm>
          <a:prstGeom prst="rect">
            <a:avLst/>
          </a:prstGeom>
        </p:spPr>
        <p:txBody>
          <a:bodyPr lIns="91425" tIns="91425" rIns="91425" bIns="91425" anchor="ctr" anchorCtr="0">
            <a:noAutofit/>
          </a:bodyPr>
          <a:lstStyle/>
          <a:p>
            <a:pPr marL="457200" lvl="0" indent="-228600"/>
            <a:r>
              <a:rPr lang="el-GR" sz="2200" dirty="0" smtClean="0">
                <a:latin typeface="Calibri" charset="0"/>
                <a:ea typeface="Calibri" charset="0"/>
                <a:cs typeface="Calibri" charset="0"/>
              </a:rPr>
              <a:t>Διαρκής υποστήριξη </a:t>
            </a:r>
            <a:r>
              <a:rPr lang="el-GR" sz="2200" dirty="0">
                <a:latin typeface="Calibri" charset="0"/>
                <a:ea typeface="Calibri" charset="0"/>
                <a:cs typeface="Calibri" charset="0"/>
              </a:rPr>
              <a:t>Πολιτείας</a:t>
            </a:r>
          </a:p>
          <a:p>
            <a:pPr marL="457200" lvl="0" indent="-228600"/>
            <a:endParaRPr lang="el-GR" sz="2200" dirty="0">
              <a:latin typeface="Calibri" charset="0"/>
              <a:ea typeface="Calibri" charset="0"/>
              <a:cs typeface="Calibri" charset="0"/>
            </a:endParaRPr>
          </a:p>
          <a:p>
            <a:pPr marL="457200" lvl="0" indent="-228600"/>
            <a:r>
              <a:rPr lang="el-GR" sz="2200" dirty="0">
                <a:latin typeface="Calibri" charset="0"/>
                <a:ea typeface="Calibri" charset="0"/>
                <a:cs typeface="Calibri" charset="0"/>
              </a:rPr>
              <a:t>Επεξεργασία και διαβούλευση διατάξεων</a:t>
            </a:r>
          </a:p>
          <a:p>
            <a:pPr marL="457200" lvl="0" indent="-228600"/>
            <a:endParaRPr lang="el-GR" sz="2200" dirty="0">
              <a:latin typeface="Calibri" charset="0"/>
              <a:ea typeface="Calibri" charset="0"/>
              <a:cs typeface="Calibri" charset="0"/>
            </a:endParaRPr>
          </a:p>
          <a:p>
            <a:pPr marL="457200" lvl="0" indent="-228600"/>
            <a:r>
              <a:rPr lang="el-GR" sz="2200" dirty="0">
                <a:latin typeface="Calibri" charset="0"/>
                <a:ea typeface="Calibri" charset="0"/>
                <a:cs typeface="Calibri" charset="0"/>
              </a:rPr>
              <a:t>Προώθηση αξιοποίησης διαπιστευμένων διαμεσολαβητών</a:t>
            </a:r>
          </a:p>
        </p:txBody>
      </p:sp>
      <p:sp>
        <p:nvSpPr>
          <p:cNvPr id="238" name="Shape 238"/>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6</a:t>
            </a:fld>
            <a:endParaRPr lang="en"/>
          </a:p>
        </p:txBody>
      </p:sp>
      <p:grpSp>
        <p:nvGrpSpPr>
          <p:cNvPr id="10" name="Shape 901"/>
          <p:cNvGrpSpPr/>
          <p:nvPr/>
        </p:nvGrpSpPr>
        <p:grpSpPr>
          <a:xfrm>
            <a:off x="323528" y="546266"/>
            <a:ext cx="360040" cy="458818"/>
            <a:chOff x="6718575" y="2318625"/>
            <a:chExt cx="256950" cy="407375"/>
          </a:xfrm>
        </p:grpSpPr>
        <p:sp>
          <p:nvSpPr>
            <p:cNvPr id="11" name="Shape 902"/>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2" name="Shape 903"/>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3" name="Shape 904"/>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4" name="Shape 905"/>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5" name="Shape 906"/>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6" name="Shape 907"/>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7" name="Shape 908"/>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8" name="Shape 909"/>
            <p:cNvSpPr/>
            <p:nvPr/>
          </p:nvSpPr>
          <p:spPr>
            <a:xfrm>
              <a:off x="6795900" y="2628550"/>
              <a:ext cx="102300" cy="25"/>
            </a:xfrm>
            <a:custGeom>
              <a:avLst/>
              <a:gdLst/>
              <a:ahLst/>
              <a:cxnLst/>
              <a:rect l="0" t="0" r="0" b="0"/>
              <a:pathLst>
                <a:path w="4092" h="1" fill="none" extrusionOk="0">
                  <a:moveTo>
                    <a:pt x="0" y="1"/>
                  </a:moveTo>
                  <a:lnTo>
                    <a:pt x="4092"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pic>
        <p:nvPicPr>
          <p:cNvPr id="3" name="Εικόνα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8144" y="1995686"/>
            <a:ext cx="3142874" cy="1943420"/>
          </a:xfrm>
          <a:prstGeom prst="rect">
            <a:avLst/>
          </a:prstGeom>
        </p:spPr>
      </p:pic>
    </p:spTree>
    <p:extLst>
      <p:ext uri="{BB962C8B-B14F-4D97-AF65-F5344CB8AC3E}">
        <p14:creationId xmlns:p14="http://schemas.microsoft.com/office/powerpoint/2010/main" val="1769817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19"/>
        <p:cNvGrpSpPr/>
        <p:nvPr/>
      </p:nvGrpSpPr>
      <p:grpSpPr>
        <a:xfrm>
          <a:off x="0" y="0"/>
          <a:ext cx="0" cy="0"/>
          <a:chOff x="0" y="0"/>
          <a:chExt cx="0" cy="0"/>
        </a:xfrm>
      </p:grpSpPr>
      <p:sp>
        <p:nvSpPr>
          <p:cNvPr id="520" name="Shape 520"/>
          <p:cNvSpPr txBox="1">
            <a:spLocks noGrp="1"/>
          </p:cNvSpPr>
          <p:nvPr>
            <p:ph type="title"/>
          </p:nvPr>
        </p:nvSpPr>
        <p:spPr>
          <a:xfrm>
            <a:off x="814275" y="392575"/>
            <a:ext cx="5492400" cy="766200"/>
          </a:xfrm>
          <a:prstGeom prst="rect">
            <a:avLst/>
          </a:prstGeom>
        </p:spPr>
        <p:txBody>
          <a:bodyPr lIns="91425" tIns="91425" rIns="91425" bIns="91425" anchor="ctr" anchorCtr="0">
            <a:noAutofit/>
          </a:bodyPr>
          <a:lstStyle/>
          <a:p>
            <a:pPr lvl="0" rtl="0">
              <a:spcBef>
                <a:spcPts val="0"/>
              </a:spcBef>
              <a:buNone/>
            </a:pPr>
            <a:r>
              <a:rPr lang="el-GR" sz="2500" dirty="0" smtClean="0">
                <a:latin typeface="Calibri" charset="0"/>
                <a:ea typeface="Calibri" charset="0"/>
                <a:cs typeface="Calibri" charset="0"/>
              </a:rPr>
              <a:t>Ποιοι θα μπορούσαν να συντονίζουν;</a:t>
            </a:r>
            <a:endParaRPr lang="en" sz="2500" dirty="0">
              <a:latin typeface="Calibri" charset="0"/>
              <a:ea typeface="Calibri" charset="0"/>
              <a:cs typeface="Calibri" charset="0"/>
            </a:endParaRPr>
          </a:p>
        </p:txBody>
      </p:sp>
      <p:sp>
        <p:nvSpPr>
          <p:cNvPr id="521" name="Shape 521"/>
          <p:cNvSpPr txBox="1">
            <a:spLocks noGrp="1"/>
          </p:cNvSpPr>
          <p:nvPr>
            <p:ph type="body" idx="1"/>
          </p:nvPr>
        </p:nvSpPr>
        <p:spPr>
          <a:xfrm>
            <a:off x="814275" y="1563638"/>
            <a:ext cx="6132600" cy="3145500"/>
          </a:xfrm>
          <a:prstGeom prst="rect">
            <a:avLst/>
          </a:prstGeom>
        </p:spPr>
        <p:txBody>
          <a:bodyPr lIns="91425" tIns="91425" rIns="91425" bIns="91425" anchor="ctr" anchorCtr="0">
            <a:noAutofit/>
          </a:bodyPr>
          <a:lstStyle/>
          <a:p>
            <a:pPr lvl="0" rtl="0">
              <a:spcBef>
                <a:spcPts val="0"/>
              </a:spcBef>
              <a:spcAft>
                <a:spcPts val="0"/>
              </a:spcAft>
              <a:buNone/>
            </a:pPr>
            <a:r>
              <a:rPr lang="el-GR" sz="2200" dirty="0" smtClean="0">
                <a:latin typeface="Calibri" charset="0"/>
                <a:ea typeface="Calibri" charset="0"/>
                <a:cs typeface="Calibri" charset="0"/>
              </a:rPr>
              <a:t>Δημόσιοι υπάλληλοι</a:t>
            </a:r>
          </a:p>
          <a:p>
            <a:pPr lvl="0" rtl="0">
              <a:spcBef>
                <a:spcPts val="0"/>
              </a:spcBef>
              <a:spcAft>
                <a:spcPts val="0"/>
              </a:spcAft>
              <a:buNone/>
            </a:pPr>
            <a:endParaRPr lang="el-GR" sz="2200" dirty="0" smtClean="0">
              <a:latin typeface="Calibri" charset="0"/>
              <a:ea typeface="Calibri" charset="0"/>
              <a:cs typeface="Calibri" charset="0"/>
            </a:endParaRPr>
          </a:p>
          <a:p>
            <a:pPr lvl="0" rtl="0">
              <a:spcBef>
                <a:spcPts val="0"/>
              </a:spcBef>
              <a:spcAft>
                <a:spcPts val="0"/>
              </a:spcAft>
              <a:buNone/>
            </a:pPr>
            <a:r>
              <a:rPr lang="el-GR" sz="2200" dirty="0" smtClean="0">
                <a:latin typeface="Calibri" charset="0"/>
                <a:ea typeface="Calibri" charset="0"/>
                <a:cs typeface="Calibri" charset="0"/>
              </a:rPr>
              <a:t>Άλλοι λειτουργοί</a:t>
            </a:r>
          </a:p>
          <a:p>
            <a:pPr lvl="0" rtl="0">
              <a:spcBef>
                <a:spcPts val="0"/>
              </a:spcBef>
              <a:spcAft>
                <a:spcPts val="0"/>
              </a:spcAft>
              <a:buNone/>
            </a:pPr>
            <a:endParaRPr lang="el-GR" sz="2200" dirty="0">
              <a:latin typeface="Calibri" charset="0"/>
              <a:ea typeface="Calibri" charset="0"/>
              <a:cs typeface="Calibri" charset="0"/>
            </a:endParaRPr>
          </a:p>
          <a:p>
            <a:pPr lvl="0" rtl="0">
              <a:spcBef>
                <a:spcPts val="0"/>
              </a:spcBef>
              <a:spcAft>
                <a:spcPts val="0"/>
              </a:spcAft>
              <a:buNone/>
            </a:pPr>
            <a:r>
              <a:rPr lang="el-GR" sz="2200" dirty="0" smtClean="0">
                <a:latin typeface="Calibri" charset="0"/>
                <a:ea typeface="Calibri" charset="0"/>
                <a:cs typeface="Calibri" charset="0"/>
              </a:rPr>
              <a:t>Ειδικοί εμπειρογνώμονες</a:t>
            </a:r>
          </a:p>
          <a:p>
            <a:pPr lvl="0" rtl="0">
              <a:spcBef>
                <a:spcPts val="0"/>
              </a:spcBef>
              <a:spcAft>
                <a:spcPts val="0"/>
              </a:spcAft>
              <a:buNone/>
            </a:pPr>
            <a:endParaRPr lang="el-GR" sz="2200" dirty="0">
              <a:latin typeface="Calibri" charset="0"/>
              <a:ea typeface="Calibri" charset="0"/>
              <a:cs typeface="Calibri" charset="0"/>
            </a:endParaRPr>
          </a:p>
          <a:p>
            <a:pPr lvl="0" rtl="0">
              <a:spcBef>
                <a:spcPts val="0"/>
              </a:spcBef>
              <a:spcAft>
                <a:spcPts val="0"/>
              </a:spcAft>
              <a:buNone/>
            </a:pPr>
            <a:r>
              <a:rPr lang="el-GR" sz="2200" dirty="0" smtClean="0">
                <a:solidFill>
                  <a:schemeClr val="accent2">
                    <a:lumMod val="75000"/>
                  </a:schemeClr>
                </a:solidFill>
                <a:latin typeface="Calibri" charset="0"/>
                <a:ea typeface="Calibri" charset="0"/>
                <a:cs typeface="Calibri" charset="0"/>
              </a:rPr>
              <a:t>Διαμεσολαβητές</a:t>
            </a:r>
            <a:endParaRPr lang="el-GR" sz="2200" dirty="0">
              <a:solidFill>
                <a:schemeClr val="accent2">
                  <a:lumMod val="75000"/>
                </a:schemeClr>
              </a:solidFill>
              <a:latin typeface="Calibri" charset="0"/>
              <a:ea typeface="Calibri" charset="0"/>
              <a:cs typeface="Calibri" charset="0"/>
            </a:endParaRPr>
          </a:p>
          <a:p>
            <a:pPr lvl="0" rtl="0">
              <a:spcBef>
                <a:spcPts val="0"/>
              </a:spcBef>
              <a:spcAft>
                <a:spcPts val="0"/>
              </a:spcAft>
              <a:buNone/>
            </a:pPr>
            <a:endParaRPr lang="el-GR" sz="2200" dirty="0" smtClean="0"/>
          </a:p>
          <a:p>
            <a:pPr>
              <a:spcAft>
                <a:spcPts val="0"/>
              </a:spcAft>
              <a:buNone/>
            </a:pPr>
            <a:endParaRPr lang="el-GR" sz="1800" dirty="0" smtClean="0"/>
          </a:p>
          <a:p>
            <a:pPr lvl="0" rtl="0">
              <a:spcBef>
                <a:spcPts val="0"/>
              </a:spcBef>
              <a:spcAft>
                <a:spcPts val="0"/>
              </a:spcAft>
              <a:buNone/>
            </a:pPr>
            <a:endParaRPr lang="en" sz="1800" dirty="0"/>
          </a:p>
        </p:txBody>
      </p:sp>
      <p:sp>
        <p:nvSpPr>
          <p:cNvPr id="522" name="Shape 522"/>
          <p:cNvSpPr txBox="1"/>
          <p:nvPr/>
        </p:nvSpPr>
        <p:spPr>
          <a:xfrm>
            <a:off x="971600" y="3867894"/>
            <a:ext cx="6132600" cy="537900"/>
          </a:xfrm>
          <a:prstGeom prst="rect">
            <a:avLst/>
          </a:prstGeom>
          <a:noFill/>
          <a:ln>
            <a:noFill/>
          </a:ln>
        </p:spPr>
        <p:txBody>
          <a:bodyPr lIns="91425" tIns="91425" rIns="91425" bIns="91425" anchor="t" anchorCtr="0">
            <a:noAutofit/>
          </a:bodyPr>
          <a:lstStyle/>
          <a:p>
            <a:pPr lvl="0" rtl="0">
              <a:spcBef>
                <a:spcPts val="0"/>
              </a:spcBef>
              <a:buClr>
                <a:schemeClr val="dk1"/>
              </a:buClr>
              <a:buFont typeface="Arial"/>
              <a:buNone/>
            </a:pPr>
            <a:endParaRPr sz="1000" i="1" dirty="0">
              <a:solidFill>
                <a:srgbClr val="3F5378"/>
              </a:solidFill>
              <a:latin typeface="Roboto Condensed"/>
              <a:ea typeface="Roboto Condensed"/>
              <a:cs typeface="Roboto Condensed"/>
              <a:sym typeface="Roboto Condensed"/>
            </a:endParaRPr>
          </a:p>
          <a:p>
            <a:pPr lvl="0" rtl="0">
              <a:spcBef>
                <a:spcPts val="0"/>
              </a:spcBef>
              <a:buNone/>
            </a:pPr>
            <a:endParaRPr sz="1000" i="1" dirty="0">
              <a:solidFill>
                <a:srgbClr val="3F5378"/>
              </a:solidFill>
              <a:latin typeface="Roboto Condensed"/>
              <a:ea typeface="Roboto Condensed"/>
              <a:cs typeface="Roboto Condensed"/>
              <a:sym typeface="Roboto Condensed"/>
            </a:endParaRPr>
          </a:p>
        </p:txBody>
      </p:sp>
      <p:sp>
        <p:nvSpPr>
          <p:cNvPr id="523" name="Shape 523"/>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7</a:t>
            </a:fld>
            <a:endParaRPr lang="en"/>
          </a:p>
        </p:txBody>
      </p:sp>
      <p:grpSp>
        <p:nvGrpSpPr>
          <p:cNvPr id="524" name="Shape 524"/>
          <p:cNvGrpSpPr/>
          <p:nvPr/>
        </p:nvGrpSpPr>
        <p:grpSpPr>
          <a:xfrm>
            <a:off x="283551" y="610549"/>
            <a:ext cx="330270" cy="330251"/>
            <a:chOff x="1923675" y="1633650"/>
            <a:chExt cx="436000" cy="435975"/>
          </a:xfrm>
        </p:grpSpPr>
        <p:sp>
          <p:nvSpPr>
            <p:cNvPr id="525" name="Shape 525"/>
            <p:cNvSpPr/>
            <p:nvPr/>
          </p:nvSpPr>
          <p:spPr>
            <a:xfrm>
              <a:off x="2209250" y="1633650"/>
              <a:ext cx="150425" cy="150425"/>
            </a:xfrm>
            <a:custGeom>
              <a:avLst/>
              <a:gdLst/>
              <a:ahLst/>
              <a:cxnLst/>
              <a:rect l="0" t="0" r="0" b="0"/>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526" name="Shape 526"/>
            <p:cNvSpPr/>
            <p:nvPr/>
          </p:nvSpPr>
          <p:spPr>
            <a:xfrm>
              <a:off x="2019900" y="1757250"/>
              <a:ext cx="261825" cy="261850"/>
            </a:xfrm>
            <a:custGeom>
              <a:avLst/>
              <a:gdLst/>
              <a:ahLst/>
              <a:cxnLst/>
              <a:rect l="0" t="0" r="0" b="0"/>
              <a:pathLst>
                <a:path w="10473" h="10474" fill="none" extrusionOk="0">
                  <a:moveTo>
                    <a:pt x="10473" y="1"/>
                  </a:moveTo>
                  <a:lnTo>
                    <a:pt x="0" y="1047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527" name="Shape 527"/>
            <p:cNvSpPr/>
            <p:nvPr/>
          </p:nvSpPr>
          <p:spPr>
            <a:xfrm>
              <a:off x="1923675" y="1681150"/>
              <a:ext cx="388500" cy="388475"/>
            </a:xfrm>
            <a:custGeom>
              <a:avLst/>
              <a:gdLst/>
              <a:ahLst/>
              <a:cxnLst/>
              <a:rect l="0" t="0" r="0" b="0"/>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528" name="Shape 528"/>
            <p:cNvSpPr/>
            <p:nvPr/>
          </p:nvSpPr>
          <p:spPr>
            <a:xfrm>
              <a:off x="1974225" y="1711575"/>
              <a:ext cx="261825" cy="261850"/>
            </a:xfrm>
            <a:custGeom>
              <a:avLst/>
              <a:gdLst/>
              <a:ahLst/>
              <a:cxnLst/>
              <a:rect l="0" t="0" r="0" b="0"/>
              <a:pathLst>
                <a:path w="10473" h="10474" fill="none" extrusionOk="0">
                  <a:moveTo>
                    <a:pt x="0" y="10474"/>
                  </a:moveTo>
                  <a:lnTo>
                    <a:pt x="10473"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529" name="Shape 529"/>
            <p:cNvSpPr/>
            <p:nvPr/>
          </p:nvSpPr>
          <p:spPr>
            <a:xfrm>
              <a:off x="1934650" y="2014200"/>
              <a:ext cx="44475" cy="44475"/>
            </a:xfrm>
            <a:custGeom>
              <a:avLst/>
              <a:gdLst/>
              <a:ahLst/>
              <a:cxnLst/>
              <a:rect l="0" t="0" r="0" b="0"/>
              <a:pathLst>
                <a:path w="1779" h="1779" fill="none" extrusionOk="0">
                  <a:moveTo>
                    <a:pt x="1778" y="1778"/>
                  </a:moveTo>
                  <a:lnTo>
                    <a:pt x="0"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530" name="Shape 530"/>
            <p:cNvSpPr/>
            <p:nvPr/>
          </p:nvSpPr>
          <p:spPr>
            <a:xfrm>
              <a:off x="1944375" y="1947225"/>
              <a:ext cx="101725" cy="101700"/>
            </a:xfrm>
            <a:custGeom>
              <a:avLst/>
              <a:gdLst/>
              <a:ahLst/>
              <a:cxnLst/>
              <a:rect l="0" t="0" r="0" b="0"/>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2500" dirty="0" smtClean="0">
                <a:latin typeface="Calibri" charset="0"/>
                <a:ea typeface="Calibri" charset="0"/>
                <a:cs typeface="Calibri" charset="0"/>
              </a:rPr>
              <a:t>Γιατί, λοιπόν, οι Διαμεσολαβητές;</a:t>
            </a:r>
            <a:endParaRPr lang="el-GR" sz="2500" dirty="0">
              <a:latin typeface="Calibri" charset="0"/>
              <a:ea typeface="Calibri" charset="0"/>
              <a:cs typeface="Calibri" charset="0"/>
            </a:endParaRPr>
          </a:p>
        </p:txBody>
      </p:sp>
      <p:sp>
        <p:nvSpPr>
          <p:cNvPr id="3" name="Σύμβολο κράτησης θέσης κειμένου 2"/>
          <p:cNvSpPr>
            <a:spLocks noGrp="1"/>
          </p:cNvSpPr>
          <p:nvPr>
            <p:ph type="body" idx="1"/>
          </p:nvPr>
        </p:nvSpPr>
        <p:spPr/>
        <p:txBody>
          <a:bodyPr/>
          <a:lstStyle/>
          <a:p>
            <a:r>
              <a:rPr lang="el-GR" dirty="0" smtClean="0"/>
              <a:t> </a:t>
            </a:r>
            <a:r>
              <a:rPr lang="el-GR" dirty="0" smtClean="0">
                <a:latin typeface="Calibri" charset="0"/>
                <a:ea typeface="Calibri" charset="0"/>
                <a:cs typeface="Calibri" charset="0"/>
              </a:rPr>
              <a:t>Μόνος κρατικά αναγνωρισμένος κλάδος ειδικών στη διαπραγμάτευση</a:t>
            </a:r>
          </a:p>
          <a:p>
            <a:r>
              <a:rPr lang="el-GR" dirty="0">
                <a:latin typeface="Calibri" charset="0"/>
                <a:ea typeface="Calibri" charset="0"/>
                <a:cs typeface="Calibri" charset="0"/>
              </a:rPr>
              <a:t> </a:t>
            </a:r>
            <a:r>
              <a:rPr lang="el-GR" dirty="0" smtClean="0">
                <a:latin typeface="Calibri" charset="0"/>
                <a:ea typeface="Calibri" charset="0"/>
                <a:cs typeface="Calibri" charset="0"/>
              </a:rPr>
              <a:t>Προσόντα &amp; Δεξιότητες</a:t>
            </a:r>
          </a:p>
          <a:p>
            <a:r>
              <a:rPr lang="el-GR" dirty="0">
                <a:latin typeface="Calibri" charset="0"/>
                <a:ea typeface="Calibri" charset="0"/>
                <a:cs typeface="Calibri" charset="0"/>
              </a:rPr>
              <a:t> </a:t>
            </a:r>
            <a:r>
              <a:rPr lang="el-GR" dirty="0" smtClean="0">
                <a:latin typeface="Calibri" charset="0"/>
                <a:ea typeface="Calibri" charset="0"/>
                <a:cs typeface="Calibri" charset="0"/>
              </a:rPr>
              <a:t>Ειδική εκπαίδευση σε αρχές</a:t>
            </a:r>
          </a:p>
          <a:p>
            <a:r>
              <a:rPr lang="el-GR" dirty="0" smtClean="0">
                <a:latin typeface="Calibri" charset="0"/>
                <a:ea typeface="Calibri" charset="0"/>
                <a:cs typeface="Calibri" charset="0"/>
              </a:rPr>
              <a:t> Ανάγκη για διάδοση και εμπέδωση της εξωδικαστικής επίλυσης διαφορών</a:t>
            </a:r>
            <a:endParaRPr lang="el-GR" dirty="0">
              <a:latin typeface="Calibri" charset="0"/>
              <a:ea typeface="Calibri" charset="0"/>
              <a:cs typeface="Calibri" charset="0"/>
            </a:endParaRPr>
          </a:p>
        </p:txBody>
      </p:sp>
      <p:sp>
        <p:nvSpPr>
          <p:cNvPr id="4" name="Σύμβολο κράτησης θέσης αριθμού διαφάνειας 3"/>
          <p:cNvSpPr>
            <a:spLocks noGrp="1"/>
          </p:cNvSpPr>
          <p:nvPr>
            <p:ph type="sldNum" idx="12"/>
          </p:nvPr>
        </p:nvSpPr>
        <p:spPr/>
        <p:txBody>
          <a:bodyPr/>
          <a:lstStyle/>
          <a:p>
            <a:pPr lvl="0">
              <a:spcBef>
                <a:spcPts val="0"/>
              </a:spcBef>
              <a:buNone/>
            </a:pPr>
            <a:fld id="{00000000-1234-1234-1234-123412341234}" type="slidenum">
              <a:rPr lang="en" smtClean="0"/>
              <a:t>8</a:t>
            </a:fld>
            <a:endParaRPr lang="en"/>
          </a:p>
        </p:txBody>
      </p:sp>
      <p:grpSp>
        <p:nvGrpSpPr>
          <p:cNvPr id="6" name="Shape 524"/>
          <p:cNvGrpSpPr/>
          <p:nvPr/>
        </p:nvGrpSpPr>
        <p:grpSpPr>
          <a:xfrm>
            <a:off x="283551" y="610549"/>
            <a:ext cx="330270" cy="330251"/>
            <a:chOff x="1923675" y="1633650"/>
            <a:chExt cx="436000" cy="435975"/>
          </a:xfrm>
        </p:grpSpPr>
        <p:sp>
          <p:nvSpPr>
            <p:cNvPr id="7" name="Shape 525"/>
            <p:cNvSpPr/>
            <p:nvPr/>
          </p:nvSpPr>
          <p:spPr>
            <a:xfrm>
              <a:off x="2209250" y="1633650"/>
              <a:ext cx="150425" cy="150425"/>
            </a:xfrm>
            <a:custGeom>
              <a:avLst/>
              <a:gdLst/>
              <a:ahLst/>
              <a:cxnLst/>
              <a:rect l="0" t="0" r="0" b="0"/>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 name="Shape 526"/>
            <p:cNvSpPr/>
            <p:nvPr/>
          </p:nvSpPr>
          <p:spPr>
            <a:xfrm>
              <a:off x="2019900" y="1757250"/>
              <a:ext cx="261825" cy="261850"/>
            </a:xfrm>
            <a:custGeom>
              <a:avLst/>
              <a:gdLst/>
              <a:ahLst/>
              <a:cxnLst/>
              <a:rect l="0" t="0" r="0" b="0"/>
              <a:pathLst>
                <a:path w="10473" h="10474" fill="none" extrusionOk="0">
                  <a:moveTo>
                    <a:pt x="10473" y="1"/>
                  </a:moveTo>
                  <a:lnTo>
                    <a:pt x="0" y="10473"/>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9" name="Shape 527"/>
            <p:cNvSpPr/>
            <p:nvPr/>
          </p:nvSpPr>
          <p:spPr>
            <a:xfrm>
              <a:off x="1923675" y="1681150"/>
              <a:ext cx="388500" cy="388475"/>
            </a:xfrm>
            <a:custGeom>
              <a:avLst/>
              <a:gdLst/>
              <a:ahLst/>
              <a:cxnLst/>
              <a:rect l="0" t="0" r="0" b="0"/>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0" name="Shape 528"/>
            <p:cNvSpPr/>
            <p:nvPr/>
          </p:nvSpPr>
          <p:spPr>
            <a:xfrm>
              <a:off x="1974225" y="1711575"/>
              <a:ext cx="261825" cy="261850"/>
            </a:xfrm>
            <a:custGeom>
              <a:avLst/>
              <a:gdLst/>
              <a:ahLst/>
              <a:cxnLst/>
              <a:rect l="0" t="0" r="0" b="0"/>
              <a:pathLst>
                <a:path w="10473" h="10474" fill="none" extrusionOk="0">
                  <a:moveTo>
                    <a:pt x="0" y="10474"/>
                  </a:moveTo>
                  <a:lnTo>
                    <a:pt x="10473" y="1"/>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1" name="Shape 529"/>
            <p:cNvSpPr/>
            <p:nvPr/>
          </p:nvSpPr>
          <p:spPr>
            <a:xfrm>
              <a:off x="1934650" y="2014200"/>
              <a:ext cx="44475" cy="44475"/>
            </a:xfrm>
            <a:custGeom>
              <a:avLst/>
              <a:gdLst/>
              <a:ahLst/>
              <a:cxnLst/>
              <a:rect l="0" t="0" r="0" b="0"/>
              <a:pathLst>
                <a:path w="1779" h="1779" fill="none" extrusionOk="0">
                  <a:moveTo>
                    <a:pt x="1778" y="1778"/>
                  </a:moveTo>
                  <a:lnTo>
                    <a:pt x="0" y="0"/>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2" name="Shape 530"/>
            <p:cNvSpPr/>
            <p:nvPr/>
          </p:nvSpPr>
          <p:spPr>
            <a:xfrm>
              <a:off x="1944375" y="1947225"/>
              <a:ext cx="101725" cy="101700"/>
            </a:xfrm>
            <a:custGeom>
              <a:avLst/>
              <a:gdLst/>
              <a:ahLst/>
              <a:cxnLst/>
              <a:rect l="0" t="0" r="0" b="0"/>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98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extLst>
      <p:ext uri="{BB962C8B-B14F-4D97-AF65-F5344CB8AC3E}">
        <p14:creationId xmlns:p14="http://schemas.microsoft.com/office/powerpoint/2010/main" val="714014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a:spLocks noGrp="1"/>
          </p:cNvSpPr>
          <p:nvPr>
            <p:ph type="body" idx="1"/>
          </p:nvPr>
        </p:nvSpPr>
        <p:spPr>
          <a:xfrm>
            <a:off x="827584" y="1131590"/>
            <a:ext cx="5090700" cy="2745000"/>
          </a:xfrm>
          <a:prstGeom prst="rect">
            <a:avLst/>
          </a:prstGeom>
        </p:spPr>
        <p:txBody>
          <a:bodyPr lIns="91425" tIns="91425" rIns="91425" bIns="91425" anchor="t" anchorCtr="0">
            <a:noAutofit/>
          </a:bodyPr>
          <a:lstStyle/>
          <a:p>
            <a:pPr lvl="0">
              <a:buNone/>
            </a:pPr>
            <a:r>
              <a:rPr lang="el-GR" sz="2000" dirty="0">
                <a:latin typeface="Calibri" charset="0"/>
                <a:ea typeface="Calibri" charset="0"/>
                <a:cs typeface="Calibri" charset="0"/>
              </a:rPr>
              <a:t>Η αξιοποίηση του μητρώου των διαμεσολαβητών: Σε μία προσπάθεια έμμεσης προώθησης του θεσμού της διαμεσολάβησης, επιλέγεται το μητρώο των διαμεσολαβητών που τηρείται στο Υπουργείο Δικαιοσύνης, Διαφάνειας και Ανθρωπίνων Δικαιωμάτων για να αποτελέσει την πηγή στελέχωσης του μητρώου συντονιστών της Ειδικής Γραμματείας Διαχείρισης Ιδιωτικού Χρέους. </a:t>
            </a:r>
            <a:r>
              <a:rPr lang="el-GR" sz="2400" dirty="0">
                <a:latin typeface="Calibri" charset="0"/>
                <a:ea typeface="Calibri" charset="0"/>
                <a:cs typeface="Calibri" charset="0"/>
              </a:rPr>
              <a:t/>
            </a:r>
            <a:br>
              <a:rPr lang="el-GR" sz="2400" dirty="0">
                <a:latin typeface="Calibri" charset="0"/>
                <a:ea typeface="Calibri" charset="0"/>
                <a:cs typeface="Calibri" charset="0"/>
              </a:rPr>
            </a:br>
            <a:endParaRPr lang="en" sz="2000" dirty="0">
              <a:latin typeface="Calibri" charset="0"/>
              <a:ea typeface="Calibri" charset="0"/>
              <a:cs typeface="Calibri" charset="0"/>
            </a:endParaRPr>
          </a:p>
        </p:txBody>
      </p:sp>
      <p:sp>
        <p:nvSpPr>
          <p:cNvPr id="230" name="Shape 230"/>
          <p:cNvSpPr txBox="1">
            <a:spLocks noGrp="1"/>
          </p:cNvSpPr>
          <p:nvPr>
            <p:ph type="sldNum" idx="4294967295"/>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9</a:t>
            </a:fld>
            <a:endParaRPr lang="en"/>
          </a:p>
        </p:txBody>
      </p:sp>
      <p:sp>
        <p:nvSpPr>
          <p:cNvPr id="231" name="Shape 231"/>
          <p:cNvSpPr txBox="1">
            <a:spLocks noGrp="1"/>
          </p:cNvSpPr>
          <p:nvPr>
            <p:ph type="sldNum" idx="12"/>
          </p:nvPr>
        </p:nvSpPr>
        <p:spPr>
          <a:xfrm>
            <a:off x="7618000" y="4636500"/>
            <a:ext cx="1487400" cy="315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9</a:t>
            </a:fld>
            <a:endParaRPr lang="en"/>
          </a:p>
        </p:txBody>
      </p:sp>
    </p:spTree>
  </p:cSld>
  <p:clrMapOvr>
    <a:masterClrMapping/>
  </p:clrMapOvr>
</p:sld>
</file>

<file path=ppt/theme/theme1.xml><?xml version="1.0" encoding="utf-8"?>
<a:theme xmlns:a="http://schemas.openxmlformats.org/drawingml/2006/main" name="Saleri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847</TotalTime>
  <Words>623</Words>
  <Application>Microsoft Macintosh PowerPoint</Application>
  <PresentationFormat>Προβολή στην οθόνη (16:9)</PresentationFormat>
  <Paragraphs>208</Paragraphs>
  <Slides>29</Slides>
  <Notes>25</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29</vt:i4>
      </vt:variant>
    </vt:vector>
  </HeadingPairs>
  <TitlesOfParts>
    <vt:vector size="35" baseType="lpstr">
      <vt:lpstr>Roboto Condensed</vt:lpstr>
      <vt:lpstr>Arial</vt:lpstr>
      <vt:lpstr>Calibri</vt:lpstr>
      <vt:lpstr>Arvo</vt:lpstr>
      <vt:lpstr>Roboto Condensed Light</vt:lpstr>
      <vt:lpstr>Salerio template</vt:lpstr>
      <vt:lpstr> Συντονιστές ν. 4469/2017 και Διαμεσολάβηση  Δημήτριος Μάντζος Δικηγόρος ΥπΔΝ - Διαμεσολαβητής Εκτελεστικός Γραμματέας ΟΠΕΜΕΔ  </vt:lpstr>
      <vt:lpstr>Διαμεσολάβηση</vt:lpstr>
      <vt:lpstr>Status quo ante</vt:lpstr>
      <vt:lpstr>Διαμεσολάβηση και ρύθμιση οφειλών</vt:lpstr>
      <vt:lpstr>Διεθνής τάση</vt:lpstr>
      <vt:lpstr>ΟΠΕΜΕΔ &amp; ν. 4469/2017</vt:lpstr>
      <vt:lpstr>Ποιοι θα μπορούσαν να συντονίζουν;</vt:lpstr>
      <vt:lpstr>Γιατί, λοιπόν, οι Διαμεσολαβητές;</vt:lpstr>
      <vt:lpstr>Παρουσίαση του PowerPoint</vt:lpstr>
      <vt:lpstr>Παρουσίαση του PowerPoint</vt:lpstr>
      <vt:lpstr>Ρόλος Συντονιστών</vt:lpstr>
      <vt:lpstr>Κανονιστικό πλαίσιο</vt:lpstr>
      <vt:lpstr>Ποια είναι τα ζητούμενα;</vt:lpstr>
      <vt:lpstr>Κλίμακα Ενεργειών</vt:lpstr>
      <vt:lpstr>Έναρξη</vt:lpstr>
      <vt:lpstr>Συντονιστής και διαπραγμάτευση</vt:lpstr>
      <vt:lpstr>Δεοντολογία Συντονιστών</vt:lpstr>
      <vt:lpstr>Αμοιβή Συντονιστών</vt:lpstr>
      <vt:lpstr>«Συντονισμός» και Διαμεσολάβηση</vt:lpstr>
      <vt:lpstr>Αρχές Διαμεσολάβησης που ελλείπουν</vt:lpstr>
      <vt:lpstr>«Συντονισμός» και Διαμεσολάβηση</vt:lpstr>
      <vt:lpstr>Βασικές Αρχές της Διαμεσολάβησης στον εξωδικαστικό μηχανισμό ρύθμισης</vt:lpstr>
      <vt:lpstr>Ποια είναι η προστιθέμενη αξία;</vt:lpstr>
      <vt:lpstr>Ποια είναι η προστιθέμενη αξία;</vt:lpstr>
      <vt:lpstr>Προσδοκώμενα Οφέλη</vt:lpstr>
      <vt:lpstr>Προσδοκώμενα Οφέλη</vt:lpstr>
      <vt:lpstr>Μια ματιά στο μέλλον;</vt:lpstr>
      <vt:lpstr>Μια ματιά στο μέλλον;</vt:lpstr>
      <vt:lpstr>Ευχαριστώ πολύ!</vt:lpstr>
    </vt:vector>
  </TitlesOfParts>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Ρήτρα Διαμεσολάβησης  Δημήτριος Μάντζος Δικηγόρος ΥπΔΝ - Διαμεσολαβητής Εκτελεστικός Γραμματέας ΟΠΕΜΕΔ</dc:title>
  <dc:creator>MMPLaw</dc:creator>
  <cp:lastModifiedBy>Χρήστης του Microsoft Office</cp:lastModifiedBy>
  <cp:revision>110</cp:revision>
  <dcterms:modified xsi:type="dcterms:W3CDTF">2017-10-24T22:28:55Z</dcterms:modified>
</cp:coreProperties>
</file>